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12.png" ContentType="image/png"/>
  <Override PartName="/ppt/media/image8.png" ContentType="image/png"/>
  <Override PartName="/ppt/media/image15.png" ContentType="image/png"/>
  <Override PartName="/ppt/media/image5.jpeg" ContentType="image/jpeg"/>
  <Override PartName="/ppt/media/image11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1.jpeg" ContentType="image/jpeg"/>
  <Override PartName="/ppt/media/image10.png" ContentType="image/png"/>
  <Override PartName="/ppt/media/image16.jpeg" ContentType="image/jpe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s-SV"/>
              <a:t>Pulse para editar el formato de las notas</a:t>
            </a:r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SV"/>
              <a:t>&lt;encabezado&gt;</a:t>
            </a:r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s-SV"/>
              <a:t>&lt;fecha/hora&gt;</a:t>
            </a:r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s-SV"/>
              <a:t>&lt;pie de página&gt;</a:t>
            </a:r>
            <a:endParaRPr/>
          </a:p>
        </p:txBody>
      </p:sp>
      <p:sp>
        <p:nvSpPr>
          <p:cNvPr id="1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6141F1-11B1-4171-81B1-A101F1A151F1}" type="slidenum">
              <a:rPr lang="es-SV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</p:sp>
      <p:sp>
        <p:nvSpPr>
          <p:cNvPr id="7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5141D1-21C1-41B1-81A1-D16171514181}" type="slidenum">
              <a:rPr lang="es-SV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</p:sp>
      <p:sp>
        <p:nvSpPr>
          <p:cNvPr id="75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A111B1-3181-4151-8191-C1C1B1C10051}" type="slidenum">
              <a:rPr lang="es-SV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3280" cy="6171480"/>
          </a:xfrm>
          <a:prstGeom prst="rect">
            <a:avLst/>
          </a:prstGeom>
        </p:spPr>
      </p:pic>
      <p:pic>
        <p:nvPicPr>
          <p:cNvPr descr="" id="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080"/>
          </a:xfrm>
          <a:prstGeom prst="rect">
            <a:avLst/>
          </a:prstGeom>
        </p:spPr>
      </p:pic>
      <p:pic>
        <p:nvPicPr>
          <p:cNvPr descr="" id="2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280" cy="4494960"/>
          </a:xfrm>
          <a:prstGeom prst="rect">
            <a:avLst/>
          </a:prstGeom>
        </p:spPr>
      </p:pic>
      <p:pic>
        <p:nvPicPr>
          <p:cNvPr descr=""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-19080" y="4476600"/>
            <a:ext cx="9162360" cy="2380680"/>
          </a:xfrm>
          <a:prstGeom prst="rect">
            <a:avLst/>
          </a:prstGeom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14920" y="3731040"/>
            <a:ext cx="5648040" cy="12038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SV"/>
              <a:t>Pulse para editar el formato del texto de título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SV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SV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SV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SV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SV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SV"/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SV"/>
              <a:t>Octavo nivel del esquema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SV"/>
              <a:t>Noveno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3280" cy="6171480"/>
          </a:xfrm>
          <a:prstGeom prst="rect">
            <a:avLst/>
          </a:prstGeom>
        </p:spPr>
      </p:pic>
      <p:pic>
        <p:nvPicPr>
          <p:cNvPr descr="" id="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080"/>
          </a:xfrm>
          <a:prstGeom prst="rect">
            <a:avLst/>
          </a:prstGeom>
        </p:spPr>
      </p:pic>
      <p:pic>
        <p:nvPicPr>
          <p:cNvPr descr="" id="8" name="4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323640" y="5733360"/>
            <a:ext cx="807840" cy="983520"/>
          </a:xfrm>
          <a:prstGeom prst="rect">
            <a:avLst/>
          </a:prstGeom>
        </p:spPr>
      </p:pic>
      <p:pic>
        <p:nvPicPr>
          <p:cNvPr descr="" id="9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6804360" y="6093360"/>
            <a:ext cx="2087640" cy="592560"/>
          </a:xfrm>
          <a:prstGeom prst="rect">
            <a:avLst/>
          </a:prstGeom>
        </p:spPr>
      </p:pic>
      <p:pic>
        <p:nvPicPr>
          <p:cNvPr descr="" id="10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8604360" y="44640"/>
            <a:ext cx="503280" cy="503280"/>
          </a:xfrm>
          <a:prstGeom prst="rect">
            <a:avLst/>
          </a:prstGeom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Pulse para editar el formato del texto de título</a:t>
            </a:r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SV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SV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SV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SV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SV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SV"/>
              <a:t>Séptimo nivel del esquema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SV"/>
              <a:t>Octavo nivel del esquema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SV"/>
              <a:t>Noveno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7"/>
    <p:sldLayoutId id="2147483652" r:id="rId8"/>
    <p:sldLayoutId id="2147483653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404640"/>
            <a:ext cx="4823640" cy="2041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SV" sz="3200">
                <a:solidFill>
                  <a:srgbClr val="bcbcbc"/>
                </a:solidFill>
                <a:latin typeface="Trebuchet MS"/>
              </a:rPr>
              <a:t>DESARROLLO DE APLICACIONES WEB EMPRESARIALES CON JAVA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107640" y="2535120"/>
            <a:ext cx="4823640" cy="45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SV" sz="2400">
                <a:solidFill>
                  <a:srgbClr val="bcbcbc"/>
                </a:solidFill>
                <a:latin typeface="Trebuchet MS"/>
              </a:rPr>
              <a:t>Nivel avanzado</a:t>
            </a:r>
            <a:endParaRPr/>
          </a:p>
        </p:txBody>
      </p:sp>
      <p:pic>
        <p:nvPicPr>
          <p:cNvPr descr="" id="20" name="7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764640"/>
            <a:ext cx="1980360" cy="2360520"/>
          </a:xfrm>
          <a:prstGeom prst="rect">
            <a:avLst/>
          </a:prstGeom>
        </p:spPr>
      </p:pic>
      <p:pic>
        <p:nvPicPr>
          <p:cNvPr descr="" id="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517360"/>
            <a:ext cx="3272400" cy="929160"/>
          </a:xfrm>
          <a:prstGeom prst="rect">
            <a:avLst/>
          </a:prstGeom>
        </p:spPr>
      </p:pic>
      <p:pic>
        <p:nvPicPr>
          <p:cNvPr descr="" id="2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6000" y="5445360"/>
            <a:ext cx="935280" cy="935280"/>
          </a:xfrm>
          <a:prstGeom prst="rect">
            <a:avLst/>
          </a:prstGeom>
        </p:spPr>
      </p:pic>
      <p:sp>
        <p:nvSpPr>
          <p:cNvPr id="23" name="CustomShape 3"/>
          <p:cNvSpPr/>
          <p:nvPr/>
        </p:nvSpPr>
        <p:spPr>
          <a:xfrm>
            <a:off x="5760000" y="6219720"/>
            <a:ext cx="280764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SV">
                <a:solidFill>
                  <a:srgbClr val="000000"/>
                </a:solidFill>
                <a:latin typeface="Franklin Gothic Book"/>
              </a:rPr>
              <a:t>Ing. Víctor Hernández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38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Herramientas Necesarias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  <a:latin typeface="Arial"/>
                <a:ea typeface="Arial"/>
              </a:rPr>
              <a:t>JSF 2.0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/>
              <a:t>JDK 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Servidor de aplicaciones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IDE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Maven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Mercurial SCM</a:t>
            </a:r>
            <a:endParaRPr/>
          </a:p>
        </p:txBody>
      </p:sp>
    </p:spTree>
  </p:cSld>
  <p:transition>
    <p:fade/>
  </p:transition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833040"/>
            <a:ext cx="822924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Configuración del Entorno de Desarrollo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457200" y="2252520"/>
            <a:ext cx="8229240" cy="3435480"/>
          </a:xfrm>
          <a:prstGeom prst="rect">
            <a:avLst/>
          </a:prstGeom>
        </p:spPr>
      </p:sp>
    </p:spTree>
  </p:cSld>
  <p:transition>
    <p:fade/>
  </p:transition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</p:spTree>
  </p:cSld>
  <p:transition>
    <p:fade/>
  </p:transition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</p:sp>
      <p:sp>
        <p:nvSpPr>
          <p:cNvPr id="6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"/>
          <p:cNvSpPr/>
          <p:nvPr/>
        </p:nvSpPr>
        <p:spPr>
          <a:xfrm>
            <a:off x="152280" y="0"/>
            <a:ext cx="7848000" cy="638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s-SV"/>
              <a:t>Contenido del curso</a:t>
            </a:r>
            <a:endParaRPr/>
          </a:p>
        </p:txBody>
      </p:sp>
      <p:sp>
        <p:nvSpPr>
          <p:cNvPr id="25" name="CustomShape 2"/>
          <p:cNvSpPr/>
          <p:nvPr/>
        </p:nvSpPr>
        <p:spPr>
          <a:xfrm>
            <a:off x="971640" y="1556640"/>
            <a:ext cx="7344000" cy="1552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s-SV" sz="320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s-SV" sz="3200">
                <a:solidFill>
                  <a:srgbClr val="000000"/>
                </a:solidFill>
                <a:latin typeface="Franklin Gothic Book"/>
              </a:rPr>
              <a:t>JSF 2.0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s-SV" sz="320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s-SV" sz="3200">
                <a:solidFill>
                  <a:srgbClr val="000000"/>
                </a:solidFill>
                <a:latin typeface="Franklin Gothic Book"/>
              </a:rPr>
              <a:t>Spring Web MVC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s-SV" sz="320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s-SV" sz="3200">
                <a:solidFill>
                  <a:srgbClr val="000000"/>
                </a:solidFill>
                <a:latin typeface="Franklin Gothic Book"/>
              </a:rPr>
              <a:t>Hibernate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s-SV" sz="320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s-SV" sz="3200">
                <a:solidFill>
                  <a:srgbClr val="000000"/>
                </a:solidFill>
                <a:latin typeface="Franklin Gothic Book"/>
              </a:rPr>
              <a:t>EJB 3.x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404640"/>
            <a:ext cx="4823640" cy="2041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SV" sz="3200">
                <a:solidFill>
                  <a:srgbClr val="bcbcbc"/>
                </a:solidFill>
                <a:latin typeface="Trebuchet MS"/>
              </a:rPr>
              <a:t>DESARROLLO DE APLICACIONES WEB EMPRESARIALES CON JAVA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107640" y="2535120"/>
            <a:ext cx="4823640" cy="45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SV" sz="2400">
                <a:solidFill>
                  <a:srgbClr val="bcbcbc"/>
                </a:solidFill>
                <a:latin typeface="Trebuchet MS"/>
              </a:rPr>
              <a:t>Nivel avanzado</a:t>
            </a:r>
            <a:endParaRPr/>
          </a:p>
        </p:txBody>
      </p:sp>
      <p:pic>
        <p:nvPicPr>
          <p:cNvPr descr="" id="68" name="7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764640"/>
            <a:ext cx="1980360" cy="2360520"/>
          </a:xfrm>
          <a:prstGeom prst="rect">
            <a:avLst/>
          </a:prstGeom>
        </p:spPr>
      </p:pic>
      <p:pic>
        <p:nvPicPr>
          <p:cNvPr descr="" id="6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517360"/>
            <a:ext cx="3272400" cy="929160"/>
          </a:xfrm>
          <a:prstGeom prst="rect">
            <a:avLst/>
          </a:prstGeom>
        </p:spPr>
      </p:pic>
      <p:pic>
        <p:nvPicPr>
          <p:cNvPr descr="" id="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6000" y="5445360"/>
            <a:ext cx="935280" cy="935280"/>
          </a:xfrm>
          <a:prstGeom prst="rect">
            <a:avLst/>
          </a:prstGeom>
        </p:spPr>
      </p:pic>
      <p:sp>
        <p:nvSpPr>
          <p:cNvPr id="71" name="CustomShape 3"/>
          <p:cNvSpPr/>
          <p:nvPr/>
        </p:nvSpPr>
        <p:spPr>
          <a:xfrm>
            <a:off x="5760000" y="6220080"/>
            <a:ext cx="2807640" cy="637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SV">
                <a:solidFill>
                  <a:srgbClr val="000000"/>
                </a:solidFill>
                <a:latin typeface="Franklin Gothic Book"/>
              </a:rPr>
              <a:t>Ing. Víctor Hernández</a:t>
            </a:r>
            <a:endParaRPr/>
          </a:p>
        </p:txBody>
      </p:sp>
    </p:spTree>
  </p:cSld>
  <p:transition>
    <p:fade/>
  </p:transition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152280" y="0"/>
            <a:ext cx="7848000" cy="63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s-SV" sz="3600">
                <a:solidFill>
                  <a:srgbClr val="ffffff"/>
                </a:solidFill>
                <a:latin typeface="Trebuchet MS"/>
              </a:rPr>
              <a:t>Objetivos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457200" y="1125360"/>
            <a:ext cx="8228880" cy="53269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792000"/>
            <a:ext cx="8460000" cy="504000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Desarrollo</a:t>
            </a:r>
            <a:endParaRPr/>
          </a:p>
        </p:txBody>
      </p:sp>
      <p:pic>
        <p:nvPicPr>
          <p:cNvPr descr="" id="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000" y="2150280"/>
            <a:ext cx="4680000" cy="2421720"/>
          </a:xfrm>
          <a:prstGeom prst="rect">
            <a:avLst/>
          </a:prstGeom>
        </p:spPr>
      </p:pic>
    </p:spTree>
  </p:cSld>
  <p:transition>
    <p:fade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457200" y="200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360000" y="180000"/>
            <a:ext cx="252000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JSF 2.0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/>
          <p:cNvSpPr txBox="1"/>
          <p:nvPr/>
        </p:nvSpPr>
        <p:spPr>
          <a:xfrm>
            <a:off x="457200" y="691560"/>
            <a:ext cx="818280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MVC</a:t>
            </a:r>
            <a:r>
              <a:rPr lang="es-SV"/>
              <a:t>
</a:t>
            </a:r>
            <a:endParaRPr/>
          </a:p>
        </p:txBody>
      </p:sp>
      <p:sp>
        <p:nvSpPr>
          <p:cNvPr id="34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JSF 2.0</a:t>
            </a:r>
            <a:endParaRPr/>
          </a:p>
        </p:txBody>
      </p:sp>
    </p:spTree>
  </p:cSld>
  <p:transition>
    <p:fade/>
  </p:transition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457200" y="381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Que es JSF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JSF 2.0</a:t>
            </a:r>
            <a:endParaRPr/>
          </a:p>
        </p:txBody>
      </p:sp>
      <p:sp>
        <p:nvSpPr>
          <p:cNvPr id="37" name="TextShape 3"/>
          <p:cNvSpPr txBox="1"/>
          <p:nvPr/>
        </p:nvSpPr>
        <p:spPr>
          <a:xfrm>
            <a:off x="1681200" y="1640520"/>
            <a:ext cx="6562800" cy="32554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/>
              <a:t>Especificación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Framework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Componentes</a:t>
            </a:r>
            <a:endParaRPr/>
          </a:p>
        </p:txBody>
      </p:sp>
    </p:spTree>
  </p:cSld>
  <p:transition>
    <p:fade/>
  </p:transition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457200" y="417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Especificación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  <a:latin typeface="Arial"/>
                <a:ea typeface="Arial"/>
              </a:rPr>
              <a:t>JSF 2.0</a:t>
            </a:r>
            <a:endParaRPr/>
          </a:p>
        </p:txBody>
      </p:sp>
      <p:sp>
        <p:nvSpPr>
          <p:cNvPr id="40" name="TextShape 3"/>
          <p:cNvSpPr txBox="1"/>
          <p:nvPr/>
        </p:nvSpPr>
        <p:spPr>
          <a:xfrm>
            <a:off x="529200" y="164052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/>
              <a:t>JSF 1.0 (11­03­2004) ­ lanzamiento inicial de las especificaciones de JSF.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JSF 1.1 (27­05­2004) ­ lanzamiento que solucionaba errores. Sin cambios en las especificaciones ni en el renderkit de HTML.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JSF 1.2 (11­05­2006) ­ lanzamiento con mejoras y corrección de errores.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/>
              <a:t>JSF 2.0 (12­08­2009) ­ último lanzamiento. 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417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SV"/>
              <a:t>Implementaciones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360000" y="180000"/>
            <a:ext cx="25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SV" sz="3600">
                <a:solidFill>
                  <a:srgbClr val="ffffff"/>
                </a:solidFill>
              </a:rPr>
              <a:t>JSF 2.0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SV" sz="2800"/>
              <a:t>JSF Reference Implementation de Sun Microsystems.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 sz="2800"/>
              <a:t>MyFaces proyecto de Apache Software Foundation.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 sz="2800">
                <a:solidFill>
                  <a:srgbClr val="2323dc"/>
                </a:solidFill>
              </a:rPr>
              <a:t>Extenciones: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 sz="2800"/>
              <a:t>Rich Faces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 sz="2800"/>
              <a:t>ICEfaces, producida por ICESoft Technologies Inc.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SV" sz="2800"/>
              <a:t>jQuery4jsf Contiene diversos componentes sobre la base de uno de los más populares framework javascript jQuery.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