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he Seasons" charset="1" panose="00000000000000000000"/>
      <p:regular r:id="rId16"/>
    </p:embeddedFont>
    <p:embeddedFont>
      <p:font typeface="The Seasons Bold" charset="1" panose="00000000000000000000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60485">
            <a:off x="12762198" y="4130102"/>
            <a:ext cx="6728545" cy="6403217"/>
          </a:xfrm>
          <a:custGeom>
            <a:avLst/>
            <a:gdLst/>
            <a:ahLst/>
            <a:cxnLst/>
            <a:rect r="r" b="b" t="t" l="l"/>
            <a:pathLst>
              <a:path h="6403217" w="6728545">
                <a:moveTo>
                  <a:pt x="0" y="0"/>
                </a:moveTo>
                <a:lnTo>
                  <a:pt x="6728545" y="0"/>
                </a:lnTo>
                <a:lnTo>
                  <a:pt x="6728545" y="6403217"/>
                </a:lnTo>
                <a:lnTo>
                  <a:pt x="0" y="6403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41302" y="3354489"/>
            <a:ext cx="10405395" cy="3224121"/>
            <a:chOff x="0" y="0"/>
            <a:chExt cx="2419814" cy="7497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9814" cy="749781"/>
            </a:xfrm>
            <a:custGeom>
              <a:avLst/>
              <a:gdLst/>
              <a:ahLst/>
              <a:cxnLst/>
              <a:rect r="r" b="b" t="t" l="l"/>
              <a:pathLst>
                <a:path h="749781" w="2419814">
                  <a:moveTo>
                    <a:pt x="0" y="0"/>
                  </a:moveTo>
                  <a:lnTo>
                    <a:pt x="2419814" y="0"/>
                  </a:lnTo>
                  <a:lnTo>
                    <a:pt x="2419814" y="749781"/>
                  </a:lnTo>
                  <a:lnTo>
                    <a:pt x="0" y="749781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19814" cy="787881"/>
            </a:xfrm>
            <a:prstGeom prst="rect">
              <a:avLst/>
            </a:prstGeom>
          </p:spPr>
          <p:txBody>
            <a:bodyPr anchor="ctr" rtlCol="false" tIns="57533" lIns="57533" bIns="57533" rIns="5753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3206933">
            <a:off x="-4984565" y="1515579"/>
            <a:ext cx="11239071" cy="9067998"/>
          </a:xfrm>
          <a:custGeom>
            <a:avLst/>
            <a:gdLst/>
            <a:ahLst/>
            <a:cxnLst/>
            <a:rect r="r" b="b" t="t" l="l"/>
            <a:pathLst>
              <a:path h="9067998" w="11239071">
                <a:moveTo>
                  <a:pt x="0" y="0"/>
                </a:moveTo>
                <a:lnTo>
                  <a:pt x="11239072" y="0"/>
                </a:lnTo>
                <a:lnTo>
                  <a:pt x="11239072" y="9067998"/>
                </a:lnTo>
                <a:lnTo>
                  <a:pt x="0" y="9067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74263" y="4570871"/>
            <a:ext cx="9377997" cy="1021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5"/>
              </a:lnSpc>
              <a:spcBef>
                <a:spcPct val="0"/>
              </a:spcBef>
            </a:pPr>
            <a:r>
              <a:rPr lang="en-US" sz="5911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Optimisation de Portefeuille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5766" y="684023"/>
            <a:ext cx="10894919" cy="96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2"/>
              </a:lnSpc>
            </a:pPr>
            <a:r>
              <a:rPr lang="en-US" sz="550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Conclusion et perspectives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4515" y="3677203"/>
            <a:ext cx="18083485" cy="28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L'approche d'optimisation de portefeuille montre des résultats prometteurs, notamment en combinant différentes méthodes, mais nécessite des améliorations, telles que l'intégration de modèles plus complexes et l'utilisation de données à haute fréquence, afin de mieux refléter la réalité du marché et de mieux gérer les risques. </a:t>
            </a:r>
          </a:p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À l'avenir, l'ajout de davantage d'actifs et l'application d'approches basées sur l'intelligence artificielle pourraient enrichir les analyses et optimiser davantage les portefeuilles.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1374203">
            <a:off x="7268323" y="5611486"/>
            <a:ext cx="11589867" cy="9351029"/>
          </a:xfrm>
          <a:custGeom>
            <a:avLst/>
            <a:gdLst/>
            <a:ahLst/>
            <a:cxnLst/>
            <a:rect r="r" b="b" t="t" l="l"/>
            <a:pathLst>
              <a:path h="9351029" w="11589867">
                <a:moveTo>
                  <a:pt x="11589866" y="0"/>
                </a:moveTo>
                <a:lnTo>
                  <a:pt x="0" y="0"/>
                </a:lnTo>
                <a:lnTo>
                  <a:pt x="0" y="9351028"/>
                </a:lnTo>
                <a:lnTo>
                  <a:pt x="11589866" y="9351028"/>
                </a:lnTo>
                <a:lnTo>
                  <a:pt x="11589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723" y="1020103"/>
            <a:ext cx="9116537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Objectifs du projet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58591" y="3600477"/>
            <a:ext cx="14170819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• </a:t>
            </a:r>
            <a:r>
              <a:rPr lang="en-US" sz="28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Optimiser l'allocation d'actifs pour maximiser le ratio de Sharpe et minimiser le risque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9295" y="4439698"/>
            <a:ext cx="16229409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• Appliquer différentes méthodes d'optimisation : Maximisation du Ratio de Sharpe, Minimisation du Risque (Variance), Parité du Risque.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05110" y="5909088"/>
            <a:ext cx="17877779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• Analyser les compromis pour obtenir le portefeuille combiné optimal 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7160485">
            <a:off x="12609571" y="6831597"/>
            <a:ext cx="6728545" cy="6403217"/>
          </a:xfrm>
          <a:custGeom>
            <a:avLst/>
            <a:gdLst/>
            <a:ahLst/>
            <a:cxnLst/>
            <a:rect r="r" b="b" t="t" l="l"/>
            <a:pathLst>
              <a:path h="6403217" w="6728545">
                <a:moveTo>
                  <a:pt x="0" y="0"/>
                </a:moveTo>
                <a:lnTo>
                  <a:pt x="6728545" y="0"/>
                </a:lnTo>
                <a:lnTo>
                  <a:pt x="6728545" y="6403216"/>
                </a:lnTo>
                <a:lnTo>
                  <a:pt x="0" y="6403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3206933">
            <a:off x="-6055998" y="3889038"/>
            <a:ext cx="11589867" cy="9351029"/>
          </a:xfrm>
          <a:custGeom>
            <a:avLst/>
            <a:gdLst/>
            <a:ahLst/>
            <a:cxnLst/>
            <a:rect r="r" b="b" t="t" l="l"/>
            <a:pathLst>
              <a:path h="9351029" w="11589867">
                <a:moveTo>
                  <a:pt x="11589866" y="0"/>
                </a:moveTo>
                <a:lnTo>
                  <a:pt x="0" y="0"/>
                </a:lnTo>
                <a:lnTo>
                  <a:pt x="0" y="9351029"/>
                </a:lnTo>
                <a:lnTo>
                  <a:pt x="11589866" y="9351029"/>
                </a:lnTo>
                <a:lnTo>
                  <a:pt x="11589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1861" y="5953747"/>
            <a:ext cx="15608445" cy="2926584"/>
          </a:xfrm>
          <a:custGeom>
            <a:avLst/>
            <a:gdLst/>
            <a:ahLst/>
            <a:cxnLst/>
            <a:rect r="r" b="b" t="t" l="l"/>
            <a:pathLst>
              <a:path h="2926584" w="15608445">
                <a:moveTo>
                  <a:pt x="0" y="0"/>
                </a:moveTo>
                <a:lnTo>
                  <a:pt x="15608446" y="0"/>
                </a:lnTo>
                <a:lnTo>
                  <a:pt x="15608446" y="2926583"/>
                </a:lnTo>
                <a:lnTo>
                  <a:pt x="0" y="292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07833" y="623274"/>
            <a:ext cx="9116537" cy="183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Structure du Code et des Données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763134" y="4768666"/>
            <a:ext cx="6988749" cy="37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102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Téléchargement des données :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160485">
            <a:off x="15311066" y="-540279"/>
            <a:ext cx="6728545" cy="6403217"/>
          </a:xfrm>
          <a:custGeom>
            <a:avLst/>
            <a:gdLst/>
            <a:ahLst/>
            <a:cxnLst/>
            <a:rect r="r" b="b" t="t" l="l"/>
            <a:pathLst>
              <a:path h="6403217" w="6728545">
                <a:moveTo>
                  <a:pt x="0" y="0"/>
                </a:moveTo>
                <a:lnTo>
                  <a:pt x="6728545" y="0"/>
                </a:lnTo>
                <a:lnTo>
                  <a:pt x="6728545" y="6403217"/>
                </a:lnTo>
                <a:lnTo>
                  <a:pt x="0" y="6403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79171" y="3851261"/>
            <a:ext cx="7780129" cy="5407039"/>
          </a:xfrm>
          <a:custGeom>
            <a:avLst/>
            <a:gdLst/>
            <a:ahLst/>
            <a:cxnLst/>
            <a:rect r="r" b="b" t="t" l="l"/>
            <a:pathLst>
              <a:path h="5407039" w="7780129">
                <a:moveTo>
                  <a:pt x="0" y="0"/>
                </a:moveTo>
                <a:lnTo>
                  <a:pt x="7780129" y="0"/>
                </a:lnTo>
                <a:lnTo>
                  <a:pt x="778012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966" y="4852539"/>
            <a:ext cx="9066034" cy="4405761"/>
          </a:xfrm>
          <a:custGeom>
            <a:avLst/>
            <a:gdLst/>
            <a:ahLst/>
            <a:cxnLst/>
            <a:rect r="r" b="b" t="t" l="l"/>
            <a:pathLst>
              <a:path h="4405761" w="9066034">
                <a:moveTo>
                  <a:pt x="0" y="0"/>
                </a:moveTo>
                <a:lnTo>
                  <a:pt x="9066034" y="0"/>
                </a:lnTo>
                <a:lnTo>
                  <a:pt x="9066034" y="4405761"/>
                </a:lnTo>
                <a:lnTo>
                  <a:pt x="0" y="44057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728" b="-159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23854" y="1563503"/>
            <a:ext cx="6988749" cy="464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3"/>
              </a:lnSpc>
            </a:pPr>
            <a:r>
              <a:rPr lang="en-US" sz="2702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Calcul avant l’optimisation des portefeuilles :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6029" y="2434382"/>
            <a:ext cx="11107608" cy="1816244"/>
          </a:xfrm>
          <a:custGeom>
            <a:avLst/>
            <a:gdLst/>
            <a:ahLst/>
            <a:cxnLst/>
            <a:rect r="r" b="b" t="t" l="l"/>
            <a:pathLst>
              <a:path h="1816244" w="11107608">
                <a:moveTo>
                  <a:pt x="0" y="0"/>
                </a:moveTo>
                <a:lnTo>
                  <a:pt x="11107608" y="0"/>
                </a:lnTo>
                <a:lnTo>
                  <a:pt x="11107608" y="1816244"/>
                </a:lnTo>
                <a:lnTo>
                  <a:pt x="0" y="1816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86029" y="6150198"/>
            <a:ext cx="10688706" cy="1741225"/>
          </a:xfrm>
          <a:custGeom>
            <a:avLst/>
            <a:gdLst/>
            <a:ahLst/>
            <a:cxnLst/>
            <a:rect r="r" b="b" t="t" l="l"/>
            <a:pathLst>
              <a:path h="1741225" w="10688706">
                <a:moveTo>
                  <a:pt x="0" y="0"/>
                </a:moveTo>
                <a:lnTo>
                  <a:pt x="10688707" y="0"/>
                </a:lnTo>
                <a:lnTo>
                  <a:pt x="10688707" y="1741224"/>
                </a:lnTo>
                <a:lnTo>
                  <a:pt x="0" y="17412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07833" y="623274"/>
            <a:ext cx="9116537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Ratio de Sharpe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022418">
            <a:off x="12536994" y="1027173"/>
            <a:ext cx="11239071" cy="9067998"/>
          </a:xfrm>
          <a:custGeom>
            <a:avLst/>
            <a:gdLst/>
            <a:ahLst/>
            <a:cxnLst/>
            <a:rect r="r" b="b" t="t" l="l"/>
            <a:pathLst>
              <a:path h="9067998" w="11239071">
                <a:moveTo>
                  <a:pt x="0" y="0"/>
                </a:moveTo>
                <a:lnTo>
                  <a:pt x="11239072" y="0"/>
                </a:lnTo>
                <a:lnTo>
                  <a:pt x="11239072" y="9067998"/>
                </a:lnTo>
                <a:lnTo>
                  <a:pt x="0" y="9067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3210" y="2259754"/>
            <a:ext cx="14237480" cy="2245967"/>
          </a:xfrm>
          <a:custGeom>
            <a:avLst/>
            <a:gdLst/>
            <a:ahLst/>
            <a:cxnLst/>
            <a:rect r="r" b="b" t="t" l="l"/>
            <a:pathLst>
              <a:path h="2245967" w="14237480">
                <a:moveTo>
                  <a:pt x="0" y="0"/>
                </a:moveTo>
                <a:lnTo>
                  <a:pt x="14237479" y="0"/>
                </a:lnTo>
                <a:lnTo>
                  <a:pt x="14237479" y="2245968"/>
                </a:lnTo>
                <a:lnTo>
                  <a:pt x="0" y="2245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3210" y="6205126"/>
            <a:ext cx="14237480" cy="2185074"/>
          </a:xfrm>
          <a:custGeom>
            <a:avLst/>
            <a:gdLst/>
            <a:ahLst/>
            <a:cxnLst/>
            <a:rect r="r" b="b" t="t" l="l"/>
            <a:pathLst>
              <a:path h="2185074" w="14237480">
                <a:moveTo>
                  <a:pt x="0" y="0"/>
                </a:moveTo>
                <a:lnTo>
                  <a:pt x="14237479" y="0"/>
                </a:lnTo>
                <a:lnTo>
                  <a:pt x="14237479" y="2185074"/>
                </a:lnTo>
                <a:lnTo>
                  <a:pt x="0" y="21850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07833" y="623274"/>
            <a:ext cx="9116537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Minimisation du Risque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6129" y="2242193"/>
            <a:ext cx="10531732" cy="2765909"/>
          </a:xfrm>
          <a:custGeom>
            <a:avLst/>
            <a:gdLst/>
            <a:ahLst/>
            <a:cxnLst/>
            <a:rect r="r" b="b" t="t" l="l"/>
            <a:pathLst>
              <a:path h="2765909" w="10531732">
                <a:moveTo>
                  <a:pt x="0" y="0"/>
                </a:moveTo>
                <a:lnTo>
                  <a:pt x="10531732" y="0"/>
                </a:lnTo>
                <a:lnTo>
                  <a:pt x="10531732" y="2765910"/>
                </a:lnTo>
                <a:lnTo>
                  <a:pt x="0" y="276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6129" y="6072849"/>
            <a:ext cx="10531732" cy="3633123"/>
          </a:xfrm>
          <a:custGeom>
            <a:avLst/>
            <a:gdLst/>
            <a:ahLst/>
            <a:cxnLst/>
            <a:rect r="r" b="b" t="t" l="l"/>
            <a:pathLst>
              <a:path h="3633123" w="10531732">
                <a:moveTo>
                  <a:pt x="0" y="0"/>
                </a:moveTo>
                <a:lnTo>
                  <a:pt x="10531732" y="0"/>
                </a:lnTo>
                <a:lnTo>
                  <a:pt x="10531732" y="3633123"/>
                </a:lnTo>
                <a:lnTo>
                  <a:pt x="0" y="3633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07833" y="623274"/>
            <a:ext cx="9116537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Parité du Risque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160485">
            <a:off x="-1813663" y="7085392"/>
            <a:ext cx="6728545" cy="6403217"/>
          </a:xfrm>
          <a:custGeom>
            <a:avLst/>
            <a:gdLst/>
            <a:ahLst/>
            <a:cxnLst/>
            <a:rect r="r" b="b" t="t" l="l"/>
            <a:pathLst>
              <a:path h="6403217" w="6728545">
                <a:moveTo>
                  <a:pt x="0" y="0"/>
                </a:moveTo>
                <a:lnTo>
                  <a:pt x="6728545" y="0"/>
                </a:lnTo>
                <a:lnTo>
                  <a:pt x="6728545" y="6403216"/>
                </a:lnTo>
                <a:lnTo>
                  <a:pt x="0" y="6403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412425">
            <a:off x="14731084" y="-2327050"/>
            <a:ext cx="6728545" cy="6403217"/>
          </a:xfrm>
          <a:custGeom>
            <a:avLst/>
            <a:gdLst/>
            <a:ahLst/>
            <a:cxnLst/>
            <a:rect r="r" b="b" t="t" l="l"/>
            <a:pathLst>
              <a:path h="6403217" w="6728545">
                <a:moveTo>
                  <a:pt x="0" y="0"/>
                </a:moveTo>
                <a:lnTo>
                  <a:pt x="6728545" y="0"/>
                </a:lnTo>
                <a:lnTo>
                  <a:pt x="6728545" y="6403217"/>
                </a:lnTo>
                <a:lnTo>
                  <a:pt x="0" y="6403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6568" y="6238067"/>
            <a:ext cx="11350483" cy="3336055"/>
          </a:xfrm>
          <a:custGeom>
            <a:avLst/>
            <a:gdLst/>
            <a:ahLst/>
            <a:cxnLst/>
            <a:rect r="r" b="b" t="t" l="l"/>
            <a:pathLst>
              <a:path h="3336055" w="11350483">
                <a:moveTo>
                  <a:pt x="0" y="0"/>
                </a:moveTo>
                <a:lnTo>
                  <a:pt x="11350483" y="0"/>
                </a:lnTo>
                <a:lnTo>
                  <a:pt x="11350483" y="3336055"/>
                </a:lnTo>
                <a:lnTo>
                  <a:pt x="0" y="3336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26568" y="2182351"/>
            <a:ext cx="13279158" cy="3402784"/>
          </a:xfrm>
          <a:custGeom>
            <a:avLst/>
            <a:gdLst/>
            <a:ahLst/>
            <a:cxnLst/>
            <a:rect r="r" b="b" t="t" l="l"/>
            <a:pathLst>
              <a:path h="3402784" w="13279158">
                <a:moveTo>
                  <a:pt x="0" y="0"/>
                </a:moveTo>
                <a:lnTo>
                  <a:pt x="13279158" y="0"/>
                </a:lnTo>
                <a:lnTo>
                  <a:pt x="13279158" y="3402784"/>
                </a:lnTo>
                <a:lnTo>
                  <a:pt x="0" y="340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07833" y="623274"/>
            <a:ext cx="9116537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Portefeuille combiné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10578" y="3141340"/>
            <a:ext cx="10480622" cy="6406280"/>
          </a:xfrm>
          <a:custGeom>
            <a:avLst/>
            <a:gdLst/>
            <a:ahLst/>
            <a:cxnLst/>
            <a:rect r="r" b="b" t="t" l="l"/>
            <a:pathLst>
              <a:path h="6406280" w="10480622">
                <a:moveTo>
                  <a:pt x="0" y="0"/>
                </a:moveTo>
                <a:lnTo>
                  <a:pt x="10480622" y="0"/>
                </a:lnTo>
                <a:lnTo>
                  <a:pt x="10480622" y="6406281"/>
                </a:lnTo>
                <a:lnTo>
                  <a:pt x="0" y="6406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46291" y="287193"/>
            <a:ext cx="10894919" cy="195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2"/>
              </a:lnSpc>
            </a:pPr>
            <a:r>
              <a:rPr lang="en-US" sz="5509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Comparaison des portefeuilles optimaux et  combiné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3206933">
            <a:off x="-4590836" y="1622418"/>
            <a:ext cx="11239071" cy="9067998"/>
          </a:xfrm>
          <a:custGeom>
            <a:avLst/>
            <a:gdLst/>
            <a:ahLst/>
            <a:cxnLst/>
            <a:rect r="r" b="b" t="t" l="l"/>
            <a:pathLst>
              <a:path h="9067998" w="11239071">
                <a:moveTo>
                  <a:pt x="0" y="0"/>
                </a:moveTo>
                <a:lnTo>
                  <a:pt x="11239072" y="0"/>
                </a:lnTo>
                <a:lnTo>
                  <a:pt x="11239072" y="9067997"/>
                </a:lnTo>
                <a:lnTo>
                  <a:pt x="0" y="9067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DAGhhb1b75k</dc:identifier>
  <dcterms:modified xsi:type="dcterms:W3CDTF">2011-08-01T06:04:30Z</dcterms:modified>
  <cp:revision>1</cp:revision>
  <dc:title>Présentation Entreprise Présentation  Minimaliste Organique Noir Beige </dc:title>
</cp:coreProperties>
</file>