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4.xml.rels" ContentType="application/vnd.openxmlformats-package.relationships+xml"/>
  <Override PartName="/ppt/slideMasters/_rels/slideMaster1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_rels/presentation.xml.rels" ContentType="application/vnd.openxmlformats-package.relationships+xml"/>
  <Override PartName="/ppt/media/image11.png" ContentType="image/png"/>
  <Override PartName="/ppt/media/image9.png" ContentType="image/png"/>
  <Override PartName="/ppt/media/image14.png" ContentType="image/png"/>
  <Override PartName="/ppt/media/image2.jpeg" ContentType="image/jpeg"/>
  <Override PartName="/ppt/media/image3.png" ContentType="image/png"/>
  <Override PartName="/ppt/media/image4.png" ContentType="image/png"/>
  <Override PartName="/ppt/media/image5.jpeg" ContentType="image/jpeg"/>
  <Override PartName="/ppt/media/image8.jpeg" ContentType="image/jpeg"/>
  <Override PartName="/ppt/media/image10.jpeg" ContentType="image/jpeg"/>
  <Override PartName="/ppt/media/image6.jpeg" ContentType="image/jpeg"/>
  <Override PartName="/ppt/media/image13.png" ContentType="image/png"/>
  <Override PartName="/ppt/media/image15.wmf" ContentType="image/x-wmf"/>
  <Override PartName="/ppt/media/image1.jpeg" ContentType="image/jpeg"/>
  <Override PartName="/ppt/media/image7.png" ContentType="image/png"/>
  <Override PartName="/ppt/media/image12.png" ContentType="image/png"/>
  <Override PartName="/ppt/slideLayouts/_rels/slideLayout5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39.xml.rels" ContentType="application/vnd.openxmlformats-package.relationships+xml"/>
  <Override PartName="/ppt/slideLayouts/slideLayout2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Props.xml" ContentType="application/vnd.openxmlformats-officedocument.presentationml.presProps+xml"/>
  <Override PartName="/ppt/slides/slide29.xml" ContentType="application/vnd.openxmlformats-officedocument.presentationml.slide+xml"/>
  <Override PartName="/ppt/slides/slide28.xml" ContentType="application/vnd.openxmlformats-officedocument.presentationml.slide+xml"/>
  <Override PartName="/ppt/slides/slide27.xml" ContentType="application/vnd.openxmlformats-officedocument.presentationml.slide+xml"/>
  <Override PartName="/ppt/slides/slide26.xml" ContentType="application/vnd.openxmlformats-officedocument.presentationml.slide+xml"/>
  <Override PartName="/ppt/slides/slide25.xml" ContentType="application/vnd.openxmlformats-officedocument.presentationml.slide+xml"/>
  <Override PartName="/ppt/slides/slide24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21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18.xml" ContentType="application/vnd.openxmlformats-officedocument.presentationml.slide+xml"/>
  <Override PartName="/ppt/slides/slide17.xml" ContentType="application/vnd.openxmlformats-officedocument.presentationml.slide+xml"/>
  <Override PartName="/ppt/slides/slide16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_rels/slide4.xml.rels" ContentType="application/vnd.openxmlformats-package.relationships+xml"/>
  <Override PartName="/ppt/slides/_rels/slide47.xml.rels" ContentType="application/vnd.openxmlformats-package.relationships+xml"/>
  <Override PartName="/ppt/slides/_rels/slide5.xml.rels" ContentType="application/vnd.openxmlformats-package.relationships+xml"/>
  <Override PartName="/ppt/slides/_rels/slide40.xml.rels" ContentType="application/vnd.openxmlformats-package.relationships+xml"/>
  <Override PartName="/ppt/slides/_rels/slide33.xml.rels" ContentType="application/vnd.openxmlformats-package.relationships+xml"/>
  <Override PartName="/ppt/slides/_rels/slide6.xml.rels" ContentType="application/vnd.openxmlformats-package.relationships+xml"/>
  <Override PartName="/ppt/slides/_rels/slide41.xml.rels" ContentType="application/vnd.openxmlformats-package.relationships+xml"/>
  <Override PartName="/ppt/slides/_rels/slide34.xml.rels" ContentType="application/vnd.openxmlformats-package.relationships+xml"/>
  <Override PartName="/ppt/slides/_rels/slide7.xml.rels" ContentType="application/vnd.openxmlformats-package.relationships+xml"/>
  <Override PartName="/ppt/slides/_rels/slide42.xml.rels" ContentType="application/vnd.openxmlformats-package.relationships+xml"/>
  <Override PartName="/ppt/slides/_rels/slide35.xml.rels" ContentType="application/vnd.openxmlformats-package.relationships+xml"/>
  <Override PartName="/ppt/slides/_rels/slide1.xml.rels" ContentType="application/vnd.openxmlformats-package.relationships+xml"/>
  <Override PartName="/ppt/slides/_rels/slide20.xml.rels" ContentType="application/vnd.openxmlformats-package.relationships+xml"/>
  <Override PartName="/ppt/slides/_rels/slide10.xml.rels" ContentType="application/vnd.openxmlformats-package.relationships+xml"/>
  <Override PartName="/ppt/slides/_rels/slide32.xml.rels" ContentType="application/vnd.openxmlformats-package.relationships+xml"/>
  <Override PartName="/ppt/slides/_rels/slide16.xml.rels" ContentType="application/vnd.openxmlformats-package.relationships+xml"/>
  <Override PartName="/ppt/slides/_rels/slide25.xml.rels" ContentType="application/vnd.openxmlformats-package.relationships+xml"/>
  <Override PartName="/ppt/slides/_rels/slide46.xml.rels" ContentType="application/vnd.openxmlformats-package.relationships+xml"/>
  <Override PartName="/ppt/slides/_rels/slide30.xml.rels" ContentType="application/vnd.openxmlformats-package.relationships+xml"/>
  <Override PartName="/ppt/slides/_rels/slide45.xml.rels" ContentType="application/vnd.openxmlformats-package.relationships+xml"/>
  <Override PartName="/ppt/slides/_rels/slide14.xml.rels" ContentType="application/vnd.openxmlformats-package.relationships+xml"/>
  <Override PartName="/ppt/slides/_rels/slide29.xml.rels" ContentType="application/vnd.openxmlformats-package.relationships+xml"/>
  <Override PartName="/ppt/slides/_rels/slide23.xml.rels" ContentType="application/vnd.openxmlformats-package.relationships+xml"/>
  <Override PartName="/ppt/slides/_rels/slide38.xml.rels" ContentType="application/vnd.openxmlformats-package.relationships+xml"/>
  <Override PartName="/ppt/slides/_rels/slide15.xml.rels" ContentType="application/vnd.openxmlformats-package.relationships+xml"/>
  <Override PartName="/ppt/slides/_rels/slide31.xml.rels" ContentType="application/vnd.openxmlformats-package.relationships+xml"/>
  <Override PartName="/ppt/slides/_rels/slide24.xml.rels" ContentType="application/vnd.openxmlformats-package.relationships+xml"/>
  <Override PartName="/ppt/slides/_rels/slide39.xml.rels" ContentType="application/vnd.openxmlformats-package.relationships+xml"/>
  <Override PartName="/ppt/slides/_rels/slide13.xml.rels" ContentType="application/vnd.openxmlformats-package.relationships+xml"/>
  <Override PartName="/ppt/slides/_rels/slide19.xml.rels" ContentType="application/vnd.openxmlformats-package.relationships+xml"/>
  <Override PartName="/ppt/slides/_rels/slide18.xml.rels" ContentType="application/vnd.openxmlformats-package.relationships+xml"/>
  <Override PartName="/ppt/slides/_rels/slide12.xml.rels" ContentType="application/vnd.openxmlformats-package.relationships+xml"/>
  <Override PartName="/ppt/slides/_rels/slide28.xml.rels" ContentType="application/vnd.openxmlformats-package.relationships+xml"/>
  <Override PartName="/ppt/slides/_rels/slide44.xml.rels" ContentType="application/vnd.openxmlformats-package.relationships+xml"/>
  <Override PartName="/ppt/slides/_rels/slide22.xml.rels" ContentType="application/vnd.openxmlformats-package.relationships+xml"/>
  <Override PartName="/ppt/slides/_rels/slide37.xml.rels" ContentType="application/vnd.openxmlformats-package.relationships+xml"/>
  <Override PartName="/ppt/slides/_rels/slide3.xml.rels" ContentType="application/vnd.openxmlformats-package.relationships+xml"/>
  <Override PartName="/ppt/slides/_rels/slide9.xml.rels" ContentType="application/vnd.openxmlformats-package.relationships+xml"/>
  <Override PartName="/ppt/slides/_rels/slide26.xml.rels" ContentType="application/vnd.openxmlformats-package.relationships+xml"/>
  <Override PartName="/ppt/slides/_rels/slide11.xml.rels" ContentType="application/vnd.openxmlformats-package.relationships+xml"/>
  <Override PartName="/ppt/slides/_rels/slide17.xml.rels" ContentType="application/vnd.openxmlformats-package.relationships+xml"/>
  <Override PartName="/ppt/slides/_rels/slide8.xml.rels" ContentType="application/vnd.openxmlformats-package.relationships+xml"/>
  <Override PartName="/ppt/slides/_rels/slide21.xml.rels" ContentType="application/vnd.openxmlformats-package.relationships+xml"/>
  <Override PartName="/ppt/slides/_rels/slide36.xml.rels" ContentType="application/vnd.openxmlformats-package.relationships+xml"/>
  <Override PartName="/ppt/slides/_rels/slide27.xml.rels" ContentType="application/vnd.openxmlformats-package.relationships+xml"/>
  <Override PartName="/ppt/slides/_rels/slide43.xml.rels" ContentType="application/vnd.openxmlformats-package.relationships+xml"/>
  <Override PartName="/ppt/slides/_rels/slide2.xml.rels" ContentType="application/vnd.openxmlformats-package.relationships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13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3.xml" ContentType="application/vnd.openxmlformats-officedocument.presentationml.slide+xml"/>
  <Override PartName="/ppt/slides/slide33.xml" ContentType="application/vnd.openxmlformats-officedocument.presentationml.slide+xml"/>
  <Override PartName="/ppt/slides/slide45.xml" ContentType="application/vnd.openxmlformats-officedocument.presentationml.slide+xml"/>
  <Override PartName="/ppt/slides/slide34.xml" ContentType="application/vnd.openxmlformats-officedocument.presentationml.slide+xml"/>
  <Override PartName="/ppt/slides/slide4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0.xml" ContentType="application/vnd.openxmlformats-officedocument.presentationml.slide+xml"/>
  <Override PartName="/ppt/slides/slide47.xml" ContentType="application/vnd.openxmlformats-officedocument.presentationml.slide+xml"/>
  <Override PartName="/ppt/slides/slide9.xml" ContentType="application/vnd.openxmlformats-officedocument.presentationml.slide+xml"/>
  <Override PartName="/ppt/slides/slide44.xml" ContentType="application/vnd.openxmlformats-officedocument.presentationml.slide+xml"/>
  <Override PartName="/ppt/slides/slide41.xml" ContentType="application/vnd.openxmlformats-officedocument.presentationml.slide+xml"/>
  <Override PartName="/ppt/slides/slide6.xml" ContentType="application/vnd.openxmlformats-officedocument.presentationml.slide+xml"/>
  <Override PartName="/ppt/slides/slide8.xml" ContentType="application/vnd.openxmlformats-officedocument.presentationml.slide+xml"/>
  <Override PartName="/ppt/slides/slide43.xml" ContentType="application/vnd.openxmlformats-officedocument.presentationml.slide+xml"/>
  <Override PartName="/ppt/slides/slide40.xml" ContentType="application/vnd.openxmlformats-officedocument.presentationml.slide+xml"/>
  <Override PartName="/ppt/slides/slide5.xml" ContentType="application/vnd.openxmlformats-officedocument.presentationml.slide+xml"/>
  <Override PartName="/ppt/slides/slide7.xml" ContentType="application/vnd.openxmlformats-officedocument.presentationml.slide+xml"/>
  <Override PartName="/ppt/slides/slide42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</p:sldIdLst>
  <p:sldSz cx="9144000" cy="68580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Relationship Id="rId34" Type="http://schemas.openxmlformats.org/officeDocument/2006/relationships/slide" Target="slides/slide29.xml"/><Relationship Id="rId35" Type="http://schemas.openxmlformats.org/officeDocument/2006/relationships/slide" Target="slides/slide30.xml"/><Relationship Id="rId36" Type="http://schemas.openxmlformats.org/officeDocument/2006/relationships/slide" Target="slides/slide31.xml"/><Relationship Id="rId37" Type="http://schemas.openxmlformats.org/officeDocument/2006/relationships/slide" Target="slides/slide32.xml"/><Relationship Id="rId38" Type="http://schemas.openxmlformats.org/officeDocument/2006/relationships/slide" Target="slides/slide33.xml"/><Relationship Id="rId39" Type="http://schemas.openxmlformats.org/officeDocument/2006/relationships/slide" Target="slides/slide34.xml"/><Relationship Id="rId40" Type="http://schemas.openxmlformats.org/officeDocument/2006/relationships/slide" Target="slides/slide35.xml"/><Relationship Id="rId41" Type="http://schemas.openxmlformats.org/officeDocument/2006/relationships/slide" Target="slides/slide36.xml"/><Relationship Id="rId42" Type="http://schemas.openxmlformats.org/officeDocument/2006/relationships/slide" Target="slides/slide37.xml"/><Relationship Id="rId43" Type="http://schemas.openxmlformats.org/officeDocument/2006/relationships/slide" Target="slides/slide38.xml"/><Relationship Id="rId44" Type="http://schemas.openxmlformats.org/officeDocument/2006/relationships/slide" Target="slides/slide39.xml"/><Relationship Id="rId45" Type="http://schemas.openxmlformats.org/officeDocument/2006/relationships/slide" Target="slides/slide40.xml"/><Relationship Id="rId46" Type="http://schemas.openxmlformats.org/officeDocument/2006/relationships/slide" Target="slides/slide41.xml"/><Relationship Id="rId47" Type="http://schemas.openxmlformats.org/officeDocument/2006/relationships/slide" Target="slides/slide42.xml"/><Relationship Id="rId48" Type="http://schemas.openxmlformats.org/officeDocument/2006/relationships/slide" Target="slides/slide43.xml"/><Relationship Id="rId49" Type="http://schemas.openxmlformats.org/officeDocument/2006/relationships/slide" Target="slides/slide44.xml"/><Relationship Id="rId50" Type="http://schemas.openxmlformats.org/officeDocument/2006/relationships/slide" Target="slides/slide45.xml"/><Relationship Id="rId51" Type="http://schemas.openxmlformats.org/officeDocument/2006/relationships/slide" Target="slides/slide46.xml"/><Relationship Id="rId52" Type="http://schemas.openxmlformats.org/officeDocument/2006/relationships/slide" Target="slides/slide47.xml"/><Relationship Id="rId53" Type="http://schemas.openxmlformats.org/officeDocument/2006/relationships/presProps" Target="presProps.xml"/>
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D44CC32-68D4-4932-8CCD-65628A380BC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0FFC2EB-CA99-44FF-BF10-04F67DA66B0B}">
      <dgm:prSet/>
      <dgm:spPr/>
      <dgm:t>
        <a:bodyPr/>
        <a:lstStyle/>
        <a:p>
          <a:r>
            <a:rPr lang="en-GB" dirty="0"/>
            <a:t>Multitasking – </a:t>
          </a:r>
          <a:br>
            <a:rPr lang="en-GB" dirty="0"/>
          </a:br>
          <a:r>
            <a:rPr lang="en-GB" dirty="0"/>
            <a:t>Processes multiple jobs simultaneously, rather than one after another in a sequence</a:t>
          </a:r>
          <a:endParaRPr lang="en-US" dirty="0"/>
        </a:p>
      </dgm:t>
    </dgm:pt>
    <dgm:pt modelId="{67EAED82-87EA-42A7-A1E1-2832A86C75FE}" type="parTrans" cxnId="{FCB0E814-AEDD-4F89-9976-2D7197C5214B}">
      <dgm:prSet/>
      <dgm:spPr/>
      <dgm:t>
        <a:bodyPr/>
        <a:lstStyle/>
        <a:p>
          <a:endParaRPr lang="en-US"/>
        </a:p>
      </dgm:t>
    </dgm:pt>
    <dgm:pt modelId="{8B6C19BF-F450-4BE2-A269-D5F935A0A121}" type="sibTrans" cxnId="{FCB0E814-AEDD-4F89-9976-2D7197C5214B}">
      <dgm:prSet/>
      <dgm:spPr/>
      <dgm:t>
        <a:bodyPr/>
        <a:lstStyle/>
        <a:p>
          <a:endParaRPr lang="en-US"/>
        </a:p>
      </dgm:t>
    </dgm:pt>
    <dgm:pt modelId="{CA3CEDE3-CEBA-4ECF-8442-63FD5F1B1DD7}">
      <dgm:prSet/>
      <dgm:spPr/>
      <dgm:t>
        <a:bodyPr/>
        <a:lstStyle/>
        <a:p>
          <a:r>
            <a:rPr lang="en-GB" dirty="0"/>
            <a:t>Multiuser – </a:t>
          </a:r>
          <a:br>
            <a:rPr lang="en-GB" dirty="0"/>
          </a:br>
          <a:r>
            <a:rPr lang="en-GB" dirty="0"/>
            <a:t>Allows multiple users access to the </a:t>
          </a:r>
          <a:r>
            <a:rPr lang="en-GB"/>
            <a:t>system simultaneously</a:t>
          </a:r>
          <a:endParaRPr lang="en-US" dirty="0"/>
        </a:p>
      </dgm:t>
    </dgm:pt>
    <dgm:pt modelId="{E820025E-16B8-4D30-8EC2-57BF1BEE5A72}" type="parTrans" cxnId="{3C5D7E57-2C9F-42B7-B630-E9DB9F358D6C}">
      <dgm:prSet/>
      <dgm:spPr/>
      <dgm:t>
        <a:bodyPr/>
        <a:lstStyle/>
        <a:p>
          <a:endParaRPr lang="en-US"/>
        </a:p>
      </dgm:t>
    </dgm:pt>
    <dgm:pt modelId="{7CAD5CE3-CD39-435F-9E6E-FC262FAEDE0B}" type="sibTrans" cxnId="{3C5D7E57-2C9F-42B7-B630-E9DB9F358D6C}">
      <dgm:prSet/>
      <dgm:spPr/>
      <dgm:t>
        <a:bodyPr/>
        <a:lstStyle/>
        <a:p>
          <a:endParaRPr lang="en-US"/>
        </a:p>
      </dgm:t>
    </dgm:pt>
    <dgm:pt modelId="{65C417A8-4848-4DBC-B0EA-1A4B4E75CF2D}">
      <dgm:prSet/>
      <dgm:spPr/>
      <dgm:t>
        <a:bodyPr/>
        <a:lstStyle/>
        <a:p>
          <a:r>
            <a:rPr lang="en-GB" dirty="0"/>
            <a:t>Networking –</a:t>
          </a:r>
          <a:br>
            <a:rPr lang="en-GB" dirty="0"/>
          </a:br>
          <a:r>
            <a:rPr lang="en-GB" dirty="0"/>
            <a:t>Inter-machine communication and sharing of files and data</a:t>
          </a:r>
          <a:endParaRPr lang="en-US" dirty="0"/>
        </a:p>
      </dgm:t>
    </dgm:pt>
    <dgm:pt modelId="{39679A22-AAAE-425B-AB0D-32799DC859F8}" type="parTrans" cxnId="{E9F928F4-E4EA-4512-A7F7-648817C38630}">
      <dgm:prSet/>
      <dgm:spPr/>
      <dgm:t>
        <a:bodyPr/>
        <a:lstStyle/>
        <a:p>
          <a:endParaRPr lang="en-US"/>
        </a:p>
      </dgm:t>
    </dgm:pt>
    <dgm:pt modelId="{F904CAA4-153F-45E1-AF99-C12977F0C656}" type="sibTrans" cxnId="{E9F928F4-E4EA-4512-A7F7-648817C38630}">
      <dgm:prSet/>
      <dgm:spPr/>
      <dgm:t>
        <a:bodyPr/>
        <a:lstStyle/>
        <a:p>
          <a:endParaRPr lang="en-US"/>
        </a:p>
      </dgm:t>
    </dgm:pt>
    <dgm:pt modelId="{3F2D74C5-D1D1-4692-8968-BBCA9F2AE5C4}">
      <dgm:prSet/>
      <dgm:spPr/>
      <dgm:t>
        <a:bodyPr/>
        <a:lstStyle/>
        <a:p>
          <a:r>
            <a:rPr lang="en-US" dirty="0"/>
            <a:t>X Window System –</a:t>
          </a:r>
          <a:br>
            <a:rPr lang="en-US" dirty="0"/>
          </a:br>
          <a:r>
            <a:rPr lang="en-US" dirty="0"/>
            <a:t>Also known as X11 or simply X, a windowing system that is highly </a:t>
          </a:r>
          <a:r>
            <a:rPr lang="en-US" dirty="0" err="1"/>
            <a:t>customisable</a:t>
          </a:r>
          <a:endParaRPr lang="en-US" dirty="0"/>
        </a:p>
      </dgm:t>
    </dgm:pt>
    <dgm:pt modelId="{E30B993D-0672-4CCC-9272-AB553B816559}" type="parTrans" cxnId="{9268EB5A-FBAA-4FF3-82B8-DEF25895522E}">
      <dgm:prSet/>
      <dgm:spPr/>
      <dgm:t>
        <a:bodyPr/>
        <a:lstStyle/>
        <a:p>
          <a:endParaRPr lang="en-GB"/>
        </a:p>
      </dgm:t>
    </dgm:pt>
    <dgm:pt modelId="{763F51ED-8C5D-4C72-A450-02C0FDAECC48}" type="sibTrans" cxnId="{9268EB5A-FBAA-4FF3-82B8-DEF25895522E}">
      <dgm:prSet/>
      <dgm:spPr/>
      <dgm:t>
        <a:bodyPr/>
        <a:lstStyle/>
        <a:p>
          <a:endParaRPr lang="en-GB"/>
        </a:p>
      </dgm:t>
    </dgm:pt>
    <dgm:pt modelId="{CF0459D3-7DED-444C-A797-5DACE6B1CA12}" type="pres">
      <dgm:prSet presAssocID="{0D44CC32-68D4-4932-8CCD-65628A380BCA}" presName="linear" presStyleCnt="0">
        <dgm:presLayoutVars>
          <dgm:animLvl val="lvl"/>
          <dgm:resizeHandles val="exact"/>
        </dgm:presLayoutVars>
      </dgm:prSet>
      <dgm:spPr/>
    </dgm:pt>
    <dgm:pt modelId="{048E5561-68D0-4C66-8F97-D9AE6F544433}" type="pres">
      <dgm:prSet presAssocID="{90FFC2EB-CA99-44FF-BF10-04F67DA66B0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E7EC26E-F508-4841-A8E5-4C371C2CBAF1}" type="pres">
      <dgm:prSet presAssocID="{8B6C19BF-F450-4BE2-A269-D5F935A0A121}" presName="spacer" presStyleCnt="0"/>
      <dgm:spPr/>
    </dgm:pt>
    <dgm:pt modelId="{7A9A6E52-283A-4FAE-BF2A-49044C032734}" type="pres">
      <dgm:prSet presAssocID="{CA3CEDE3-CEBA-4ECF-8442-63FD5F1B1DD7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A287B4B5-C723-4D6E-A5C3-11FD637B0F90}" type="pres">
      <dgm:prSet presAssocID="{7CAD5CE3-CD39-435F-9E6E-FC262FAEDE0B}" presName="spacer" presStyleCnt="0"/>
      <dgm:spPr/>
    </dgm:pt>
    <dgm:pt modelId="{98F4B590-CD3B-4DC2-87E2-A1CA227B95F3}" type="pres">
      <dgm:prSet presAssocID="{65C417A8-4848-4DBC-B0EA-1A4B4E75CF2D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F19E4CC4-4259-4B54-905D-31AE2B08C688}" type="pres">
      <dgm:prSet presAssocID="{F904CAA4-153F-45E1-AF99-C12977F0C656}" presName="spacer" presStyleCnt="0"/>
      <dgm:spPr/>
    </dgm:pt>
    <dgm:pt modelId="{CB57204D-9D51-4C51-9BF1-D68D7D729DD7}" type="pres">
      <dgm:prSet presAssocID="{3F2D74C5-D1D1-4692-8968-BBCA9F2AE5C4}" presName="parentText" presStyleLbl="node1" presStyleIdx="3" presStyleCnt="4">
        <dgm:presLayoutVars>
          <dgm:chMax val="0"/>
          <dgm:bulletEnabled val="1"/>
        </dgm:presLayoutVars>
      </dgm:prSet>
      <dgm:spPr/>
    </dgm:pt>
  </dgm:ptLst>
  <dgm:cxnLst>
    <dgm:cxn modelId="{61627712-4C4C-4097-95B3-0E27103B3C44}" type="presOf" srcId="{65C417A8-4848-4DBC-B0EA-1A4B4E75CF2D}" destId="{98F4B590-CD3B-4DC2-87E2-A1CA227B95F3}" srcOrd="0" destOrd="0" presId="urn:microsoft.com/office/officeart/2005/8/layout/vList2"/>
    <dgm:cxn modelId="{FCB0E814-AEDD-4F89-9976-2D7197C5214B}" srcId="{0D44CC32-68D4-4932-8CCD-65628A380BCA}" destId="{90FFC2EB-CA99-44FF-BF10-04F67DA66B0B}" srcOrd="0" destOrd="0" parTransId="{67EAED82-87EA-42A7-A1E1-2832A86C75FE}" sibTransId="{8B6C19BF-F450-4BE2-A269-D5F935A0A121}"/>
    <dgm:cxn modelId="{3C5D7E57-2C9F-42B7-B630-E9DB9F358D6C}" srcId="{0D44CC32-68D4-4932-8CCD-65628A380BCA}" destId="{CA3CEDE3-CEBA-4ECF-8442-63FD5F1B1DD7}" srcOrd="1" destOrd="0" parTransId="{E820025E-16B8-4D30-8EC2-57BF1BEE5A72}" sibTransId="{7CAD5CE3-CD39-435F-9E6E-FC262FAEDE0B}"/>
    <dgm:cxn modelId="{9268EB5A-FBAA-4FF3-82B8-DEF25895522E}" srcId="{0D44CC32-68D4-4932-8CCD-65628A380BCA}" destId="{3F2D74C5-D1D1-4692-8968-BBCA9F2AE5C4}" srcOrd="3" destOrd="0" parTransId="{E30B993D-0672-4CCC-9272-AB553B816559}" sibTransId="{763F51ED-8C5D-4C72-A450-02C0FDAECC48}"/>
    <dgm:cxn modelId="{DC1AABA4-BCC1-4518-A547-FFA4BC92E10C}" type="presOf" srcId="{0D44CC32-68D4-4932-8CCD-65628A380BCA}" destId="{CF0459D3-7DED-444C-A797-5DACE6B1CA12}" srcOrd="0" destOrd="0" presId="urn:microsoft.com/office/officeart/2005/8/layout/vList2"/>
    <dgm:cxn modelId="{C96F3CA6-26F4-49D4-BC2D-24BA759A54E9}" type="presOf" srcId="{3F2D74C5-D1D1-4692-8968-BBCA9F2AE5C4}" destId="{CB57204D-9D51-4C51-9BF1-D68D7D729DD7}" srcOrd="0" destOrd="0" presId="urn:microsoft.com/office/officeart/2005/8/layout/vList2"/>
    <dgm:cxn modelId="{51AB80BF-E178-4F59-A7F3-E02E4B7110A1}" type="presOf" srcId="{90FFC2EB-CA99-44FF-BF10-04F67DA66B0B}" destId="{048E5561-68D0-4C66-8F97-D9AE6F544433}" srcOrd="0" destOrd="0" presId="urn:microsoft.com/office/officeart/2005/8/layout/vList2"/>
    <dgm:cxn modelId="{2CC16BE9-FD90-4DF8-986B-8A6B46456D13}" type="presOf" srcId="{CA3CEDE3-CEBA-4ECF-8442-63FD5F1B1DD7}" destId="{7A9A6E52-283A-4FAE-BF2A-49044C032734}" srcOrd="0" destOrd="0" presId="urn:microsoft.com/office/officeart/2005/8/layout/vList2"/>
    <dgm:cxn modelId="{E9F928F4-E4EA-4512-A7F7-648817C38630}" srcId="{0D44CC32-68D4-4932-8CCD-65628A380BCA}" destId="{65C417A8-4848-4DBC-B0EA-1A4B4E75CF2D}" srcOrd="2" destOrd="0" parTransId="{39679A22-AAAE-425B-AB0D-32799DC859F8}" sibTransId="{F904CAA4-153F-45E1-AF99-C12977F0C656}"/>
    <dgm:cxn modelId="{43FAD2AB-7961-4041-9F4B-DACFE54CAE02}" type="presParOf" srcId="{CF0459D3-7DED-444C-A797-5DACE6B1CA12}" destId="{048E5561-68D0-4C66-8F97-D9AE6F544433}" srcOrd="0" destOrd="0" presId="urn:microsoft.com/office/officeart/2005/8/layout/vList2"/>
    <dgm:cxn modelId="{C52EE6A5-0FBF-4A70-90BA-5F9698BF5FA2}" type="presParOf" srcId="{CF0459D3-7DED-444C-A797-5DACE6B1CA12}" destId="{9E7EC26E-F508-4841-A8E5-4C371C2CBAF1}" srcOrd="1" destOrd="0" presId="urn:microsoft.com/office/officeart/2005/8/layout/vList2"/>
    <dgm:cxn modelId="{7AD1B73A-49A1-4D56-801A-59F96BE61E6D}" type="presParOf" srcId="{CF0459D3-7DED-444C-A797-5DACE6B1CA12}" destId="{7A9A6E52-283A-4FAE-BF2A-49044C032734}" srcOrd="2" destOrd="0" presId="urn:microsoft.com/office/officeart/2005/8/layout/vList2"/>
    <dgm:cxn modelId="{25AD6702-2108-4770-88EC-30B787F60971}" type="presParOf" srcId="{CF0459D3-7DED-444C-A797-5DACE6B1CA12}" destId="{A287B4B5-C723-4D6E-A5C3-11FD637B0F90}" srcOrd="3" destOrd="0" presId="urn:microsoft.com/office/officeart/2005/8/layout/vList2"/>
    <dgm:cxn modelId="{49C91E28-093B-4E95-8CB7-4BEA35BDDD80}" type="presParOf" srcId="{CF0459D3-7DED-444C-A797-5DACE6B1CA12}" destId="{98F4B590-CD3B-4DC2-87E2-A1CA227B95F3}" srcOrd="4" destOrd="0" presId="urn:microsoft.com/office/officeart/2005/8/layout/vList2"/>
    <dgm:cxn modelId="{235694D9-1065-4239-A109-DE0BC144AB09}" type="presParOf" srcId="{CF0459D3-7DED-444C-A797-5DACE6B1CA12}" destId="{F19E4CC4-4259-4B54-905D-31AE2B08C688}" srcOrd="5" destOrd="0" presId="urn:microsoft.com/office/officeart/2005/8/layout/vList2"/>
    <dgm:cxn modelId="{13719858-A2A8-4BE5-A6EC-7437FC3B1475}" type="presParOf" srcId="{CF0459D3-7DED-444C-A797-5DACE6B1CA12}" destId="{CB57204D-9D51-4C51-9BF1-D68D7D729DD7}" srcOrd="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8E5561-68D0-4C66-8F97-D9AE6F544433}">
      <dsp:nvSpPr>
        <dsp:cNvPr id="0" name=""/>
        <dsp:cNvSpPr/>
      </dsp:nvSpPr>
      <dsp:spPr>
        <a:xfrm>
          <a:off x="0" y="91281"/>
          <a:ext cx="8229600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Multitasking – </a:t>
          </a:r>
          <a:br>
            <a:rPr lang="en-GB" sz="1900" kern="1200" dirty="0"/>
          </a:br>
          <a:r>
            <a:rPr lang="en-GB" sz="1900" kern="1200" dirty="0"/>
            <a:t>Processes multiple jobs simultaneously, rather than one after another in a sequence</a:t>
          </a:r>
          <a:endParaRPr lang="en-US" sz="1900" kern="1200" dirty="0"/>
        </a:p>
      </dsp:txBody>
      <dsp:txXfrm>
        <a:off x="51003" y="142284"/>
        <a:ext cx="8127594" cy="942803"/>
      </dsp:txXfrm>
    </dsp:sp>
    <dsp:sp modelId="{7A9A6E52-283A-4FAE-BF2A-49044C032734}">
      <dsp:nvSpPr>
        <dsp:cNvPr id="0" name=""/>
        <dsp:cNvSpPr/>
      </dsp:nvSpPr>
      <dsp:spPr>
        <a:xfrm>
          <a:off x="0" y="1190811"/>
          <a:ext cx="8229600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Multiuser – </a:t>
          </a:r>
          <a:br>
            <a:rPr lang="en-GB" sz="1900" kern="1200" dirty="0"/>
          </a:br>
          <a:r>
            <a:rPr lang="en-GB" sz="1900" kern="1200" dirty="0"/>
            <a:t>Allows multiple users access to the </a:t>
          </a:r>
          <a:r>
            <a:rPr lang="en-GB" sz="1900" kern="1200"/>
            <a:t>system simultaneously</a:t>
          </a:r>
          <a:endParaRPr lang="en-US" sz="1900" kern="1200" dirty="0"/>
        </a:p>
      </dsp:txBody>
      <dsp:txXfrm>
        <a:off x="51003" y="1241814"/>
        <a:ext cx="8127594" cy="942803"/>
      </dsp:txXfrm>
    </dsp:sp>
    <dsp:sp modelId="{98F4B590-CD3B-4DC2-87E2-A1CA227B95F3}">
      <dsp:nvSpPr>
        <dsp:cNvPr id="0" name=""/>
        <dsp:cNvSpPr/>
      </dsp:nvSpPr>
      <dsp:spPr>
        <a:xfrm>
          <a:off x="0" y="2290341"/>
          <a:ext cx="8229600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900" kern="1200" dirty="0"/>
            <a:t>Networking –</a:t>
          </a:r>
          <a:br>
            <a:rPr lang="en-GB" sz="1900" kern="1200" dirty="0"/>
          </a:br>
          <a:r>
            <a:rPr lang="en-GB" sz="1900" kern="1200" dirty="0"/>
            <a:t>Inter-machine communication and sharing of files and data</a:t>
          </a:r>
          <a:endParaRPr lang="en-US" sz="1900" kern="1200" dirty="0"/>
        </a:p>
      </dsp:txBody>
      <dsp:txXfrm>
        <a:off x="51003" y="2341344"/>
        <a:ext cx="8127594" cy="942803"/>
      </dsp:txXfrm>
    </dsp:sp>
    <dsp:sp modelId="{CB57204D-9D51-4C51-9BF1-D68D7D729DD7}">
      <dsp:nvSpPr>
        <dsp:cNvPr id="0" name=""/>
        <dsp:cNvSpPr/>
      </dsp:nvSpPr>
      <dsp:spPr>
        <a:xfrm>
          <a:off x="0" y="3389871"/>
          <a:ext cx="8229600" cy="104480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X Window System –</a:t>
          </a:r>
          <a:br>
            <a:rPr lang="en-US" sz="1900" kern="1200" dirty="0"/>
          </a:br>
          <a:r>
            <a:rPr lang="en-US" sz="1900" kern="1200" dirty="0"/>
            <a:t>Also known as X11 or simply X, a windowing system that is highly </a:t>
          </a:r>
          <a:r>
            <a:rPr lang="en-US" sz="1900" kern="1200" dirty="0" err="1"/>
            <a:t>customisable</a:t>
          </a:r>
          <a:endParaRPr lang="en-US" sz="1900" kern="1200" dirty="0"/>
        </a:p>
      </dsp:txBody>
      <dsp:txXfrm>
        <a:off x="51003" y="3440874"/>
        <a:ext cx="8127594" cy="9428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B78EB3C-74DC-4E3E-B3EB-0BB14000A30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428760" y="400716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361BAE8-6318-4C3D-BCB5-A45696FC9E7F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428760" y="40071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4645800" y="40071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4E56D3B-251D-42BA-8DC4-57C5465F2017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211200" y="164304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5993640" y="164304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428760" y="40071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211200" y="40071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5993640" y="40071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CEB3F1A-9AED-4D52-8638-54C27C393702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9AAF607-7584-4BCD-AD02-ACBDF6A119C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488774B6-918E-42D6-BCD7-A2BFF84C09CD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EA92F539-C367-4BE9-9666-08B40C11612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003B02E-529C-4CCC-B444-2FE3EACE3BE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A0E1734-E9A2-42DD-B830-5FF94B94BEEB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AAAFBFD4-A176-4621-9B67-B8337EA3100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428760" y="40071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F6C501-6667-44D2-B302-92935E7937FD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A72076A-B6D5-4698-AB4A-B09B425CB46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4645800" y="40071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DA9846F-4739-4E71-8522-FAB9A04099AE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/>
          </p:nvPr>
        </p:nvSpPr>
        <p:spPr>
          <a:xfrm>
            <a:off x="428760" y="400716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C80C9A00-B037-4646-ABD9-D95D2CD5883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/>
          </p:nvPr>
        </p:nvSpPr>
        <p:spPr>
          <a:xfrm>
            <a:off x="428760" y="400716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FEDA5BD4-70D0-483F-96EE-2175EC82A57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/>
          </p:nvPr>
        </p:nvSpPr>
        <p:spPr>
          <a:xfrm>
            <a:off x="428760" y="40071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/>
          </p:nvPr>
        </p:nvSpPr>
        <p:spPr>
          <a:xfrm>
            <a:off x="4645800" y="40071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3452F950-9DC9-45A9-84CF-90DD8AA8ECF0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/>
          </p:nvPr>
        </p:nvSpPr>
        <p:spPr>
          <a:xfrm>
            <a:off x="3211200" y="164304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/>
          </p:nvPr>
        </p:nvSpPr>
        <p:spPr>
          <a:xfrm>
            <a:off x="5993640" y="164304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/>
          </p:nvPr>
        </p:nvSpPr>
        <p:spPr>
          <a:xfrm>
            <a:off x="428760" y="40071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/>
          </p:nvPr>
        </p:nvSpPr>
        <p:spPr>
          <a:xfrm>
            <a:off x="3211200" y="40071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/>
          </p:nvPr>
        </p:nvSpPr>
        <p:spPr>
          <a:xfrm>
            <a:off x="5993640" y="40071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7B6B608C-D9F5-4426-AE9C-D093703A9D6C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3ECF2FD3-8381-4238-9928-7B149DFA51A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7E0EAE75-B61C-4C2C-B25C-89895220B8CC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5D550F04-CDA0-4005-9212-48A337BB0EF5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873C5E7-309B-4F7E-8452-360D62E32A50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A660BC5-0208-411D-BF3F-B9AFC6D4993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F8558C2-D618-407E-93BD-9041861FF7E1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EC2DF86-50F2-47F1-A08D-1C633AE0568F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/>
          </p:nvPr>
        </p:nvSpPr>
        <p:spPr>
          <a:xfrm>
            <a:off x="428760" y="40071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DFC9C34-66DD-4A22-91B8-6D6112147BD3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/>
          </p:nvPr>
        </p:nvSpPr>
        <p:spPr>
          <a:xfrm>
            <a:off x="4645800" y="40071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513D917-638A-45DE-8983-66FD5F1BD70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/>
          </p:nvPr>
        </p:nvSpPr>
        <p:spPr>
          <a:xfrm>
            <a:off x="428760" y="400716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EACF8E48-336B-410F-AF5F-4B0D6145CE2C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/>
          </p:nvPr>
        </p:nvSpPr>
        <p:spPr>
          <a:xfrm>
            <a:off x="428760" y="400716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A7528E1-201A-4335-ABD6-49CC3FB1C071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/>
          </p:nvPr>
        </p:nvSpPr>
        <p:spPr>
          <a:xfrm>
            <a:off x="428760" y="40071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/>
          </p:nvPr>
        </p:nvSpPr>
        <p:spPr>
          <a:xfrm>
            <a:off x="4645800" y="40071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65691BC9-D3FD-4A88-88D5-8590740118F9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/>
          </p:nvPr>
        </p:nvSpPr>
        <p:spPr>
          <a:xfrm>
            <a:off x="3211200" y="164304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/>
          </p:nvPr>
        </p:nvSpPr>
        <p:spPr>
          <a:xfrm>
            <a:off x="5993640" y="164304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/>
          </p:nvPr>
        </p:nvSpPr>
        <p:spPr>
          <a:xfrm>
            <a:off x="428760" y="40071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/>
          </p:nvPr>
        </p:nvSpPr>
        <p:spPr>
          <a:xfrm>
            <a:off x="3211200" y="40071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/>
          </p:nvPr>
        </p:nvSpPr>
        <p:spPr>
          <a:xfrm>
            <a:off x="5993640" y="40071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C9383745-9CBC-4E29-93EA-D843F57CC09B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C54EBFC-3002-4A67-B2B6-E7379AA202B7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1" name="PlaceHolder 2"/>
          <p:cNvSpPr>
            <a:spLocks noGrp="1"/>
          </p:cNvSpPr>
          <p:nvPr>
            <p:ph type="subTitle"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8EBD762E-6EF8-44D1-85E5-4CA877D81B6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CFCFCC9E-914C-4AB7-B88C-858C500B8647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9E1E2E7-9255-4605-9F28-3CE5652D7EC6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CA6E49D-93DA-4AAB-8580-7A4147815B72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FB7B7B6-5889-40B0-B9D3-5A53747382A5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1827FC2-A431-4587-B39F-08B761697C24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0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1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2" name="PlaceHolder 4"/>
          <p:cNvSpPr>
            <a:spLocks noGrp="1"/>
          </p:cNvSpPr>
          <p:nvPr>
            <p:ph/>
          </p:nvPr>
        </p:nvSpPr>
        <p:spPr>
          <a:xfrm>
            <a:off x="428760" y="40071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6D3869BD-02F2-435C-9FD2-A5B557AECCB1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/>
          </p:nvPr>
        </p:nvSpPr>
        <p:spPr>
          <a:xfrm>
            <a:off x="4645800" y="40071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0A347749-9DF4-4A92-8F6F-7CDB7E265EF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8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9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0" name="PlaceHolder 4"/>
          <p:cNvSpPr>
            <a:spLocks noGrp="1"/>
          </p:cNvSpPr>
          <p:nvPr>
            <p:ph/>
          </p:nvPr>
        </p:nvSpPr>
        <p:spPr>
          <a:xfrm>
            <a:off x="428760" y="400716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120D6648-B9C9-409D-8323-44B4EBFC8F5F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2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3" name="PlaceHolder 3"/>
          <p:cNvSpPr>
            <a:spLocks noGrp="1"/>
          </p:cNvSpPr>
          <p:nvPr>
            <p:ph/>
          </p:nvPr>
        </p:nvSpPr>
        <p:spPr>
          <a:xfrm>
            <a:off x="428760" y="400716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FF23BF1B-5CF7-4B6A-9521-8211C4BE7D35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428760" y="40071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4645800" y="40071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BDFE5CBC-1008-4961-894A-16D1DF39673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0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1" name="PlaceHolder 3"/>
          <p:cNvSpPr>
            <a:spLocks noGrp="1"/>
          </p:cNvSpPr>
          <p:nvPr>
            <p:ph/>
          </p:nvPr>
        </p:nvSpPr>
        <p:spPr>
          <a:xfrm>
            <a:off x="3211200" y="164304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2" name="PlaceHolder 4"/>
          <p:cNvSpPr>
            <a:spLocks noGrp="1"/>
          </p:cNvSpPr>
          <p:nvPr>
            <p:ph/>
          </p:nvPr>
        </p:nvSpPr>
        <p:spPr>
          <a:xfrm>
            <a:off x="5993640" y="164304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3" name="PlaceHolder 5"/>
          <p:cNvSpPr>
            <a:spLocks noGrp="1"/>
          </p:cNvSpPr>
          <p:nvPr>
            <p:ph/>
          </p:nvPr>
        </p:nvSpPr>
        <p:spPr>
          <a:xfrm>
            <a:off x="428760" y="40071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4" name="PlaceHolder 6"/>
          <p:cNvSpPr>
            <a:spLocks noGrp="1"/>
          </p:cNvSpPr>
          <p:nvPr>
            <p:ph/>
          </p:nvPr>
        </p:nvSpPr>
        <p:spPr>
          <a:xfrm>
            <a:off x="3211200" y="40071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5" name="PlaceHolder 7"/>
          <p:cNvSpPr>
            <a:spLocks noGrp="1"/>
          </p:cNvSpPr>
          <p:nvPr>
            <p:ph/>
          </p:nvPr>
        </p:nvSpPr>
        <p:spPr>
          <a:xfrm>
            <a:off x="5993640" y="4007160"/>
            <a:ext cx="26496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740834C6-51A6-450C-B5F2-6A7405286EE6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B67FFF8A-2B1B-4488-8AF2-3EC2B6C8D337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GB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F5F356F-1487-4CBF-A06C-436D426794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28760" y="40071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0EEFC1E4-BA8B-41BF-B19C-FE597971180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4525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645800" y="400716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A155D69-1C58-44C1-A6F9-7F8754FAD907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645800" y="1643040"/>
            <a:ext cx="401580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428760" y="4007160"/>
            <a:ext cx="8229240" cy="21585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5F3A00D-FC8A-4A88-B0FF-227993DB1BF8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GB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Relationship Id="rId9" Type="http://schemas.openxmlformats.org/officeDocument/2006/relationships/slideLayout" Target="../slideLayouts/slideLayout7.xml"/><Relationship Id="rId10" Type="http://schemas.openxmlformats.org/officeDocument/2006/relationships/slideLayout" Target="../slideLayouts/slideLayout8.xml"/><Relationship Id="rId11" Type="http://schemas.openxmlformats.org/officeDocument/2006/relationships/slideLayout" Target="../slideLayouts/slideLayout9.xml"/><Relationship Id="rId12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1.xml"/><Relationship Id="rId14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2.jpeg"/><Relationship Id="rId3" Type="http://schemas.openxmlformats.org/officeDocument/2006/relationships/image" Target="../media/image3.png"/><Relationship Id="rId4" Type="http://schemas.openxmlformats.org/officeDocument/2006/relationships/slideLayout" Target="../slideLayouts/slideLayout13.xml"/><Relationship Id="rId5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6.xml"/><Relationship Id="rId8" Type="http://schemas.openxmlformats.org/officeDocument/2006/relationships/slideLayout" Target="../slideLayouts/slideLayout17.xml"/><Relationship Id="rId9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2.xml"/><Relationship Id="rId14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png"/><Relationship Id="rId3" Type="http://schemas.openxmlformats.org/officeDocument/2006/relationships/image" Target="../media/image5.jpeg"/><Relationship Id="rId4" Type="http://schemas.openxmlformats.org/officeDocument/2006/relationships/slideLayout" Target="../slideLayouts/slideLayout25.xml"/><Relationship Id="rId5" Type="http://schemas.openxmlformats.org/officeDocument/2006/relationships/slideLayout" Target="../slideLayouts/slideLayout26.xml"/><Relationship Id="rId6" Type="http://schemas.openxmlformats.org/officeDocument/2006/relationships/slideLayout" Target="../slideLayouts/slideLayout27.xml"/><Relationship Id="rId7" Type="http://schemas.openxmlformats.org/officeDocument/2006/relationships/slideLayout" Target="../slideLayouts/slideLayout28.xml"/><Relationship Id="rId8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0.xml"/><Relationship Id="rId10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5.xml"/><Relationship Id="rId15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6.jpeg"/><Relationship Id="rId3" Type="http://schemas.openxmlformats.org/officeDocument/2006/relationships/image" Target="../media/image7.png"/><Relationship Id="rId4" Type="http://schemas.openxmlformats.org/officeDocument/2006/relationships/slideLayout" Target="../slideLayouts/slideLayout37.xml"/><Relationship Id="rId5" Type="http://schemas.openxmlformats.org/officeDocument/2006/relationships/slideLayout" Target="../slideLayouts/slideLayout38.xml"/><Relationship Id="rId6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0.xml"/><Relationship Id="rId8" Type="http://schemas.openxmlformats.org/officeDocument/2006/relationships/slideLayout" Target="../slideLayouts/slideLayout41.xml"/><Relationship Id="rId9" Type="http://schemas.openxmlformats.org/officeDocument/2006/relationships/slideLayout" Target="../slideLayouts/slideLayout42.xml"/><Relationship Id="rId10" Type="http://schemas.openxmlformats.org/officeDocument/2006/relationships/slideLayout" Target="../slideLayouts/slideLayout43.xml"/><Relationship Id="rId11" Type="http://schemas.openxmlformats.org/officeDocument/2006/relationships/slideLayout" Target="../slideLayouts/slideLayout44.xml"/><Relationship Id="rId12" Type="http://schemas.openxmlformats.org/officeDocument/2006/relationships/slideLayout" Target="../slideLayouts/slideLayout45.xml"/><Relationship Id="rId13" Type="http://schemas.openxmlformats.org/officeDocument/2006/relationships/slideLayout" Target="../slideLayouts/slideLayout46.xml"/><Relationship Id="rId14" Type="http://schemas.openxmlformats.org/officeDocument/2006/relationships/slideLayout" Target="../slideLayouts/slideLayout47.xml"/><Relationship Id="rId15" Type="http://schemas.openxmlformats.org/officeDocument/2006/relationships/slideLayout" Target="../slideLayouts/slideLayout48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TextBox 8"/>
          <p:cNvSpPr/>
          <p:nvPr/>
        </p:nvSpPr>
        <p:spPr>
          <a:xfrm>
            <a:off x="8429760" y="6215040"/>
            <a:ext cx="356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ffffff"/>
                </a:solidFill>
                <a:latin typeface="Calibri"/>
              </a:rPr>
              <a:t>CDT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61212"/>
                </a:solidFill>
                <a:latin typeface="Calibri"/>
              </a:rPr>
              <a:t>Clic</a:t>
            </a:r>
            <a:r>
              <a:rPr b="0" lang="en-US" sz="4400" spc="-1" strike="noStrike">
                <a:solidFill>
                  <a:srgbClr val="f61212"/>
                </a:solidFill>
                <a:latin typeface="Calibri"/>
              </a:rPr>
              <a:t>k to </a:t>
            </a:r>
            <a:r>
              <a:rPr b="0" lang="en-US" sz="4400" spc="-1" strike="noStrike">
                <a:solidFill>
                  <a:srgbClr val="f61212"/>
                </a:solidFill>
                <a:latin typeface="Calibri"/>
              </a:rPr>
              <a:t>edit </a:t>
            </a:r>
            <a:r>
              <a:rPr b="0" lang="en-US" sz="4400" spc="-1" strike="noStrike">
                <a:solidFill>
                  <a:srgbClr val="f61212"/>
                </a:solidFill>
                <a:latin typeface="Calibri"/>
              </a:rPr>
              <a:t>Mas</a:t>
            </a:r>
            <a:r>
              <a:rPr b="0" lang="en-US" sz="4400" spc="-1" strike="noStrike">
                <a:solidFill>
                  <a:srgbClr val="f61212"/>
                </a:solidFill>
                <a:latin typeface="Calibri"/>
              </a:rPr>
              <a:t>ter </a:t>
            </a:r>
            <a:r>
              <a:rPr b="0" lang="en-US" sz="4400" spc="-1" strike="noStrike">
                <a:solidFill>
                  <a:srgbClr val="f61212"/>
                </a:solidFill>
                <a:latin typeface="Calibri"/>
              </a:rPr>
              <a:t>title </a:t>
            </a:r>
            <a:r>
              <a:rPr b="0" lang="en-US" sz="4400" spc="-1" strike="noStrike">
                <a:solidFill>
                  <a:srgbClr val="f61212"/>
                </a:solidFill>
                <a:latin typeface="Calibri"/>
              </a:rPr>
              <a:t>styl</a:t>
            </a:r>
            <a:r>
              <a:rPr b="0" lang="en-US" sz="4400" spc="-1" strike="noStrike">
                <a:solidFill>
                  <a:srgbClr val="f61212"/>
                </a:solidFill>
                <a:latin typeface="Calibri"/>
              </a:rPr>
              <a:t>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3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CE805A67-B3AE-45EC-809E-312AFDC3FB37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pic>
        <p:nvPicPr>
          <p:cNvPr id="5" name="Picture 7" descr="logo.jpg"/>
          <p:cNvPicPr/>
          <p:nvPr/>
        </p:nvPicPr>
        <p:blipFill>
          <a:blip r:embed="rId2"/>
          <a:stretch/>
        </p:blipFill>
        <p:spPr>
          <a:xfrm>
            <a:off x="7488360" y="6072120"/>
            <a:ext cx="1655280" cy="785520"/>
          </a:xfrm>
          <a:prstGeom prst="rect">
            <a:avLst/>
          </a:prstGeom>
          <a:ln w="0">
            <a:noFill/>
          </a:ln>
        </p:spPr>
      </p:pic>
      <p:sp>
        <p:nvSpPr>
          <p:cNvPr id="6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TextBox 8"/>
          <p:cNvSpPr/>
          <p:nvPr/>
        </p:nvSpPr>
        <p:spPr>
          <a:xfrm>
            <a:off x="8429760" y="6215040"/>
            <a:ext cx="356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ffffff"/>
                </a:solidFill>
                <a:latin typeface="Calibri"/>
              </a:rPr>
              <a:t>CDT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61212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6" name="PlaceHolder 3"/>
          <p:cNvSpPr>
            <a:spLocks noGrp="1"/>
          </p:cNvSpPr>
          <p:nvPr>
            <p:ph type="body"/>
          </p:nvPr>
        </p:nvSpPr>
        <p:spPr>
          <a:xfrm>
            <a:off x="464832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7" name="PlaceHolder 4"/>
          <p:cNvSpPr>
            <a:spLocks noGrp="1"/>
          </p:cNvSpPr>
          <p:nvPr>
            <p:ph type="dt" idx="4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48" name="PlaceHolder 5"/>
          <p:cNvSpPr>
            <a:spLocks noGrp="1"/>
          </p:cNvSpPr>
          <p:nvPr>
            <p:ph type="ftr" idx="5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49" name="PlaceHolder 6"/>
          <p:cNvSpPr>
            <a:spLocks noGrp="1"/>
          </p:cNvSpPr>
          <p:nvPr>
            <p:ph type="sldNum" idx="6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2F4852-AED2-4A97-80A8-D4E1384227FD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pic>
        <p:nvPicPr>
          <p:cNvPr id="50" name="Picture 7" descr="logo.jpg"/>
          <p:cNvPicPr/>
          <p:nvPr/>
        </p:nvPicPr>
        <p:blipFill>
          <a:blip r:embed="rId2"/>
          <a:stretch/>
        </p:blipFill>
        <p:spPr>
          <a:xfrm>
            <a:off x="7488360" y="6072120"/>
            <a:ext cx="1655280" cy="785520"/>
          </a:xfrm>
          <a:prstGeom prst="rect">
            <a:avLst/>
          </a:prstGeom>
          <a:ln w="0">
            <a:noFill/>
          </a:ln>
        </p:spPr>
      </p:pic>
      <p:pic>
        <p:nvPicPr>
          <p:cNvPr id="51" name="Picture 39" descr=""/>
          <p:cNvPicPr/>
          <p:nvPr/>
        </p:nvPicPr>
        <p:blipFill>
          <a:blip r:embed="rId3"/>
          <a:stretch/>
        </p:blipFill>
        <p:spPr>
          <a:xfrm>
            <a:off x="7643880" y="280440"/>
            <a:ext cx="1402920" cy="439200"/>
          </a:xfrm>
          <a:prstGeom prst="rect">
            <a:avLst/>
          </a:prstGeom>
          <a:ln w="9525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Box 8"/>
          <p:cNvSpPr/>
          <p:nvPr/>
        </p:nvSpPr>
        <p:spPr>
          <a:xfrm>
            <a:off x="8429760" y="6215040"/>
            <a:ext cx="356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ffffff"/>
                </a:solidFill>
                <a:latin typeface="Calibri"/>
              </a:rPr>
              <a:t>CDT</a:t>
            </a:r>
            <a:endParaRPr b="0" lang="en-GB" sz="800" spc="-1" strike="noStrike">
              <a:latin typeface="Arial"/>
            </a:endParaRPr>
          </a:p>
        </p:txBody>
      </p:sp>
      <p:pic>
        <p:nvPicPr>
          <p:cNvPr id="89" name="Picture 39" descr=""/>
          <p:cNvPicPr/>
          <p:nvPr/>
        </p:nvPicPr>
        <p:blipFill>
          <a:blip r:embed="rId2"/>
          <a:stretch/>
        </p:blipFill>
        <p:spPr>
          <a:xfrm>
            <a:off x="7643880" y="280440"/>
            <a:ext cx="1402920" cy="439200"/>
          </a:xfrm>
          <a:prstGeom prst="rect">
            <a:avLst/>
          </a:prstGeom>
          <a:ln w="9525">
            <a:noFill/>
          </a:ln>
        </p:spPr>
      </p:pic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61212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body"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Master text styles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800" spc="-1" strike="noStrike">
                <a:solidFill>
                  <a:srgbClr val="000000"/>
                </a:solidFill>
                <a:latin typeface="Calibri"/>
              </a:rPr>
              <a:t>Second level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2" marL="1143000" indent="-22860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Third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3" marL="16002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057400" indent="-22860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2" name="PlaceHolder 3"/>
          <p:cNvSpPr>
            <a:spLocks noGrp="1"/>
          </p:cNvSpPr>
          <p:nvPr>
            <p:ph type="dt" idx="7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93" name="PlaceHolder 4"/>
          <p:cNvSpPr>
            <a:spLocks noGrp="1"/>
          </p:cNvSpPr>
          <p:nvPr>
            <p:ph type="ftr" idx="8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94" name="PlaceHolder 5"/>
          <p:cNvSpPr>
            <a:spLocks noGrp="1"/>
          </p:cNvSpPr>
          <p:nvPr>
            <p:ph type="sldNum" idx="9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39E604CC-5AAE-4186-931F-6ABF2F88202C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pic>
        <p:nvPicPr>
          <p:cNvPr id="95" name="Picture 6" descr="logo.jpg"/>
          <p:cNvPicPr/>
          <p:nvPr/>
        </p:nvPicPr>
        <p:blipFill>
          <a:blip r:embed="rId3"/>
          <a:stretch/>
        </p:blipFill>
        <p:spPr>
          <a:xfrm>
            <a:off x="7488360" y="6072120"/>
            <a:ext cx="1655280" cy="785520"/>
          </a:xfrm>
          <a:prstGeom prst="rect">
            <a:avLst/>
          </a:prstGeom>
          <a:ln w="0">
            <a:noFill/>
          </a:ln>
        </p:spPr>
      </p:pic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  <p:sldLayoutId id="2147483683" r:id="rId12"/>
    <p:sldLayoutId id="2147483684" r:id="rId13"/>
    <p:sldLayoutId id="2147483685" r:id="rId14"/>
    <p:sldLayoutId id="2147483686" r:id="rId15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TextBox 8"/>
          <p:cNvSpPr/>
          <p:nvPr/>
        </p:nvSpPr>
        <p:spPr>
          <a:xfrm>
            <a:off x="8429760" y="6215040"/>
            <a:ext cx="356760" cy="21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GB" sz="800" spc="-1" strike="noStrike">
                <a:solidFill>
                  <a:srgbClr val="ffffff"/>
                </a:solidFill>
                <a:latin typeface="Calibri"/>
              </a:rPr>
              <a:t>CDT</a:t>
            </a:r>
            <a:endParaRPr b="0" lang="en-GB" sz="800" spc="-1" strike="noStrike">
              <a:latin typeface="Arial"/>
            </a:endParaRPr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US" sz="4400" spc="-1" strike="noStrike">
                <a:solidFill>
                  <a:srgbClr val="f61212"/>
                </a:solidFill>
                <a:latin typeface="Calibri"/>
              </a:rPr>
              <a:t>Click to edit Master title style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dt" idx="10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en-US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en-US" sz="1200" spc="-1" strike="noStrike">
                <a:solidFill>
                  <a:srgbClr val="8b8b8b"/>
                </a:solidFill>
                <a:latin typeface="Calibri"/>
              </a:rPr>
              <a:t>&lt;date/time&gt;</a:t>
            </a:r>
            <a:endParaRPr b="0" lang="en-GB" sz="1200" spc="-1" strike="noStrike">
              <a:latin typeface="Times New Roman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ftr" idx="11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en-GB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en-GB" sz="1400" spc="-1" strike="noStrike">
                <a:latin typeface="Times New Roman"/>
              </a:rPr>
              <a:t>&lt;footer&gt;</a:t>
            </a:r>
            <a:endParaRPr b="0" lang="en-GB" sz="1400" spc="-1" strike="noStrike">
              <a:latin typeface="Times New Roman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sldNum" idx="12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en-GB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97AA3FE-8E6C-40FF-AF72-8688933F9C84}" type="slidenum">
              <a:rPr b="0" lang="en-GB" sz="1200" spc="-1" strike="noStrike">
                <a:solidFill>
                  <a:srgbClr val="8b8b8b"/>
                </a:solidFill>
                <a:latin typeface="Calibri"/>
              </a:rPr>
              <a:t>&lt;number&gt;</a:t>
            </a:fld>
            <a:endParaRPr b="0" lang="en-GB" sz="1200" spc="-1" strike="noStrike">
              <a:latin typeface="Times New Roman"/>
            </a:endParaRPr>
          </a:p>
        </p:txBody>
      </p:sp>
      <p:pic>
        <p:nvPicPr>
          <p:cNvPr id="137" name="Picture 5" descr="logo.jpg"/>
          <p:cNvPicPr/>
          <p:nvPr/>
        </p:nvPicPr>
        <p:blipFill>
          <a:blip r:embed="rId2"/>
          <a:stretch/>
        </p:blipFill>
        <p:spPr>
          <a:xfrm>
            <a:off x="7488360" y="6072120"/>
            <a:ext cx="1655280" cy="785520"/>
          </a:xfrm>
          <a:prstGeom prst="rect">
            <a:avLst/>
          </a:prstGeom>
          <a:ln w="0">
            <a:noFill/>
          </a:ln>
        </p:spPr>
      </p:pic>
      <p:pic>
        <p:nvPicPr>
          <p:cNvPr id="138" name="Picture 39" descr=""/>
          <p:cNvPicPr/>
          <p:nvPr/>
        </p:nvPicPr>
        <p:blipFill>
          <a:blip r:embed="rId3"/>
          <a:stretch/>
        </p:blipFill>
        <p:spPr>
          <a:xfrm>
            <a:off x="7643880" y="280440"/>
            <a:ext cx="1402920" cy="439200"/>
          </a:xfrm>
          <a:prstGeom prst="rect">
            <a:avLst/>
          </a:prstGeom>
          <a:ln w="9525">
            <a:noFill/>
          </a:ln>
        </p:spPr>
      </p:pic>
      <p:sp>
        <p:nvSpPr>
          <p:cNvPr id="139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Calibri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rgbClr val="000000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Third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Calibri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9.png"/><Relationship Id="rId3" Type="http://schemas.openxmlformats.org/officeDocument/2006/relationships/image" Target="../media/image10.jpeg"/><Relationship Id="rId4" Type="http://schemas.openxmlformats.org/officeDocument/2006/relationships/slideLayout" Target="../slideLayouts/slideLayout2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11.png"/><Relationship Id="rId2" Type="http://schemas.openxmlformats.org/officeDocument/2006/relationships/slideLayout" Target="../slideLayouts/slideLayout16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image" Target="../media/image12.png"/><Relationship Id="rId2" Type="http://schemas.openxmlformats.org/officeDocument/2006/relationships/slideLayout" Target="../slideLayouts/slideLayout25.xml"/>
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image" Target="../media/image13.png"/><Relationship Id="rId2" Type="http://schemas.openxmlformats.org/officeDocument/2006/relationships/slideLayout" Target="../slideLayouts/slideLayout25.xml"/>
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image" Target="../media/image14.png"/><Relationship Id="rId2" Type="http://schemas.openxmlformats.org/officeDocument/2006/relationships/slideLayout" Target="../slideLayouts/slideLayout25.xml"/>
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image" Target="../media/image15.wmf"/><Relationship Id="rId2" Type="http://schemas.openxmlformats.org/officeDocument/2006/relationships/slideLayout" Target="../slideLayouts/slideLayout25.xml"/>
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diagramData" Target="../diagrams/data1.xml"/><Relationship Id="rId2" Type="http://schemas.openxmlformats.org/officeDocument/2006/relationships/diagramLayout" Target="../diagrams/layout1.xml"/><Relationship Id="rId3" Type="http://schemas.openxmlformats.org/officeDocument/2006/relationships/diagramQuickStyle" Target="../diagrams/quickStyle1.xml"/><Relationship Id="rId4" Type="http://schemas.openxmlformats.org/officeDocument/2006/relationships/diagramColors" Target="../diagrams/colors1.xml"/><Relationship Id="rId5" Type="http://schemas.microsoft.com/office/2007/relationships/diagramDrawing" Target="../diagrams/drawing1.xml"/><Relationship Id="rId6" Type="http://schemas.openxmlformats.org/officeDocument/2006/relationships/slideLayout" Target="../slideLayouts/slideLayout25.xml"/>
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1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5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PlaceHolder 1"/>
          <p:cNvSpPr>
            <a:spLocks noGrp="1"/>
          </p:cNvSpPr>
          <p:nvPr>
            <p:ph type="title"/>
          </p:nvPr>
        </p:nvSpPr>
        <p:spPr>
          <a:xfrm>
            <a:off x="214200" y="620640"/>
            <a:ext cx="4789440" cy="327780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Introduction to Linux Part 1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7" name="Rectangle 4"/>
          <p:cNvSpPr/>
          <p:nvPr/>
        </p:nvSpPr>
        <p:spPr>
          <a:xfrm>
            <a:off x="6858000" y="5500800"/>
            <a:ext cx="2285640" cy="135684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</p:sp>
      <p:pic>
        <p:nvPicPr>
          <p:cNvPr id="178" name="Picture 3" descr="logo.jpg"/>
          <p:cNvPicPr/>
          <p:nvPr/>
        </p:nvPicPr>
        <p:blipFill>
          <a:blip r:embed="rId1"/>
          <a:stretch/>
        </p:blipFill>
        <p:spPr>
          <a:xfrm>
            <a:off x="6286680" y="5286240"/>
            <a:ext cx="2747520" cy="1303920"/>
          </a:xfrm>
          <a:prstGeom prst="rect">
            <a:avLst/>
          </a:prstGeom>
          <a:ln w="0">
            <a:noFill/>
          </a:ln>
        </p:spPr>
      </p:pic>
      <p:pic>
        <p:nvPicPr>
          <p:cNvPr id="179" name="Picture 4" descr=""/>
          <p:cNvPicPr/>
          <p:nvPr/>
        </p:nvPicPr>
        <p:blipFill>
          <a:blip r:embed="rId2"/>
          <a:stretch/>
        </p:blipFill>
        <p:spPr>
          <a:xfrm>
            <a:off x="285840" y="5447520"/>
            <a:ext cx="2285640" cy="715680"/>
          </a:xfrm>
          <a:prstGeom prst="rect">
            <a:avLst/>
          </a:prstGeom>
          <a:ln w="0">
            <a:noFill/>
          </a:ln>
        </p:spPr>
      </p:pic>
      <p:pic>
        <p:nvPicPr>
          <p:cNvPr id="180" name="Picture 2" descr="EPSRC Logo"/>
          <p:cNvPicPr/>
          <p:nvPr/>
        </p:nvPicPr>
        <p:blipFill>
          <a:blip r:embed="rId3"/>
          <a:stretch/>
        </p:blipFill>
        <p:spPr>
          <a:xfrm>
            <a:off x="3250440" y="5357880"/>
            <a:ext cx="2250000" cy="899640"/>
          </a:xfrm>
          <a:prstGeom prst="rect">
            <a:avLst/>
          </a:prstGeom>
          <a:ln w="0">
            <a:noFill/>
          </a:ln>
        </p:spPr>
      </p:pic>
      <p:sp>
        <p:nvSpPr>
          <p:cNvPr id="181" name="TextBox 2"/>
          <p:cNvSpPr/>
          <p:nvPr/>
        </p:nvSpPr>
        <p:spPr>
          <a:xfrm>
            <a:off x="285840" y="2782800"/>
            <a:ext cx="5191920" cy="6397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numCol="1" spcCol="0" horzOverflow="overflow" vertOverflow="overflow" anchor="t">
            <a:spAutoFit/>
          </a:bodyPr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Daniel Grose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Calibri"/>
              </a:rPr>
              <a:t>STOR-i, Lancaster University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File Attributes and Permissions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5" name="Content Placeholder 2"/>
          <p:cNvSpPr/>
          <p:nvPr/>
        </p:nvSpPr>
        <p:spPr>
          <a:xfrm>
            <a:off x="676800" y="4229280"/>
            <a:ext cx="8229240" cy="532440"/>
          </a:xfrm>
          <a:prstGeom prst="rect">
            <a:avLst/>
          </a:prstGeom>
          <a:solidFill>
            <a:srgbClr val="ffffff"/>
          </a:solidFill>
          <a:ln>
            <a:solidFill>
              <a:srgbClr val="000000"/>
            </a:solidFill>
            <a:round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/>
        </p:style>
        <p:txBody>
          <a:bodyPr anchor="t">
            <a:normAutofit fontScale="90000"/>
          </a:bodyPr>
          <a:p>
            <a:pPr algn="ctr">
              <a:lnSpc>
                <a:spcPct val="100000"/>
              </a:lnSpc>
              <a:spcBef>
                <a:spcPts val="641"/>
              </a:spcBef>
              <a:buNone/>
              <a:tabLst>
                <a:tab algn="l" pos="0"/>
              </a:tabLst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-</a:t>
            </a:r>
            <a:r>
              <a:rPr b="0" lang="en-GB" sz="3200" spc="-1" strike="noStrike">
                <a:solidFill>
                  <a:srgbClr val="ff0000"/>
                </a:solidFill>
                <a:latin typeface="Calibri"/>
              </a:rPr>
              <a:t>rwx</a:t>
            </a:r>
            <a:r>
              <a:rPr b="0" lang="en-GB" sz="3200" spc="-1" strike="noStrike">
                <a:solidFill>
                  <a:srgbClr val="00b050"/>
                </a:solidFill>
                <a:latin typeface="Calibri"/>
              </a:rPr>
              <a:t>r-x</a:t>
            </a:r>
            <a:r>
              <a:rPr b="0" lang="en-GB" sz="3200" spc="-1" strike="noStrike">
                <a:solidFill>
                  <a:srgbClr val="0070c0"/>
                </a:solidFill>
                <a:latin typeface="Calibri"/>
              </a:rPr>
              <a:t>r-x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20 fraserj stori 4096 2022-09-22 sum.c</a:t>
            </a:r>
            <a:endParaRPr b="0" lang="en-GB" sz="3200" spc="-1" strike="noStrike">
              <a:latin typeface="Arial"/>
            </a:endParaRPr>
          </a:p>
        </p:txBody>
      </p:sp>
      <p:sp>
        <p:nvSpPr>
          <p:cNvPr id="206" name="Straight Arrow Connector 4"/>
          <p:cNvSpPr/>
          <p:nvPr/>
        </p:nvSpPr>
        <p:spPr>
          <a:xfrm flipV="1">
            <a:off x="2919240" y="4689360"/>
            <a:ext cx="36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07" name="TextBox 5"/>
          <p:cNvSpPr/>
          <p:nvPr/>
        </p:nvSpPr>
        <p:spPr>
          <a:xfrm>
            <a:off x="2343240" y="5698080"/>
            <a:ext cx="1450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buNone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No. of links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8" name="TextBox 6"/>
          <p:cNvSpPr/>
          <p:nvPr/>
        </p:nvSpPr>
        <p:spPr>
          <a:xfrm>
            <a:off x="3251880" y="5050080"/>
            <a:ext cx="9738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Owner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09" name="TextBox 7"/>
          <p:cNvSpPr/>
          <p:nvPr/>
        </p:nvSpPr>
        <p:spPr>
          <a:xfrm>
            <a:off x="4143600" y="3434400"/>
            <a:ext cx="94608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Group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0" name="TextBox 8"/>
          <p:cNvSpPr/>
          <p:nvPr/>
        </p:nvSpPr>
        <p:spPr>
          <a:xfrm>
            <a:off x="4719600" y="5328720"/>
            <a:ext cx="116208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File Size</a:t>
            </a:r>
            <a:endParaRPr b="0" lang="en-GB" sz="1800" spc="-1" strike="noStrike">
              <a:latin typeface="Arial"/>
            </a:endParaRPr>
          </a:p>
          <a:p>
            <a:pPr algn="ctr">
              <a:lnSpc>
                <a:spcPct val="100000"/>
              </a:lnSpc>
              <a:buNone/>
            </a:pPr>
            <a:r>
              <a:rPr b="1" i="1" lang="en-GB" sz="1800" spc="-1" strike="noStrike">
                <a:solidFill>
                  <a:srgbClr val="000000"/>
                </a:solidFill>
                <a:latin typeface="Calibri"/>
              </a:rPr>
              <a:t>(bytes)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1" name="TextBox 9"/>
          <p:cNvSpPr/>
          <p:nvPr/>
        </p:nvSpPr>
        <p:spPr>
          <a:xfrm>
            <a:off x="5727600" y="3105720"/>
            <a:ext cx="1367640" cy="638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Modified Date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2" name="TextBox 10"/>
          <p:cNvSpPr/>
          <p:nvPr/>
        </p:nvSpPr>
        <p:spPr>
          <a:xfrm>
            <a:off x="7023960" y="5698080"/>
            <a:ext cx="13676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Filename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3" name="Straight Arrow Connector 11"/>
          <p:cNvSpPr/>
          <p:nvPr/>
        </p:nvSpPr>
        <p:spPr>
          <a:xfrm flipH="1" flipV="1">
            <a:off x="3696840" y="4686120"/>
            <a:ext cx="40680" cy="36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4" name="Straight Arrow Connector 12"/>
          <p:cNvSpPr/>
          <p:nvPr/>
        </p:nvSpPr>
        <p:spPr>
          <a:xfrm flipV="1">
            <a:off x="5245560" y="4689360"/>
            <a:ext cx="360" cy="503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5" name="Straight Arrow Connector 13"/>
          <p:cNvSpPr/>
          <p:nvPr/>
        </p:nvSpPr>
        <p:spPr>
          <a:xfrm flipV="1">
            <a:off x="7671960" y="4730040"/>
            <a:ext cx="360" cy="10076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6" name="Straight Arrow Connector 14"/>
          <p:cNvSpPr/>
          <p:nvPr/>
        </p:nvSpPr>
        <p:spPr>
          <a:xfrm>
            <a:off x="4542840" y="3803760"/>
            <a:ext cx="360" cy="4536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7" name="Straight Arrow Connector 15"/>
          <p:cNvSpPr/>
          <p:nvPr/>
        </p:nvSpPr>
        <p:spPr>
          <a:xfrm>
            <a:off x="6411960" y="3681720"/>
            <a:ext cx="360" cy="5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18" name="TextBox 16"/>
          <p:cNvSpPr/>
          <p:nvPr/>
        </p:nvSpPr>
        <p:spPr>
          <a:xfrm>
            <a:off x="992160" y="2950920"/>
            <a:ext cx="216396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User </a:t>
            </a:r>
            <a:r>
              <a:rPr b="0" lang="en-GB" sz="1800" spc="-1" strike="noStrike">
                <a:solidFill>
                  <a:srgbClr val="00b050"/>
                </a:solidFill>
                <a:latin typeface="Calibri"/>
              </a:rPr>
              <a:t>Group</a:t>
            </a:r>
            <a:r>
              <a:rPr b="0" lang="en-GB" sz="1800" spc="-1" strike="noStrike">
                <a:solidFill>
                  <a:srgbClr val="ff0000"/>
                </a:solidFill>
                <a:latin typeface="Calibri"/>
              </a:rPr>
              <a:t> </a:t>
            </a:r>
            <a:r>
              <a:rPr b="0" lang="en-GB" sz="1800" spc="-1" strike="noStrike">
                <a:solidFill>
                  <a:srgbClr val="0070c0"/>
                </a:solidFill>
                <a:latin typeface="Calibri"/>
              </a:rPr>
              <a:t>Others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19" name="Straight Arrow Connector 17"/>
          <p:cNvSpPr/>
          <p:nvPr/>
        </p:nvSpPr>
        <p:spPr>
          <a:xfrm>
            <a:off x="1407240" y="3320280"/>
            <a:ext cx="50400" cy="87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0" name="Straight Arrow Connector 18"/>
          <p:cNvSpPr/>
          <p:nvPr/>
        </p:nvSpPr>
        <p:spPr>
          <a:xfrm>
            <a:off x="1929600" y="3336480"/>
            <a:ext cx="360" cy="860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1" name="Straight Arrow Connector 19"/>
          <p:cNvSpPr/>
          <p:nvPr/>
        </p:nvSpPr>
        <p:spPr>
          <a:xfrm flipH="1">
            <a:off x="2371320" y="3320280"/>
            <a:ext cx="258840" cy="876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2" name="Left Brace 20"/>
          <p:cNvSpPr/>
          <p:nvPr/>
        </p:nvSpPr>
        <p:spPr>
          <a:xfrm rot="5400000">
            <a:off x="1815840" y="1847160"/>
            <a:ext cx="483480" cy="2011320"/>
          </a:xfrm>
          <a:prstGeom prst="leftBrace">
            <a:avLst>
              <a:gd name="adj1" fmla="val 8333"/>
              <a:gd name="adj2" fmla="val 49471"/>
            </a:avLst>
          </a:prstGeom>
          <a:noFill/>
          <a:ln w="19050">
            <a:solidFill>
              <a:srgbClr val="00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3" name="TextBox 21"/>
          <p:cNvSpPr/>
          <p:nvPr/>
        </p:nvSpPr>
        <p:spPr>
          <a:xfrm>
            <a:off x="799560" y="1171080"/>
            <a:ext cx="2515320" cy="1461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Permissions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GB" sz="1800" spc="-1" strike="noStrike">
                <a:solidFill>
                  <a:srgbClr val="000000"/>
                </a:solidFill>
                <a:latin typeface="Calibri"/>
              </a:rPr>
              <a:t>r - Read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GB" sz="1800" spc="-1" strike="noStrike">
                <a:solidFill>
                  <a:srgbClr val="000000"/>
                </a:solidFill>
                <a:latin typeface="Calibri"/>
              </a:rPr>
              <a:t>w - Write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GB" sz="1800" spc="-1" strike="noStrike">
                <a:solidFill>
                  <a:srgbClr val="000000"/>
                </a:solidFill>
                <a:latin typeface="Calibri"/>
              </a:rPr>
              <a:t>x - Execute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GB" sz="1800" spc="-1" strike="noStrike">
                <a:solidFill>
                  <a:srgbClr val="000000"/>
                </a:solidFill>
                <a:latin typeface="Calibri"/>
              </a:rPr>
              <a:t>- - No Permission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224" name="Straight Arrow Connector 22"/>
          <p:cNvSpPr/>
          <p:nvPr/>
        </p:nvSpPr>
        <p:spPr>
          <a:xfrm flipV="1">
            <a:off x="890640" y="4598280"/>
            <a:ext cx="133200" cy="446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19050">
            <a:solidFill>
              <a:srgbClr val="000000"/>
            </a:solidFill>
            <a:round/>
            <a:tailEnd len="med" type="arrow" w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225" name="TextBox 23"/>
          <p:cNvSpPr/>
          <p:nvPr/>
        </p:nvSpPr>
        <p:spPr>
          <a:xfrm>
            <a:off x="363240" y="5019480"/>
            <a:ext cx="1511640" cy="1186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1" lang="en-GB" sz="1800" spc="-1" strike="noStrike">
                <a:solidFill>
                  <a:srgbClr val="000000"/>
                </a:solidFill>
                <a:latin typeface="Calibri"/>
              </a:rPr>
              <a:t>Type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GB" sz="1800" spc="-1" strike="noStrike">
                <a:solidFill>
                  <a:srgbClr val="000000"/>
                </a:solidFill>
                <a:latin typeface="Calibri"/>
              </a:rPr>
              <a:t>-  - file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GB" sz="1800" spc="-1" strike="noStrike">
                <a:solidFill>
                  <a:srgbClr val="000000"/>
                </a:solidFill>
                <a:latin typeface="Calibri"/>
              </a:rPr>
              <a:t>d - Directory</a:t>
            </a:r>
            <a:endParaRPr b="0" lang="en-GB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</a:pPr>
            <a:r>
              <a:rPr b="0" i="1" lang="en-GB" sz="1800" spc="-1" strike="noStrike">
                <a:solidFill>
                  <a:srgbClr val="000000"/>
                </a:solidFill>
                <a:latin typeface="Calibri"/>
              </a:rPr>
              <a:t>l - Link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PlaceHolder 1"/>
          <p:cNvSpPr>
            <a:spLocks noGrp="1"/>
          </p:cNvSpPr>
          <p:nvPr>
            <p:ph type="title"/>
          </p:nvPr>
        </p:nvSpPr>
        <p:spPr>
          <a:xfrm>
            <a:off x="315360" y="1719000"/>
            <a:ext cx="48535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78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61212"/>
                </a:solidFill>
                <a:latin typeface="Calibri"/>
              </a:rPr>
              <a:t>Commands and the Command Line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61212"/>
                </a:solidFill>
                <a:latin typeface="Calibri"/>
              </a:rPr>
              <a:t>Command Syntax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4272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Most commands can be given options and arguments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Commands in these slides will be in the following format:</a:t>
            </a:r>
            <a:br>
              <a:rPr sz="2800"/>
            </a:b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 command [-options] &lt;arguments&gt;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$ is the last character of the command prompt, you don’t need to type this!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Square brackets refer to options (i.e. not mandatory)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Arguments are given in &lt;&gt;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561"/>
              </a:spcBef>
              <a:buNone/>
            </a:pP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61212"/>
                </a:solidFill>
                <a:latin typeface="Calibri"/>
              </a:rPr>
              <a:t>Basic Commands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4272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ls – list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cp – copy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mv – move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rm – remove files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cd – change directory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mkdir – make directory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rmdir – remove directory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ln – create link to a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61212"/>
                </a:solidFill>
                <a:latin typeface="Calibri"/>
              </a:rPr>
              <a:t>ls – List files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4272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Used to list files and directories and their attributes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To list files in the current directory:</a:t>
            </a:r>
            <a:br>
              <a:rPr sz="2400"/>
            </a:b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$ 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To list files in another directory (relatively):</a:t>
            </a:r>
            <a:br>
              <a:rPr sz="2400"/>
            </a:b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$ ls ./scripts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To list files in another directory (absolutely):</a:t>
            </a:r>
            <a:br>
              <a:rPr sz="2400"/>
            </a:b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$ ls /home/fraserj/scripts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Useful flags:</a:t>
            </a:r>
            <a:br>
              <a:rPr sz="2400"/>
            </a:b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-l – includes a lot more information about files</a:t>
            </a:r>
            <a:br>
              <a:rPr sz="2400"/>
            </a:b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-a – lists all files, including hidden files</a:t>
            </a:r>
            <a:br>
              <a:rPr sz="2400"/>
            </a:b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-c – lists files in columns</a:t>
            </a:r>
            <a:br>
              <a:rPr sz="2400"/>
            </a:b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-h – list sizes in “human readable” format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61212"/>
                </a:solidFill>
                <a:latin typeface="Calibri"/>
              </a:rPr>
              <a:t>cp, mv, rm – Copy, move and remove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4272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$ cp &lt;source&gt; &lt;destination&gt;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creates a copy of the object specified as source at the location specified by destination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-r – recursive, copies all files in subdirectories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-i – interactive, prompts before overwriting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-u – update, only copies when the source file is newer than the destination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$ mv &lt;source&gt; &lt;destination&gt;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moves an object from the source to the destination. Also how you rename files in Linux (you move the file into its new name)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$ rm &lt;target1&gt; &lt;target2&gt;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removes the files specified as target1 and target 2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Can use the same -i and -r flags as cp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Beware, rm is potentially dangerous. Deleted files cannot be recovered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61212"/>
                </a:solidFill>
                <a:latin typeface="Calibri"/>
              </a:rPr>
              <a:t>cd, mkdir, rmdir - Directories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6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4272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$ cd &lt;directory&gt;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changes the directory to the specified directory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Each directory contains two “special” directories, . and ..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. refers to the current directory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.. refers to the current directory’s parent directory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Can be either relative or absolute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$ mkdir &lt;directory&gt;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makes a new directory in the current directory with the name specified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$ rmdir &lt;directory&gt;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removes the </a:t>
            </a:r>
            <a:r>
              <a:rPr b="0" i="1" lang="en-GB" sz="2000" spc="-1" strike="noStrike">
                <a:solidFill>
                  <a:srgbClr val="000000"/>
                </a:solidFill>
                <a:latin typeface="Calibri"/>
              </a:rPr>
              <a:t>empty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 directory specified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You cannot remove a directory with files in it unless you specify the -r flag, which also removes its contents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61212"/>
                </a:solidFill>
                <a:latin typeface="Calibri"/>
              </a:rPr>
              <a:t>Useful Command Line Tips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4272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2000" spc="-1" strike="noStrike">
                <a:solidFill>
                  <a:srgbClr val="000000"/>
                </a:solidFill>
                <a:latin typeface="Calibri"/>
              </a:rPr>
              <a:t>$ pwd </a:t>
            </a: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– Print Working Directory. This command prints the full path of the current directory.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. and .. refer to the current and parent directories respectively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Tab key – Autocompletes file and directory names. Double tapping it prints a list of files and directories at the current path. Useful for navigating through file structures.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Up/Down arrow keys – Allow you to look back through your command history.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Ctrl+R – Know you’ve done something before but can’t remember the full command? Press Ctrl-R and start typing part of it and let Linux find it for you!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Ctrl+C – Break. Stop whatever command you’re currently running, or if you’re not, cancel the command and move onto a new command line.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00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000" spc="-1" strike="noStrike">
                <a:solidFill>
                  <a:srgbClr val="000000"/>
                </a:solidFill>
                <a:latin typeface="Calibri"/>
              </a:rPr>
              <a:t>Middle click – Paste whatever you have highlighted.</a:t>
            </a:r>
            <a:endParaRPr b="0" lang="en-US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61212"/>
                </a:solidFill>
                <a:latin typeface="Calibri"/>
              </a:rPr>
              <a:t>Getting more help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4272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Linux has an extensive help system called the manual, which can be looked at using the man command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$ man &lt;command&gt;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will open the manual page for the command specified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$ man 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$ man cd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Man pages list command options, syntax and some examples of use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Whatis command gives a brief description of a command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400" spc="-1" strike="noStrike">
                <a:solidFill>
                  <a:srgbClr val="000000"/>
                </a:solidFill>
                <a:latin typeface="Calibri"/>
              </a:rPr>
              <a:t>$ whatis ls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Google!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61212"/>
                </a:solidFill>
                <a:latin typeface="Calibri"/>
              </a:rPr>
              <a:t>Exercises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2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427248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Autofit/>
          </a:bodyPr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List files in your current directory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List all files in your current directory (including hidden)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Display the full path of the current directory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Make a new directory called linux01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Move into the new directory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Use the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touch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command to create a new file called myFile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Create a copy of myFile called myFile2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Rename myFile2 to oldFile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Delete oldFile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Use the man command to work out what </a:t>
            </a:r>
            <a:r>
              <a:rPr b="0" i="1" lang="en-GB" sz="2400" spc="-1" strike="noStrike">
                <a:solidFill>
                  <a:srgbClr val="000000"/>
                </a:solidFill>
                <a:latin typeface="Calibri"/>
              </a:rPr>
              <a:t>ls -p</a:t>
            </a: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 does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400" spc="-1" strike="noStrike">
                <a:solidFill>
                  <a:srgbClr val="000000"/>
                </a:solidFill>
                <a:latin typeface="Calibri"/>
              </a:rPr>
              <a:t>What are the permissions of myFile?</a:t>
            </a:r>
            <a:endParaRPr b="0" lang="en-US" sz="2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What is Linux?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3" name="PlaceHolder 2"/>
          <p:cNvSpPr>
            <a:spLocks noGrp="1"/>
          </p:cNvSpPr>
          <p:nvPr>
            <p:ph/>
          </p:nvPr>
        </p:nvSpPr>
        <p:spPr>
          <a:xfrm>
            <a:off x="457200" y="1600200"/>
            <a:ext cx="403812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Linux is a Free and Open Source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Unix-like operating system​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Developed in 1991 by Linus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Torvalds as a hobby whilst studying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at the University of Helsinki​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Used in a wide variety of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technology — servers, desktops,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laptops, mobile phones,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wristwatches​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Source code can be modified, used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and redistributed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Uses tools developed by the Free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Software Foundation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184" name="Picture 2" descr="Vectorized from the pixel image source"/>
          <p:cNvPicPr/>
          <p:nvPr/>
        </p:nvPicPr>
        <p:blipFill>
          <a:blip r:embed="rId1"/>
          <a:stretch/>
        </p:blipFill>
        <p:spPr>
          <a:xfrm>
            <a:off x="4757760" y="1600200"/>
            <a:ext cx="3818880" cy="45255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PlaceHolder 1"/>
          <p:cNvSpPr>
            <a:spLocks noGrp="1"/>
          </p:cNvSpPr>
          <p:nvPr>
            <p:ph type="title"/>
          </p:nvPr>
        </p:nvSpPr>
        <p:spPr>
          <a:xfrm>
            <a:off x="315360" y="1719000"/>
            <a:ext cx="48535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61212"/>
                </a:solidFill>
                <a:latin typeface="Calibri"/>
              </a:rPr>
              <a:t>Using the Shell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Shell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 shell is a program that interprets commands and acts as an interface between the user and the kernel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In practice, we something to interact with the shell, called a terminal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 terminal allows us to enter commands into the shell, which can be either a file, or instructions internal to it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Shell vs Terminal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Often used interchangeably, even though they’re not!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 shell is the program that interprets your commands provided through the terminal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A terminal can be physical or emulated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 Terminal application in Ubuntu is an example of a terminal emulator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PATH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9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 shell retains an internal list of directories to search for binaries, stored in the PATH environment variable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To view the directories in PATH, you can use</a:t>
            </a:r>
            <a:br>
              <a:rPr sz="3200"/>
            </a:b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echo $PATH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To execute a binary not on the path, you have to specify the path e.g.</a:t>
            </a:r>
            <a:br>
              <a:rPr sz="3200"/>
            </a:b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./runme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Processes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1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When you enter a command into a terminal, the shell creates a job, which executes the command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Processes can exist in one of four states: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Foreground – The default state. All jobs run in the foreground unless specified otherwise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Background – The job runs, but the shell remains interactive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Stopped – A stopped job can be resumed in a different state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Terminated – A terminated job cannot be resumed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Starting a background job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Running jobs in the background allows the user to continue using the parent shell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 shell returns a job id(1) and a process id (4907)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To obtain a list of currently running jobs, you can use the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jobs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command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4" name="Picture 4" descr=""/>
          <p:cNvPicPr/>
          <p:nvPr/>
        </p:nvPicPr>
        <p:blipFill>
          <a:blip r:embed="rId1"/>
          <a:stretch/>
        </p:blipFill>
        <p:spPr>
          <a:xfrm>
            <a:off x="1834560" y="2696040"/>
            <a:ext cx="4669200" cy="103716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Stopping a foreground process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6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2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You can stop a job by pressing Ctrl+Z whilst the job is running in the foreground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This will suspend the job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You can then start it in the background by using the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bg %&lt;job number&gt;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command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You can restart it in the foreground by using the</a:t>
            </a:r>
            <a:br>
              <a:rPr sz="3200"/>
            </a:b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fg %&lt;job number&gt;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command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57" name="Picture 5" descr=""/>
          <p:cNvPicPr/>
          <p:nvPr/>
        </p:nvPicPr>
        <p:blipFill>
          <a:blip r:embed="rId1"/>
          <a:stretch/>
        </p:blipFill>
        <p:spPr>
          <a:xfrm>
            <a:off x="2818440" y="2426040"/>
            <a:ext cx="3506400" cy="13546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Terminating a process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You can terminate a job that is running in the foreground by using Ctrl+C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You can terminate a job that is running in the background using the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kill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command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You specify either the job number or the process id: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 kill %1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terminates the job 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 kill 2894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terminates the process 2894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These will immediately terminate the process, discarding any results or current processing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Process management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1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2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 operating system maintains a list of all processes called the processes table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Each process has a large amount of information related to it such as: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Process ID (PID)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Owner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Start time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Execution priority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 command for viewing the processes table is </a:t>
            </a:r>
            <a:br>
              <a:rPr sz="3200"/>
            </a:b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top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You can view a summary of just your processes by using the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ps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command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Exercises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3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0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Start vi in the background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Terminate vi whilst it is still a background process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Find the PID of the current shell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List all processes currently running as root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Start vi in the background again. Use the processes table to determine how much memory is being used by vi.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Terminate the vi from the processes table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Quit the processes table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Some Linux Basics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7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There is no one singular “Linux” operating system – there are dozens of different flavours (occasionally called distributions or “distros”)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At the University, you’ll find Ubuntu, Fedora, CentOS, Debian, Redhat, BioLinux, Scientific Linux and many more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They are similar in but not identical, so things that work in Ubuntu won’t necessarily work on CentOS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In STOR-i, we primarily use Ubuntu, through the University’s MyLab service.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Capitalisation is important! A is different to a, myFile.txt is different to myfile.txt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PlaceHolder 1"/>
          <p:cNvSpPr>
            <a:spLocks noGrp="1"/>
          </p:cNvSpPr>
          <p:nvPr>
            <p:ph type="title"/>
          </p:nvPr>
        </p:nvSpPr>
        <p:spPr>
          <a:xfrm>
            <a:off x="315360" y="1719000"/>
            <a:ext cx="48535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61212"/>
                </a:solidFill>
                <a:latin typeface="Calibri"/>
              </a:rPr>
              <a:t>Interacting with Files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Viewing Files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9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There are numerous tools for looking at the content of a file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 cat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concatenates files and prints them to screen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 more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allows you to view the contents of a file bit by bit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 less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is the same as more, but with better navigation and more functionality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 head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prints the first 10 lines of a file to screen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 tail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prints the last 10 lines of a file to screen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 </a:t>
            </a: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nl </a:t>
            </a: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prints the file to the screen with line numbers added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STDIN, STDOUT and STDERR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These refer to input and output streams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STDIN is where a command takes input from that it requires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Usually, this is the current terminal and you type the input and hit return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STDOUT is where the command sends its output to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Usually, this prints out to the screen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STDERR is where a command sends its error output to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Usually, this isn’t displayed at all or is sent to the screen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They can be redirected using their file descriptors 0, 1 and 2 respectively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Redirection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8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We can use redirection to direct the output of  a command to a file rather than STDOUT: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 ls &gt; listing.txt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This puts the results of the current directory listing into the file called listing.txt, overwriting any existing content, and creating it if necessary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Similarly, for commands that require inputs, you can specify an input file rather than from STDIN: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 wc -l &lt; listing.txt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This counts the number of lines in listing.txt and prints the number to screen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More Redirection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2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Sometimes, we’ll want to add content to the end of a file, rather than overwriting it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This is done through the append redirection: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 ls &gt;&gt; listing.txt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Sometimes, you might want to not see any output at all.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This is done by redirecting STDOUT and STDERR to /dev/null: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$ls &gt; /dev/null 2&gt;&amp;1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Special Characters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4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Like most operating systems, Linux has a number of special characters, the majority of which offer additional powerful functionality within a shell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; $ % &gt; &lt; ! ~ [ ] ( ) | / ‘ “ *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Don’t use these characters in filenames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We’ve already used &lt; &gt; &amp; and $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Wildcards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6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A wildcard character represents “any other character”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* represents zero or more characters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? Represents any single character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77" name="Picture 2" descr=""/>
          <p:cNvPicPr/>
          <p:nvPr/>
        </p:nvPicPr>
        <p:blipFill>
          <a:blip r:embed="rId1"/>
          <a:srcRect l="11557" t="48205" r="39076" b="19926"/>
          <a:stretch/>
        </p:blipFill>
        <p:spPr>
          <a:xfrm>
            <a:off x="2110680" y="3817080"/>
            <a:ext cx="4864680" cy="257688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Pipelines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A pipeline is a mechanism for feeding the output of one command into the input for another. The symbol for this is called a pipe |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 | symbol is placed between commands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ls /dev | less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pic>
        <p:nvPicPr>
          <p:cNvPr id="280" name="Picture 2" descr=""/>
          <p:cNvPicPr/>
          <p:nvPr/>
        </p:nvPicPr>
        <p:blipFill>
          <a:blip r:embed="rId1"/>
          <a:stretch/>
        </p:blipFill>
        <p:spPr>
          <a:xfrm>
            <a:off x="2499480" y="3429000"/>
            <a:ext cx="4145040" cy="134064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Filters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2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5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Filters are commands that read an input from a pipeline, process it and produce an output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Some simple filters include: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sort (reorder the output)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tail (extract lines from the end of the output)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more (pass through pages of the input one at a time)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Sort the contents of a file and save the results in a new file: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 cat file.dat | sort -n &gt; newfile.dat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Exercises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4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58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Run the following command: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ff0000"/>
                </a:solidFill>
                <a:latin typeface="Calibri"/>
              </a:rPr>
              <a:t>$ wget www.lancs.ac.uk/~fraserj/stor601/cathedral-bazaar.txt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View the contents of the downloaded file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View the last 15 lines of the file using tail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Run the previous command but put the output in a txt file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List all files and permissions in current directory and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append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to the previously created txt file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Run the following command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ff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ff0000"/>
                </a:solidFill>
                <a:latin typeface="Calibri"/>
              </a:rPr>
              <a:t>$ wget www.lancs.ac.uk/~fraserj/stor601/names.txt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View the file using cat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Sort into alphabetical order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Sort into reverse order, remove duplicates and write last 10 lines to new_names.txt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List all files in /bin (including hidden) and sort by size. (hint: -k -n flags)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Features of a Unix-like OS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  <p:graphicFrame>
        <p:nvGraphicFramePr>
          <p:cNvPr id="1" name="Diagram1"/>
          <p:cNvGraphicFramePr/>
          <p:nvPr>
            <p:extLst>
              <p:ext uri="{D42A27DB-BD31-4B8C-83A1-F6EECF244321}">
                <p14:modId xmlns:p14="http://schemas.microsoft.com/office/powerpoint/2010/main" val="2105650021"/>
              </p:ext>
            </p:extLst>
          </p:nvPr>
        </p:nvGraphicFramePr>
        <p:xfrm>
          <a:off x="428760" y="1417680"/>
          <a:ext cx="8229240" cy="45255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PlaceHolder 1"/>
          <p:cNvSpPr>
            <a:spLocks noGrp="1"/>
          </p:cNvSpPr>
          <p:nvPr>
            <p:ph type="title"/>
          </p:nvPr>
        </p:nvSpPr>
        <p:spPr>
          <a:xfrm>
            <a:off x="315360" y="1719000"/>
            <a:ext cx="48535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61212"/>
                </a:solidFill>
                <a:latin typeface="Calibri"/>
              </a:rPr>
              <a:t>Archiving and Aliasing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Archiving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7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Sometimes, it’s useful to be able to collect a group of files into a single file (e.g. backup, file transfer etc.)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Linux has a utility called tar (Tape Archiver) to do this: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tar cvf tarname.tar &lt;file1&gt; &lt;file2&gt;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Options here are: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 – Create new archive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v – Verbose mode. Shows more information in the output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f – Use the filename specified in the first argument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Compression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9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8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tar can also be used to compress files and directories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tar can compress files using gzip or bzip2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gzip – Append z to the options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bzip2 – Append j to the options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tar zxvf filename.tar.gz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Extract from gzip file into the current directory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tar jcvf filename.tar.bz2 *.txt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Compress all files with a .txt extension into a new bzip2 file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Environment Variables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1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1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Environment variables store information about the Linux environment. They have two parts: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Variable name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Variable Value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To view all the current environment variables, you can use the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env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command (long list!)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You can see the value of a particular variable by using </a:t>
            </a:r>
            <a:br>
              <a:rPr sz="3200"/>
            </a:b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echo $&lt;NAME&gt;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as we did with the PATH variable earlier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You can create your own variables: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 myvar=‘variable value’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Aliasing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3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80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Shells provide a mechanism to create new commands using a system called aliasing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A command alias allows you to substitute a long command for a short one, or a series of commands as a single one: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 alias alias-name=‘command [options]’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 alias rm=‘rm -i’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1" lang="en-GB" sz="2800" spc="-1" strike="noStrike">
                <a:solidFill>
                  <a:srgbClr val="000000"/>
                </a:solidFill>
                <a:latin typeface="Calibri"/>
              </a:rPr>
              <a:t>$ alias home=‘cd ~;ls’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Aliases are only valid for the current shell session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You can make them permanent by adding them into a shell configuration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Initialising the Shell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3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You can configure the shell to set up your working environment every time you connect to it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Three major configuration files for bash: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/etc/bash.bashrc – System wide configuration, applies to all users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~/.bash_profile – Personal profile that is processed whenever you launch a login shell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  <a:p>
            <a:pPr lvl="1" marL="743040" indent="-285840">
              <a:lnSpc>
                <a:spcPct val="100000"/>
              </a:lnSpc>
              <a:spcBef>
                <a:spcPts val="561"/>
              </a:spcBef>
              <a:buClr>
                <a:srgbClr val="000000"/>
              </a:buClr>
              <a:buFont typeface="Arial"/>
              <a:buChar char="–"/>
            </a:pPr>
            <a:r>
              <a:rPr b="0" lang="en-GB" sz="2800" spc="-1" strike="noStrike">
                <a:solidFill>
                  <a:srgbClr val="000000"/>
                </a:solidFill>
                <a:latin typeface="Calibri"/>
              </a:rPr>
              <a:t>~/.bashrc – Personal profile that is processed every time you launch a non-login shell</a:t>
            </a:r>
            <a:endParaRPr b="0" lang="en-US" sz="2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Command History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7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96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You can view the full list of commands you’ve previously executed by using the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history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 command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There are a number of history shortcuts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Be careful. Using </a:t>
            </a: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!r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for example will execute the last command starting with r. This could be </a:t>
            </a:r>
            <a:br>
              <a:rPr sz="3200"/>
            </a:b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rsync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(more on this tomorrow!) or possibly </a:t>
            </a:r>
            <a:br>
              <a:rPr sz="3200"/>
            </a:br>
            <a:r>
              <a:rPr b="1" lang="en-GB" sz="3200" spc="-1" strike="noStrike">
                <a:solidFill>
                  <a:srgbClr val="000000"/>
                </a:solidFill>
                <a:latin typeface="Calibri"/>
              </a:rPr>
              <a:t>$ rm -rf / --no-preserve-root 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(</a:t>
            </a:r>
            <a:r>
              <a:rPr b="1" lang="en-GB" sz="3200" spc="-1" strike="noStrike">
                <a:solidFill>
                  <a:srgbClr val="ff0000"/>
                </a:solidFill>
                <a:latin typeface="Calibri"/>
              </a:rPr>
              <a:t>DO NOT RUN THIS ON A SYSTEM YOU DON’T INTEND TO BREAK!</a:t>
            </a: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Exercises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99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View the contents of the variables SHELL, USER, LANG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Create a variable called ‘myage’ and give it a value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Print the value of your variable to screen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Create a backup of everything in your home directory using tar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Delete that archive, create it again using gzip compression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View all the files in the archive (hint: -t flag)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Extract everything in the archive to /tmp/restored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Create an alias called home that takes you to your home directory and automatically lists all files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Make the alias permanent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View all your command history, one page at a time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61212"/>
                </a:solidFill>
                <a:latin typeface="Calibri"/>
              </a:rPr>
              <a:t>Components of a Unix-like OS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0" name="Oval 53"/>
          <p:cNvSpPr/>
          <p:nvPr/>
        </p:nvSpPr>
        <p:spPr>
          <a:xfrm>
            <a:off x="1804320" y="1250640"/>
            <a:ext cx="5535000" cy="5535000"/>
          </a:xfrm>
          <a:prstGeom prst="ellipse">
            <a:avLst/>
          </a:prstGeom>
          <a:solidFill>
            <a:srgbClr val="b5121b"/>
          </a:solidFill>
          <a:ln>
            <a:solidFill>
              <a:srgbClr val="ffffff"/>
            </a:solidFill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91" name="Oval 51"/>
          <p:cNvSpPr/>
          <p:nvPr/>
        </p:nvSpPr>
        <p:spPr>
          <a:xfrm>
            <a:off x="2358000" y="1803960"/>
            <a:ext cx="4428000" cy="4428000"/>
          </a:xfrm>
          <a:prstGeom prst="ellipse">
            <a:avLst/>
          </a:prstGeom>
          <a:solidFill>
            <a:srgbClr val="b5121b"/>
          </a:solidFill>
          <a:ln>
            <a:solidFill>
              <a:srgbClr val="ffffff"/>
            </a:solidFill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92" name="Oval 49"/>
          <p:cNvSpPr/>
          <p:nvPr/>
        </p:nvSpPr>
        <p:spPr>
          <a:xfrm>
            <a:off x="3157200" y="2603520"/>
            <a:ext cx="2828880" cy="2828880"/>
          </a:xfrm>
          <a:prstGeom prst="ellipse">
            <a:avLst/>
          </a:prstGeom>
          <a:solidFill>
            <a:srgbClr val="b5121b"/>
          </a:solidFill>
          <a:ln>
            <a:solidFill>
              <a:srgbClr val="ffffff"/>
            </a:solidFill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</p:sp>
      <p:sp>
        <p:nvSpPr>
          <p:cNvPr id="193" name="Oval 47"/>
          <p:cNvSpPr/>
          <p:nvPr/>
        </p:nvSpPr>
        <p:spPr>
          <a:xfrm>
            <a:off x="3771000" y="3216960"/>
            <a:ext cx="1601640" cy="1601640"/>
          </a:xfrm>
          <a:prstGeom prst="ellipse">
            <a:avLst/>
          </a:prstGeom>
          <a:solidFill>
            <a:srgbClr val="b5121b"/>
          </a:solidFill>
          <a:ln>
            <a:solidFill>
              <a:srgbClr val="ffffff"/>
            </a:solidFill>
            <a:round/>
          </a:ln>
        </p:spPr>
        <p:style>
          <a:lnRef idx="2">
            <a:schemeClr val="lt1">
              <a:hueOff val="0"/>
              <a:satOff val="0"/>
              <a:lumOff val="0"/>
              <a:alphaOff val="0"/>
            </a:schemeClr>
          </a:lnRef>
          <a:fillRef idx="1">
            <a:schemeClr val="accent1">
              <a:hueOff val="0"/>
              <a:satOff val="0"/>
              <a:lumOff val="0"/>
              <a:alphaOff val="0"/>
            </a:schemeClr>
          </a:fillRef>
          <a:effectRef idx="0">
            <a:schemeClr val="accent1">
              <a:hueOff val="0"/>
              <a:satOff val="0"/>
              <a:lumOff val="0"/>
              <a:alphaOff val="0"/>
            </a:schemeClr>
          </a:effectRef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Hardware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4" name="TextBox 55"/>
          <p:cNvSpPr/>
          <p:nvPr/>
        </p:nvSpPr>
        <p:spPr>
          <a:xfrm>
            <a:off x="3931200" y="2754000"/>
            <a:ext cx="1281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Kernel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5" name="TextBox 56"/>
          <p:cNvSpPr/>
          <p:nvPr/>
        </p:nvSpPr>
        <p:spPr>
          <a:xfrm>
            <a:off x="3931200" y="2048040"/>
            <a:ext cx="128124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Shell</a:t>
            </a:r>
            <a:endParaRPr b="0" lang="en-GB" sz="1800" spc="-1" strike="noStrike">
              <a:latin typeface="Arial"/>
            </a:endParaRPr>
          </a:p>
        </p:txBody>
      </p:sp>
      <p:sp>
        <p:nvSpPr>
          <p:cNvPr id="196" name="TextBox 57"/>
          <p:cNvSpPr/>
          <p:nvPr/>
        </p:nvSpPr>
        <p:spPr>
          <a:xfrm>
            <a:off x="3861720" y="1381680"/>
            <a:ext cx="1420200" cy="363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ctr">
              <a:lnSpc>
                <a:spcPct val="100000"/>
              </a:lnSpc>
              <a:buNone/>
            </a:pPr>
            <a:r>
              <a:rPr b="0" lang="en-GB" sz="1800" spc="-1" strike="noStrike">
                <a:solidFill>
                  <a:srgbClr val="ffffff"/>
                </a:solidFill>
                <a:latin typeface="Calibri"/>
              </a:rPr>
              <a:t>Applications</a:t>
            </a:r>
            <a:endParaRPr b="0" lang="en-GB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>
          <p:childTnLst>
            <p:seq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7" dur="500"/>
                                        <p:tgtEl>
                                          <p:spTgt spid="1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2" dur="500"/>
                                        <p:tgtEl>
                                          <p:spTgt spid="1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17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nodeType="clickEffect" fill="hold" presetClass="entr" presetID="1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 additive="repl">
                                        <p:cTn id="22" dur="500"/>
                                        <p:tgtEl>
                                          <p:spTgt spid="1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Kernel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8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 core of the operating system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Manages devices, memory, user and system processes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Schedules the use of system resources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Stores information about the computer system and the networks it’s connected to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Directly interacts with the hardware and prevents other processes from doing so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Shell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0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 shell is a utility that provides an interface between the user and the kernel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Shells act as command interpreters of user input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Shells are Command Line Interfaces (CLIs)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There are many different shells, but we’ll be using the Bourne Again Shell, or bash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More on this later!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spcBef>
                <a:spcPts val="641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PlaceHolder 1"/>
          <p:cNvSpPr>
            <a:spLocks noGrp="1"/>
          </p:cNvSpPr>
          <p:nvPr>
            <p:ph type="title"/>
          </p:nvPr>
        </p:nvSpPr>
        <p:spPr>
          <a:xfrm>
            <a:off x="315360" y="1719000"/>
            <a:ext cx="485352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 fontScale="88000"/>
          </a:bodyPr>
          <a:p>
            <a:pPr>
              <a:lnSpc>
                <a:spcPct val="100000"/>
              </a:lnSpc>
              <a:buNone/>
            </a:pPr>
            <a:r>
              <a:rPr b="1" lang="en-US" sz="4400" spc="-1" strike="noStrike">
                <a:solidFill>
                  <a:srgbClr val="f61212"/>
                </a:solidFill>
                <a:latin typeface="Calibri"/>
              </a:rPr>
              <a:t>Files and Filesystems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rmAutofit/>
          </a:bodyPr>
          <a:p>
            <a:pPr algn="ctr">
              <a:lnSpc>
                <a:spcPct val="100000"/>
              </a:lnSpc>
              <a:buNone/>
            </a:pPr>
            <a:r>
              <a:rPr b="1" lang="en-GB" sz="4400" spc="-1" strike="noStrike">
                <a:solidFill>
                  <a:srgbClr val="f61212"/>
                </a:solidFill>
                <a:latin typeface="Calibri"/>
              </a:rPr>
              <a:t>Filesystem</a:t>
            </a:r>
            <a:endParaRPr b="0" lang="en-US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/>
          </p:nvPr>
        </p:nvSpPr>
        <p:spPr>
          <a:xfrm>
            <a:off x="428760" y="1643040"/>
            <a:ext cx="8229240" cy="452556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71000"/>
          </a:bodyPr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In Linux, everything is a file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This includes devices, configuration files, applications etc.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Linux is an extensionless operating system, so file extensions such as .txt aren’t required, but are usually added for simplicity and compatibility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A file is hidden if it starts with a .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All files appear under the root directory, /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/dev contains devices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/etc contains configuration files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/home contains user files and profiles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  <a:p>
            <a:pPr marL="343080" indent="-343080">
              <a:lnSpc>
                <a:spcPct val="100000"/>
              </a:lnSpc>
              <a:spcBef>
                <a:spcPts val="641"/>
              </a:spcBef>
              <a:buClr>
                <a:srgbClr val="000000"/>
              </a:buClr>
              <a:buFont typeface="Arial"/>
              <a:buChar char="•"/>
            </a:pPr>
            <a:r>
              <a:rPr b="0" lang="en-GB" sz="3200" spc="-1" strike="noStrike">
                <a:solidFill>
                  <a:srgbClr val="000000"/>
                </a:solidFill>
                <a:latin typeface="Calibri"/>
              </a:rPr>
              <a:t>/bin contains installed binaries (applications that can be executed)</a:t>
            </a:r>
            <a:endParaRPr b="0" lang="en-US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ffffff"/>
      </a:lt2>
      <a:accent1>
        <a:srgbClr val="b5121b"/>
      </a:accent1>
      <a:accent2>
        <a:srgbClr val="bec0c2"/>
      </a:accent2>
      <a:accent3>
        <a:srgbClr val="555656"/>
      </a:accent3>
      <a:accent4>
        <a:srgbClr val="324147"/>
      </a:accent4>
      <a:accent5>
        <a:srgbClr val="64606c"/>
      </a:accent5>
      <a:accent6>
        <a:srgbClr val="c26763"/>
      </a:accent6>
      <a:hlink>
        <a:srgbClr val="b5121b"/>
      </a:hlink>
      <a:folHlink>
        <a:srgbClr val="b5121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ffffff"/>
      </a:lt2>
      <a:accent1>
        <a:srgbClr val="b5121b"/>
      </a:accent1>
      <a:accent2>
        <a:srgbClr val="bec0c2"/>
      </a:accent2>
      <a:accent3>
        <a:srgbClr val="555656"/>
      </a:accent3>
      <a:accent4>
        <a:srgbClr val="324147"/>
      </a:accent4>
      <a:accent5>
        <a:srgbClr val="64606c"/>
      </a:accent5>
      <a:accent6>
        <a:srgbClr val="c26763"/>
      </a:accent6>
      <a:hlink>
        <a:srgbClr val="b5121b"/>
      </a:hlink>
      <a:folHlink>
        <a:srgbClr val="b5121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ffffff"/>
      </a:lt2>
      <a:accent1>
        <a:srgbClr val="b5121b"/>
      </a:accent1>
      <a:accent2>
        <a:srgbClr val="bec0c2"/>
      </a:accent2>
      <a:accent3>
        <a:srgbClr val="555656"/>
      </a:accent3>
      <a:accent4>
        <a:srgbClr val="324147"/>
      </a:accent4>
      <a:accent5>
        <a:srgbClr val="64606c"/>
      </a:accent5>
      <a:accent6>
        <a:srgbClr val="c26763"/>
      </a:accent6>
      <a:hlink>
        <a:srgbClr val="b5121b"/>
      </a:hlink>
      <a:folHlink>
        <a:srgbClr val="b5121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4617b"/>
      </a:dk2>
      <a:lt2>
        <a:srgbClr val="ffffff"/>
      </a:lt2>
      <a:accent1>
        <a:srgbClr val="b5121b"/>
      </a:accent1>
      <a:accent2>
        <a:srgbClr val="bec0c2"/>
      </a:accent2>
      <a:accent3>
        <a:srgbClr val="555656"/>
      </a:accent3>
      <a:accent4>
        <a:srgbClr val="324147"/>
      </a:accent4>
      <a:accent5>
        <a:srgbClr val="64606c"/>
      </a:accent5>
      <a:accent6>
        <a:srgbClr val="c26763"/>
      </a:accent6>
      <a:hlink>
        <a:srgbClr val="b5121b"/>
      </a:hlink>
      <a:folHlink>
        <a:srgbClr val="b5121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</TotalTime>
  <Application>LibreOffice/7.3.7.2$Linux_X86_64 LibreOffice_project/30$Build-2</Application>
  <AppVersion>15.0000</AppVersion>
  <Words>3074</Words>
  <Paragraphs>319</Paragraphs>
  <Company>Lancaster University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2009-12-10T11:26:14Z</dcterms:created>
  <dc:creator>fraserj</dc:creator>
  <dc:description/>
  <dc:language>en-GB</dc:language>
  <cp:lastModifiedBy/>
  <dcterms:modified xsi:type="dcterms:W3CDTF">2024-01-02T09:21:37Z</dcterms:modified>
  <cp:revision>5</cp:revision>
  <dc:subject/>
  <dc:title>Lancaster University Centre for Doctoral Training in Statistics and Operational Research (STOR)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On-screen Show (4:3)</vt:lpwstr>
  </property>
  <property fmtid="{D5CDD505-2E9C-101B-9397-08002B2CF9AE}" pid="3" name="Slides">
    <vt:i4>47</vt:i4>
  </property>
</Properties>
</file>