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DFE39-8FBF-493A-8E48-44E861B6927E}" type="datetimeFigureOut">
              <a:rPr lang="en-CH" smtClean="0"/>
              <a:t>30/08/2024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CBA10-38B2-41B3-BF76-EE1B17F1AC7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766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CBA10-38B2-41B3-BF76-EE1B17F1AC71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3979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C2FE-3BEF-1B7A-B381-0850B75F7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B1FC9-9387-DF71-F7A3-4784253C2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0E55-DE7F-E9C0-C5E7-2B037921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22D-0B52-42D3-A352-6351C3DD7D09}" type="datetimeFigureOut">
              <a:rPr lang="en-CH" smtClean="0"/>
              <a:t>30/08/2024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31656-5F66-34F9-190E-322A46AC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53AC-4370-B46A-FBAC-A1922679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7F1D-AADC-45E9-B190-5B48AE272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364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BBBF-0F19-DEFE-2C86-E736F8C6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AD92A-8359-CCDD-6B13-CD19E84A6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7E2E-70C6-56D3-C31F-C52CA754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22D-0B52-42D3-A352-6351C3DD7D09}" type="datetimeFigureOut">
              <a:rPr lang="en-CH" smtClean="0"/>
              <a:t>30/08/2024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C4FE7-FA72-C66B-8B3E-54B65CBA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62DB8-1564-6561-3606-43A2B5E2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7F1D-AADC-45E9-B190-5B48AE272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599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F1230-4815-8410-63F6-FD8FFC312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F9DAA-9328-AA70-E469-ADD26BC62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170CB-39A0-9B71-BDA4-FAC54F13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22D-0B52-42D3-A352-6351C3DD7D09}" type="datetimeFigureOut">
              <a:rPr lang="en-CH" smtClean="0"/>
              <a:t>30/08/2024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AD7B7-A82B-7A0A-DD41-0C9327A4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E57A-C602-1BDE-632D-25D4DD27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7F1D-AADC-45E9-B190-5B48AE272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775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4C38-FC27-2110-E261-CE5AD2CB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9D86-1EEE-D97F-D42C-DF8B34A3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2290-DC82-F596-4DDF-DC6BE40D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22D-0B52-42D3-A352-6351C3DD7D09}" type="datetimeFigureOut">
              <a:rPr lang="en-CH" smtClean="0"/>
              <a:t>30/08/2024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03D5-A10F-8D67-4A8D-8B11A8D8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33553-AB88-7EA5-4428-A770E7DB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7F1D-AADC-45E9-B190-5B48AE272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770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A00F-6C8A-43CF-2204-5DB3D325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9E165-1B1C-0C00-2609-2C477054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0DBD-6A2C-DCEC-5451-10910067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22D-0B52-42D3-A352-6351C3DD7D09}" type="datetimeFigureOut">
              <a:rPr lang="en-CH" smtClean="0"/>
              <a:t>30/08/2024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D180-BE45-B3C6-B7D4-E7226D80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A5C9A-DEDE-338A-C99E-07CE0AA0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7F1D-AADC-45E9-B190-5B48AE272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396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26DC-C73C-C327-3258-BC87BA24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D2627-0C25-8D82-F31D-4F79DD692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8BB8D-D550-B211-AA05-18978D50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4C20A-FA15-F31A-05D4-459B5AF9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22D-0B52-42D3-A352-6351C3DD7D09}" type="datetimeFigureOut">
              <a:rPr lang="en-CH" smtClean="0"/>
              <a:t>30/08/2024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6862-8257-536C-C450-20B7A7C0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4AAA7-9C1C-6655-0B8B-2CBA9F49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7F1D-AADC-45E9-B190-5B48AE272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675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05BB-BA6E-8E7E-8939-2235F945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3781-681F-CA4D-8AB1-DA075DC44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5DC7E-1147-BF8E-2A3F-8B5F34B8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BCDC0-5634-7284-72D4-FEA973E47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E342F-380E-7957-5FFC-C26E1F181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AE417-DAF6-6901-431A-65F1A0DE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22D-0B52-42D3-A352-6351C3DD7D09}" type="datetimeFigureOut">
              <a:rPr lang="en-CH" smtClean="0"/>
              <a:t>30/08/2024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F1FCD-85DF-846D-153A-0234F3FE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CB763-207F-02FB-E503-89028DB2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7F1D-AADC-45E9-B190-5B48AE272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943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91A1-2B2B-AD51-F561-A1D09493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5CFDC-47FD-7855-EE7B-4A770A35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22D-0B52-42D3-A352-6351C3DD7D09}" type="datetimeFigureOut">
              <a:rPr lang="en-CH" smtClean="0"/>
              <a:t>30/08/2024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3EF43-0066-464C-14EB-06DECAAF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4F419-92DD-7C03-8DA8-65D250FD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7F1D-AADC-45E9-B190-5B48AE272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230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F837B-FF3F-9EAB-F68B-4AA6D022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22D-0B52-42D3-A352-6351C3DD7D09}" type="datetimeFigureOut">
              <a:rPr lang="en-CH" smtClean="0"/>
              <a:t>30/08/2024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FD847-ECF8-16BA-8BA2-4C27CEF1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B8599-C9AA-DC5D-6D3D-794E64B4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7F1D-AADC-45E9-B190-5B48AE272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46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E356-6C96-E584-B702-9336A0D0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3A98-72AA-0980-84F8-6996A100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A3CA0-BD52-06F3-1470-1B58BDC44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FE03B-E017-CE24-610E-9D6D8F63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22D-0B52-42D3-A352-6351C3DD7D09}" type="datetimeFigureOut">
              <a:rPr lang="en-CH" smtClean="0"/>
              <a:t>30/08/2024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CB025-EA18-DD28-0535-58C782DA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05AFA-49EA-3096-E936-EAF8C05C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7F1D-AADC-45E9-B190-5B48AE272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392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E6F7-29D1-080B-175C-172602A4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2FDCC-FDD6-0D2E-7158-483C3222A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130E-6AEE-143D-8DFA-018B69363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675D7-EAA5-4F25-2A37-E518899F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F22D-0B52-42D3-A352-6351C3DD7D09}" type="datetimeFigureOut">
              <a:rPr lang="en-CH" smtClean="0"/>
              <a:t>30/08/2024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FCE77-DD6A-B8FF-2D6D-45D681FE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65FC9-4CB1-5690-2A38-9B802D0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7F1D-AADC-45E9-B190-5B48AE272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509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F7143-AD3F-46C0-3298-24866C38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38B7B-CC46-7B1B-677B-F41221ADE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D2C6-6911-8FD8-10B4-C37ED382C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F22D-0B52-42D3-A352-6351C3DD7D09}" type="datetimeFigureOut">
              <a:rPr lang="en-CH" smtClean="0"/>
              <a:t>30/08/2024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0EF18-57BC-CD27-1FE1-3D34BF241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F078-2590-0B8F-2E04-E67EB9557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7F1D-AADC-45E9-B190-5B48AE272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973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5D7A-7DBF-A563-4A9C-FAD6FE0A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33" y="-147355"/>
            <a:ext cx="10515600" cy="1325563"/>
          </a:xfrm>
        </p:spPr>
        <p:txBody>
          <a:bodyPr/>
          <a:lstStyle/>
          <a:p>
            <a:r>
              <a:rPr lang="en-GB" b="1" dirty="0"/>
              <a:t>Unpaired t-test: Welch</a:t>
            </a:r>
            <a:endParaRPr lang="en-C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A10E1-C4FC-9DBF-C0A8-88D7E2734458}"/>
              </a:ext>
            </a:extLst>
          </p:cNvPr>
          <p:cNvSpPr txBox="1"/>
          <p:nvPr/>
        </p:nvSpPr>
        <p:spPr>
          <a:xfrm>
            <a:off x="344118" y="1665426"/>
            <a:ext cx="10293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Dataset: </a:t>
            </a:r>
            <a:r>
              <a:rPr lang="fr-CH" dirty="0"/>
              <a:t>"penguins" </a:t>
            </a:r>
            <a:r>
              <a:rPr lang="en-GB" dirty="0"/>
              <a:t>from seaborn library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Normality of the data within each group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handle unequal variance</a:t>
            </a:r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DE329-9C53-D5C9-77E3-D33569C3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4" y="4495595"/>
            <a:ext cx="9791443" cy="20402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5E19F1-C201-FA08-6835-8E7A86FF57C1}"/>
              </a:ext>
            </a:extLst>
          </p:cNvPr>
          <p:cNvSpPr/>
          <p:nvPr/>
        </p:nvSpPr>
        <p:spPr>
          <a:xfrm>
            <a:off x="7375359" y="5296143"/>
            <a:ext cx="2791326" cy="439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B449E6-8ED8-5A15-DC97-EC7F8EBC1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623" y="283026"/>
            <a:ext cx="4580017" cy="1920406"/>
          </a:xfrm>
          <a:prstGeom prst="rect">
            <a:avLst/>
          </a:prstGeom>
        </p:spPr>
      </p:pic>
      <p:pic>
        <p:nvPicPr>
          <p:cNvPr id="1026" name="Picture 2" descr="Adult - Tom Johnson - ML362643231">
            <a:extLst>
              <a:ext uri="{FF2B5EF4-FFF2-40B4-BE49-F238E27FC236}">
                <a16:creationId xmlns:a16="http://schemas.microsoft.com/office/drawing/2014/main" id="{A837C63F-04B8-CCB4-C323-1D603CD8F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26" y="2566355"/>
            <a:ext cx="2355968" cy="17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CF3708-8F76-9307-C4AD-6DFB53F6C14E}"/>
              </a:ext>
            </a:extLst>
          </p:cNvPr>
          <p:cNvSpPr txBox="1"/>
          <p:nvPr/>
        </p:nvSpPr>
        <p:spPr>
          <a:xfrm>
            <a:off x="5473367" y="4117887"/>
            <a:ext cx="1718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>
                <a:solidFill>
                  <a:srgbClr val="FF0000"/>
                </a:solidFill>
              </a:rPr>
              <a:t>https://ebird.org/species/adepen1</a:t>
            </a:r>
            <a:endParaRPr lang="en-CH" sz="8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Adult - Robert Lewis - ML362646391">
            <a:extLst>
              <a:ext uri="{FF2B5EF4-FFF2-40B4-BE49-F238E27FC236}">
                <a16:creationId xmlns:a16="http://schemas.microsoft.com/office/drawing/2014/main" id="{0475233C-001A-FA1D-A0AF-360075BA9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566354"/>
            <a:ext cx="2364751" cy="17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EF1348-B696-E4F3-C040-DB44B68F566D}"/>
              </a:ext>
            </a:extLst>
          </p:cNvPr>
          <p:cNvSpPr txBox="1"/>
          <p:nvPr/>
        </p:nvSpPr>
        <p:spPr>
          <a:xfrm>
            <a:off x="8001000" y="4126274"/>
            <a:ext cx="1718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>
                <a:solidFill>
                  <a:srgbClr val="FF0000"/>
                </a:solidFill>
              </a:rPr>
              <a:t>https://ebird.org/species/chipen2</a:t>
            </a:r>
            <a:endParaRPr lang="en-CH" sz="8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13244-9D56-0CCA-7612-1A7CC8BEB2D0}"/>
              </a:ext>
            </a:extLst>
          </p:cNvPr>
          <p:cNvSpPr txBox="1"/>
          <p:nvPr/>
        </p:nvSpPr>
        <p:spPr>
          <a:xfrm>
            <a:off x="344118" y="6482662"/>
            <a:ext cx="4716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>
                <a:solidFill>
                  <a:srgbClr val="FF0000"/>
                </a:solidFill>
              </a:rPr>
              <a:t>https://ilias.unibe.ch/ilias.php?baseClass=ilLinkResourceHandlerGUI&amp;ref_id=3144021&amp;cmd=calldirectlink</a:t>
            </a:r>
            <a:endParaRPr lang="en-CH" sz="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F014C-5281-26C5-235E-9AEB67AE4FA1}"/>
              </a:ext>
            </a:extLst>
          </p:cNvPr>
          <p:cNvSpPr txBox="1"/>
          <p:nvPr/>
        </p:nvSpPr>
        <p:spPr>
          <a:xfrm>
            <a:off x="6205394" y="2242334"/>
            <a:ext cx="83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Adelie</a:t>
            </a:r>
            <a:endParaRPr lang="en-CH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8059F-DCD4-10A1-76F5-63A765F887D9}"/>
              </a:ext>
            </a:extLst>
          </p:cNvPr>
          <p:cNvSpPr txBox="1"/>
          <p:nvPr/>
        </p:nvSpPr>
        <p:spPr>
          <a:xfrm>
            <a:off x="8633551" y="2262416"/>
            <a:ext cx="109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Chinstrap</a:t>
            </a:r>
            <a:endParaRPr lang="en-CH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B76086-F441-ACFC-2DBD-3A274F16AD22}"/>
              </a:ext>
            </a:extLst>
          </p:cNvPr>
          <p:cNvSpPr/>
          <p:nvPr/>
        </p:nvSpPr>
        <p:spPr>
          <a:xfrm>
            <a:off x="6480224" y="1245700"/>
            <a:ext cx="839096" cy="99663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B67D07-4AD5-1AC4-1656-53D1434628CD}"/>
              </a:ext>
            </a:extLst>
          </p:cNvPr>
          <p:cNvSpPr/>
          <p:nvPr/>
        </p:nvSpPr>
        <p:spPr>
          <a:xfrm>
            <a:off x="6480224" y="207330"/>
            <a:ext cx="510123" cy="99663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CD18A1-273F-611C-85C5-46EBE453433B}"/>
              </a:ext>
            </a:extLst>
          </p:cNvPr>
          <p:cNvCxnSpPr/>
          <p:nvPr/>
        </p:nvCxnSpPr>
        <p:spPr>
          <a:xfrm>
            <a:off x="7319320" y="1245700"/>
            <a:ext cx="72980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87302C-9180-D970-AF46-613C453D2AE0}"/>
              </a:ext>
            </a:extLst>
          </p:cNvPr>
          <p:cNvCxnSpPr/>
          <p:nvPr/>
        </p:nvCxnSpPr>
        <p:spPr>
          <a:xfrm>
            <a:off x="5750418" y="1194726"/>
            <a:ext cx="72980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9078D7-E500-E5F5-2C81-DF85C76C6FF8}"/>
              </a:ext>
            </a:extLst>
          </p:cNvPr>
          <p:cNvSpPr txBox="1"/>
          <p:nvPr/>
        </p:nvSpPr>
        <p:spPr>
          <a:xfrm>
            <a:off x="3975992" y="971902"/>
            <a:ext cx="193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X: select 2 groups</a:t>
            </a:r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CBD2B4-DE1B-F40A-65DB-B06EF355E3F9}"/>
              </a:ext>
            </a:extLst>
          </p:cNvPr>
          <p:cNvSpPr txBox="1"/>
          <p:nvPr/>
        </p:nvSpPr>
        <p:spPr>
          <a:xfrm>
            <a:off x="8049126" y="1086172"/>
            <a:ext cx="193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2DD36F-D897-E556-FF00-C24FEA6BE081}"/>
              </a:ext>
            </a:extLst>
          </p:cNvPr>
          <p:cNvSpPr/>
          <p:nvPr/>
        </p:nvSpPr>
        <p:spPr>
          <a:xfrm>
            <a:off x="3894664" y="971902"/>
            <a:ext cx="1855754" cy="3685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D2A0C9-0080-1EE7-AA4A-372CB1521DA3}"/>
              </a:ext>
            </a:extLst>
          </p:cNvPr>
          <p:cNvSpPr/>
          <p:nvPr/>
        </p:nvSpPr>
        <p:spPr>
          <a:xfrm>
            <a:off x="8029468" y="1124335"/>
            <a:ext cx="314823" cy="25913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119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BE36-84EB-250A-47BB-E01F130C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72" y="-216001"/>
            <a:ext cx="10820401" cy="1325563"/>
          </a:xfrm>
        </p:spPr>
        <p:txBody>
          <a:bodyPr/>
          <a:lstStyle/>
          <a:p>
            <a:r>
              <a:rPr lang="en-GB" b="1" dirty="0"/>
              <a:t>Assumptions controls and results</a:t>
            </a:r>
            <a:endParaRPr lang="en-C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E833A-66F9-D4AD-9090-0EB4B97A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34" y="1294228"/>
            <a:ext cx="4340261" cy="1775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77DE91-A3E7-723B-1E7F-3F345F5F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34" y="5075465"/>
            <a:ext cx="4815313" cy="357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38B51-817D-2759-446C-B80A83B193D5}"/>
              </a:ext>
            </a:extLst>
          </p:cNvPr>
          <p:cNvSpPr txBox="1"/>
          <p:nvPr/>
        </p:nvSpPr>
        <p:spPr>
          <a:xfrm>
            <a:off x="2207264" y="924896"/>
            <a:ext cx="127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Normality</a:t>
            </a:r>
            <a:endParaRPr lang="en-CH" b="1" dirty="0">
              <a:solidFill>
                <a:srgbClr val="0070C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959EF0-78BE-1AAA-CC44-0ADFFAECE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06" y="3184846"/>
            <a:ext cx="4522676" cy="17757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DA86FF-FEC8-A002-B5F5-C9FDF38E9D02}"/>
              </a:ext>
            </a:extLst>
          </p:cNvPr>
          <p:cNvSpPr txBox="1"/>
          <p:nvPr/>
        </p:nvSpPr>
        <p:spPr>
          <a:xfrm>
            <a:off x="7442536" y="924896"/>
            <a:ext cx="218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Unequal variance</a:t>
            </a:r>
            <a:endParaRPr lang="en-CH" b="1" dirty="0">
              <a:solidFill>
                <a:srgbClr val="FFC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D4425E-2F3A-CE36-59D5-E7A419839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980" y="6039878"/>
            <a:ext cx="6081996" cy="1967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A10794-424F-58BF-482D-DBC327FDB736}"/>
              </a:ext>
            </a:extLst>
          </p:cNvPr>
          <p:cNvSpPr txBox="1"/>
          <p:nvPr/>
        </p:nvSpPr>
        <p:spPr>
          <a:xfrm>
            <a:off x="2509142" y="5662671"/>
            <a:ext cx="111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Result</a:t>
            </a:r>
            <a:endParaRPr lang="en-CH" b="1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23C09E-6186-58A6-788F-0509274C8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7585" y="5556493"/>
            <a:ext cx="2181337" cy="3242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B8EAB2-233B-8C38-E873-96C82E39063E}"/>
              </a:ext>
            </a:extLst>
          </p:cNvPr>
          <p:cNvSpPr txBox="1"/>
          <p:nvPr/>
        </p:nvSpPr>
        <p:spPr>
          <a:xfrm>
            <a:off x="128336" y="6244524"/>
            <a:ext cx="1165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rgbClr val="FF0000"/>
                </a:solidFill>
              </a:rPr>
              <a:t>P-value &gt; 0.05 non significant, we can not reject the null hypothesis: there is no difference of weight between Adelie and Chinstrap !</a:t>
            </a:r>
            <a:endParaRPr lang="en-CH" sz="1600" b="1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187B15-C66A-5C88-AE7C-9F8C13AD3E12}"/>
              </a:ext>
            </a:extLst>
          </p:cNvPr>
          <p:cNvSpPr/>
          <p:nvPr/>
        </p:nvSpPr>
        <p:spPr>
          <a:xfrm>
            <a:off x="457200" y="903920"/>
            <a:ext cx="5047247" cy="464385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46AE0B-BAAF-D284-0157-61F36D5641CC}"/>
              </a:ext>
            </a:extLst>
          </p:cNvPr>
          <p:cNvSpPr/>
          <p:nvPr/>
        </p:nvSpPr>
        <p:spPr>
          <a:xfrm>
            <a:off x="6535814" y="879839"/>
            <a:ext cx="3721108" cy="511911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rgbClr val="FFC000"/>
              </a:solidFill>
            </a:endParaRPr>
          </a:p>
        </p:txBody>
      </p:sp>
      <p:sp>
        <p:nvSpPr>
          <p:cNvPr id="25" name="Free-form: Shape 24">
            <a:extLst>
              <a:ext uri="{FF2B5EF4-FFF2-40B4-BE49-F238E27FC236}">
                <a16:creationId xmlns:a16="http://schemas.microsoft.com/office/drawing/2014/main" id="{C59CA3E9-A63E-3451-7B81-D9E87554FF3B}"/>
              </a:ext>
            </a:extLst>
          </p:cNvPr>
          <p:cNvSpPr/>
          <p:nvPr/>
        </p:nvSpPr>
        <p:spPr>
          <a:xfrm>
            <a:off x="128336" y="5675561"/>
            <a:ext cx="11698706" cy="1050092"/>
          </a:xfrm>
          <a:custGeom>
            <a:avLst/>
            <a:gdLst>
              <a:gd name="connsiteX0" fmla="*/ 6016 w 11712742"/>
              <a:gd name="connsiteY0" fmla="*/ 108285 h 1167064"/>
              <a:gd name="connsiteX1" fmla="*/ 6016 w 11712742"/>
              <a:gd name="connsiteY1" fmla="*/ 1167064 h 1167064"/>
              <a:gd name="connsiteX2" fmla="*/ 11712742 w 11712742"/>
              <a:gd name="connsiteY2" fmla="*/ 1136985 h 1167064"/>
              <a:gd name="connsiteX3" fmla="*/ 11712742 w 11712742"/>
              <a:gd name="connsiteY3" fmla="*/ 487279 h 1167064"/>
              <a:gd name="connsiteX4" fmla="*/ 6190247 w 11712742"/>
              <a:gd name="connsiteY4" fmla="*/ 445169 h 1167064"/>
              <a:gd name="connsiteX5" fmla="*/ 6196263 w 11712742"/>
              <a:gd name="connsiteY5" fmla="*/ 30079 h 1167064"/>
              <a:gd name="connsiteX6" fmla="*/ 0 w 11712742"/>
              <a:gd name="connsiteY6" fmla="*/ 0 h 1167064"/>
              <a:gd name="connsiteX7" fmla="*/ 6016 w 11712742"/>
              <a:gd name="connsiteY7" fmla="*/ 108285 h 116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12742" h="1167064">
                <a:moveTo>
                  <a:pt x="6016" y="108285"/>
                </a:moveTo>
                <a:lnTo>
                  <a:pt x="6016" y="1167064"/>
                </a:lnTo>
                <a:lnTo>
                  <a:pt x="11712742" y="1136985"/>
                </a:lnTo>
                <a:lnTo>
                  <a:pt x="11712742" y="487279"/>
                </a:lnTo>
                <a:lnTo>
                  <a:pt x="6190247" y="445169"/>
                </a:lnTo>
                <a:cubicBezTo>
                  <a:pt x="6192252" y="306806"/>
                  <a:pt x="6194258" y="168442"/>
                  <a:pt x="6196263" y="30079"/>
                </a:cubicBezTo>
                <a:lnTo>
                  <a:pt x="0" y="0"/>
                </a:lnTo>
                <a:lnTo>
                  <a:pt x="6016" y="108285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3B0B07-A27E-88CF-70EF-F1B56B7AFE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042" y="1237348"/>
            <a:ext cx="3418590" cy="421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7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Unpaired t-test: Welch</vt:lpstr>
      <vt:lpstr>Assumptions controls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Vuille-dit-Bille</dc:creator>
  <cp:lastModifiedBy>Nicolas Vuille-dit-Bille</cp:lastModifiedBy>
  <cp:revision>2</cp:revision>
  <dcterms:created xsi:type="dcterms:W3CDTF">2024-08-29T12:58:32Z</dcterms:created>
  <dcterms:modified xsi:type="dcterms:W3CDTF">2024-08-30T05:48:54Z</dcterms:modified>
</cp:coreProperties>
</file>