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83" r:id="rId3"/>
    <p:sldId id="284" r:id="rId4"/>
    <p:sldId id="291" r:id="rId5"/>
    <p:sldId id="287" r:id="rId6"/>
    <p:sldId id="288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04/02/2025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24A324-B102-E289-6650-1233609AF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9B44C296-5261-3929-A5BB-27DA9278B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504" y="385266"/>
            <a:ext cx="1743075" cy="192405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BA2383F-A430-EB6A-5F83-8A2DF2841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86" y="338251"/>
            <a:ext cx="1990725" cy="26003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FCD1022-21A0-634A-20A0-520D0ECFC527}"/>
              </a:ext>
            </a:extLst>
          </p:cNvPr>
          <p:cNvSpPr txBox="1"/>
          <p:nvPr/>
        </p:nvSpPr>
        <p:spPr>
          <a:xfrm>
            <a:off x="6934200" y="125376"/>
            <a:ext cx="51197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050" dirty="0">
                <a:solidFill>
                  <a:srgbClr val="0000FF"/>
                </a:solidFill>
              </a:rPr>
              <a:t>E:\15_REPOS\b01_christianlangevin\00_gw3099_classrepo-master\exercises\</a:t>
            </a:r>
            <a:r>
              <a:rPr lang="LID4096" sz="1050" b="1" dirty="0">
                <a:solidFill>
                  <a:srgbClr val="FF0000"/>
                </a:solidFill>
              </a:rPr>
              <a:t>MT3DUSGS</a:t>
            </a:r>
            <a:endParaRPr lang="pt-BR" sz="1050" b="1" dirty="0">
              <a:solidFill>
                <a:srgbClr val="FF0000"/>
              </a:solidFill>
            </a:endParaRPr>
          </a:p>
          <a:p>
            <a:r>
              <a:rPr lang="en-US" sz="1050" dirty="0">
                <a:solidFill>
                  <a:srgbClr val="0000FF"/>
                </a:solidFill>
              </a:rPr>
              <a:t>E:\15_REPOS\b01_christianlangevin\umn2024-main\notebook</a:t>
            </a:r>
            <a:endParaRPr lang="LID4096" sz="1050" dirty="0">
              <a:solidFill>
                <a:srgbClr val="0000FF"/>
              </a:solidFill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7B528EF8-EFA6-ECB2-DFBB-D502208BBA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407" r="5937" b="26380"/>
          <a:stretch/>
        </p:blipFill>
        <p:spPr>
          <a:xfrm>
            <a:off x="8776617" y="566005"/>
            <a:ext cx="3277360" cy="848394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362EEBF1-14FB-858A-790D-5A3F1F8759F1}"/>
              </a:ext>
            </a:extLst>
          </p:cNvPr>
          <p:cNvSpPr/>
          <p:nvPr/>
        </p:nvSpPr>
        <p:spPr>
          <a:xfrm>
            <a:off x="334360" y="2394863"/>
            <a:ext cx="348018" cy="512979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5B3D7B-00E2-18E6-4B98-8B44FF423C01}"/>
              </a:ext>
            </a:extLst>
          </p:cNvPr>
          <p:cNvSpPr/>
          <p:nvPr/>
        </p:nvSpPr>
        <p:spPr>
          <a:xfrm flipV="1">
            <a:off x="256377" y="333990"/>
            <a:ext cx="1990725" cy="2052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F853EB-4481-F636-6049-BAF97177DBCE}"/>
              </a:ext>
            </a:extLst>
          </p:cNvPr>
          <p:cNvSpPr txBox="1"/>
          <p:nvPr/>
        </p:nvSpPr>
        <p:spPr>
          <a:xfrm>
            <a:off x="-13096" y="4442"/>
            <a:ext cx="89412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noProof="0" dirty="0"/>
              <a:t>Visible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FAFF83E-3221-C550-3D0C-5DD2D7CA8007}"/>
              </a:ext>
            </a:extLst>
          </p:cNvPr>
          <p:cNvGrpSpPr/>
          <p:nvPr/>
        </p:nvGrpSpPr>
        <p:grpSpPr>
          <a:xfrm>
            <a:off x="5758712" y="750037"/>
            <a:ext cx="2606338" cy="3395766"/>
            <a:chOff x="7229475" y="3238839"/>
            <a:chExt cx="2606338" cy="3395766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70EC6C5-9940-FBEC-6EFE-9C75F4A4A939}"/>
                </a:ext>
              </a:extLst>
            </p:cNvPr>
            <p:cNvGrpSpPr/>
            <p:nvPr/>
          </p:nvGrpSpPr>
          <p:grpSpPr>
            <a:xfrm>
              <a:off x="7350437" y="3264682"/>
              <a:ext cx="2419861" cy="2398307"/>
              <a:chOff x="7070031" y="1292190"/>
              <a:chExt cx="2419861" cy="239830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62B55C3-704F-9059-D125-204BCC930DD6}"/>
                  </a:ext>
                </a:extLst>
              </p:cNvPr>
              <p:cNvGrpSpPr/>
              <p:nvPr/>
            </p:nvGrpSpPr>
            <p:grpSpPr>
              <a:xfrm>
                <a:off x="7070033" y="1292190"/>
                <a:ext cx="2419859" cy="2398307"/>
                <a:chOff x="4397669" y="3928206"/>
                <a:chExt cx="2419859" cy="2398307"/>
              </a:xfrm>
            </p:grpSpPr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D906CC7C-4776-E7B5-A5D6-12431E8C6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b="1890"/>
                <a:stretch/>
              </p:blipFill>
              <p:spPr>
                <a:xfrm>
                  <a:off x="4455328" y="4139769"/>
                  <a:ext cx="2343150" cy="2186744"/>
                </a:xfrm>
                <a:prstGeom prst="rect">
                  <a:avLst/>
                </a:prstGeom>
              </p:spPr>
            </p:pic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750BC8F-8F50-4C2A-F9DC-9DA699F9A269}"/>
                    </a:ext>
                  </a:extLst>
                </p:cNvPr>
                <p:cNvSpPr/>
                <p:nvPr/>
              </p:nvSpPr>
              <p:spPr>
                <a:xfrm>
                  <a:off x="4397669" y="4139770"/>
                  <a:ext cx="2419859" cy="422184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2E12B82-34BA-3FD0-A000-F596FD128FB6}"/>
                    </a:ext>
                  </a:extLst>
                </p:cNvPr>
                <p:cNvSpPr txBox="1"/>
                <p:nvPr/>
              </p:nvSpPr>
              <p:spPr>
                <a:xfrm>
                  <a:off x="5508744" y="3928206"/>
                  <a:ext cx="130878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050" b="1" dirty="0"/>
                    <a:t>MT3D_Unconfined</a:t>
                  </a:r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ADA27DA-5FF2-79A0-9D01-EE30612E1F63}"/>
                  </a:ext>
                </a:extLst>
              </p:cNvPr>
              <p:cNvSpPr/>
              <p:nvPr/>
            </p:nvSpPr>
            <p:spPr>
              <a:xfrm>
                <a:off x="7070031" y="2095151"/>
                <a:ext cx="1250183" cy="22792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F53D2D2-43A6-6B6C-E80D-9404A543E672}"/>
                  </a:ext>
                </a:extLst>
              </p:cNvPr>
              <p:cNvSpPr/>
              <p:nvPr/>
            </p:nvSpPr>
            <p:spPr>
              <a:xfrm>
                <a:off x="7070032" y="3294691"/>
                <a:ext cx="1250183" cy="22792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BF1EEF0B-EFD9-2500-5CCF-91DB072EB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31682"/>
            <a:stretch/>
          </p:blipFill>
          <p:spPr>
            <a:xfrm>
              <a:off x="7824857" y="5797177"/>
              <a:ext cx="1997916" cy="837428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76D742-9FB4-9072-EF1B-8A9203666CF3}"/>
                </a:ext>
              </a:extLst>
            </p:cNvPr>
            <p:cNvSpPr/>
            <p:nvPr/>
          </p:nvSpPr>
          <p:spPr>
            <a:xfrm flipV="1">
              <a:off x="7229475" y="3238839"/>
              <a:ext cx="2606338" cy="33957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A6B3AD-FD39-D4E7-71B7-B10E89BDCD3F}"/>
              </a:ext>
            </a:extLst>
          </p:cNvPr>
          <p:cNvGrpSpPr/>
          <p:nvPr/>
        </p:nvGrpSpPr>
        <p:grpSpPr>
          <a:xfrm>
            <a:off x="9427413" y="2118512"/>
            <a:ext cx="2390775" cy="4459760"/>
            <a:chOff x="9427413" y="2118512"/>
            <a:chExt cx="2390775" cy="44597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1BD3E24-E843-83FC-94E5-BB142E41F944}"/>
                </a:ext>
              </a:extLst>
            </p:cNvPr>
            <p:cNvGrpSpPr/>
            <p:nvPr/>
          </p:nvGrpSpPr>
          <p:grpSpPr>
            <a:xfrm>
              <a:off x="9427413" y="2118512"/>
              <a:ext cx="2390775" cy="4459760"/>
              <a:chOff x="9667875" y="2198215"/>
              <a:chExt cx="2390775" cy="445976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7F8B2A0-C8AE-6FCE-A799-CBC00F4560BF}"/>
                  </a:ext>
                </a:extLst>
              </p:cNvPr>
              <p:cNvGrpSpPr/>
              <p:nvPr/>
            </p:nvGrpSpPr>
            <p:grpSpPr>
              <a:xfrm>
                <a:off x="9825127" y="2355542"/>
                <a:ext cx="2162175" cy="4221489"/>
                <a:chOff x="322818" y="916891"/>
                <a:chExt cx="2162175" cy="422148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46ECF7D4-88C9-1D31-04BC-60A27A9476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322818" y="916891"/>
                  <a:ext cx="2162175" cy="4221489"/>
                </a:xfrm>
                <a:prstGeom prst="rect">
                  <a:avLst/>
                </a:prstGeom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9AB9FB0-18BC-EEB3-ACD4-B264E748528F}"/>
                    </a:ext>
                  </a:extLst>
                </p:cNvPr>
                <p:cNvSpPr/>
                <p:nvPr/>
              </p:nvSpPr>
              <p:spPr>
                <a:xfrm>
                  <a:off x="322818" y="1105879"/>
                  <a:ext cx="1248127" cy="21364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8A05283-2C5E-D1C7-1779-7C9C610732DA}"/>
                  </a:ext>
                </a:extLst>
              </p:cNvPr>
              <p:cNvSpPr/>
              <p:nvPr/>
            </p:nvSpPr>
            <p:spPr>
              <a:xfrm flipV="1">
                <a:off x="9667875" y="2198215"/>
                <a:ext cx="2390775" cy="44597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EEE782-BD20-7651-0232-B34F87E11771}"/>
                </a:ext>
              </a:extLst>
            </p:cNvPr>
            <p:cNvSpPr txBox="1"/>
            <p:nvPr/>
          </p:nvSpPr>
          <p:spPr>
            <a:xfrm>
              <a:off x="10987800" y="2155532"/>
              <a:ext cx="83038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300">
                  <a:solidFill>
                    <a:srgbClr val="0000FF"/>
                  </a:solidFill>
                </a:defRPr>
              </a:lvl1pPr>
            </a:lstStyle>
            <a:p>
              <a:r>
                <a:rPr lang="en" dirty="0"/>
                <a:t>offscreen</a:t>
              </a:r>
              <a:endParaRPr lang="LID4096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869FC22-8C81-8C27-7EEE-3DBC212A7F5D}"/>
              </a:ext>
            </a:extLst>
          </p:cNvPr>
          <p:cNvSpPr/>
          <p:nvPr/>
        </p:nvSpPr>
        <p:spPr>
          <a:xfrm flipV="1">
            <a:off x="2727806" y="333124"/>
            <a:ext cx="1990725" cy="38126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A64D3-96CE-DC53-E6E8-82917CE46EF7}"/>
              </a:ext>
            </a:extLst>
          </p:cNvPr>
          <p:cNvSpPr txBox="1"/>
          <p:nvPr/>
        </p:nvSpPr>
        <p:spPr>
          <a:xfrm>
            <a:off x="2804833" y="2202436"/>
            <a:ext cx="60247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400"/>
            </a:lvl1pPr>
          </a:lstStyle>
          <a:p>
            <a:r>
              <a:rPr lang="pt-BR" sz="1050" dirty="0"/>
              <a:t>05</a:t>
            </a:r>
          </a:p>
          <a:p>
            <a:r>
              <a:rPr lang="pt-BR" sz="1050" dirty="0"/>
              <a:t>06</a:t>
            </a:r>
          </a:p>
          <a:p>
            <a:r>
              <a:rPr lang="pt-BR" sz="1050" dirty="0"/>
              <a:t>07</a:t>
            </a:r>
          </a:p>
          <a:p>
            <a:r>
              <a:rPr lang="pt-BR" sz="1050" dirty="0"/>
              <a:t>...</a:t>
            </a:r>
            <a:endParaRPr lang="LID4096" sz="105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CBE743-53E0-A915-9446-D1BCF97C1A74}"/>
              </a:ext>
            </a:extLst>
          </p:cNvPr>
          <p:cNvGrpSpPr/>
          <p:nvPr/>
        </p:nvGrpSpPr>
        <p:grpSpPr>
          <a:xfrm>
            <a:off x="574679" y="4480631"/>
            <a:ext cx="1971906" cy="1828800"/>
            <a:chOff x="500384" y="3475882"/>
            <a:chExt cx="1971906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B8A1EFD-4F88-93D2-5771-9C8DC2A8694E}"/>
                </a:ext>
              </a:extLst>
            </p:cNvPr>
            <p:cNvGrpSpPr/>
            <p:nvPr/>
          </p:nvGrpSpPr>
          <p:grpSpPr>
            <a:xfrm>
              <a:off x="500384" y="3475882"/>
              <a:ext cx="1971906" cy="1828800"/>
              <a:chOff x="500384" y="3475882"/>
              <a:chExt cx="1971906" cy="182880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4BCAD1DB-3110-2075-05D2-9D433C7C2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3040" y="3475882"/>
                <a:ext cx="1619250" cy="1828800"/>
              </a:xfrm>
              <a:prstGeom prst="rect">
                <a:avLst/>
              </a:prstGeom>
            </p:spPr>
          </p:pic>
          <p:sp>
            <p:nvSpPr>
              <p:cNvPr id="124" name="Arrow: Right 123">
                <a:extLst>
                  <a:ext uri="{FF2B5EF4-FFF2-40B4-BE49-F238E27FC236}">
                    <a16:creationId xmlns:a16="http://schemas.microsoft.com/office/drawing/2014/main" id="{734A7139-04E1-A86D-2B96-EABCC9892DB1}"/>
                  </a:ext>
                </a:extLst>
              </p:cNvPr>
              <p:cNvSpPr/>
              <p:nvPr/>
            </p:nvSpPr>
            <p:spPr>
              <a:xfrm>
                <a:off x="509661" y="3664592"/>
                <a:ext cx="348018" cy="272478"/>
              </a:xfrm>
              <a:prstGeom prst="rightArrow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Arrow: Right 124">
                <a:extLst>
                  <a:ext uri="{FF2B5EF4-FFF2-40B4-BE49-F238E27FC236}">
                    <a16:creationId xmlns:a16="http://schemas.microsoft.com/office/drawing/2014/main" id="{E307F3A5-0DA1-D50C-808E-78EAE766A9CF}"/>
                  </a:ext>
                </a:extLst>
              </p:cNvPr>
              <p:cNvSpPr/>
              <p:nvPr/>
            </p:nvSpPr>
            <p:spPr>
              <a:xfrm>
                <a:off x="500384" y="4272120"/>
                <a:ext cx="348018" cy="272478"/>
              </a:xfrm>
              <a:prstGeom prst="rightArrow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E397E24-B884-BFA9-A87A-5087E6A064A9}"/>
                </a:ext>
              </a:extLst>
            </p:cNvPr>
            <p:cNvSpPr/>
            <p:nvPr/>
          </p:nvSpPr>
          <p:spPr>
            <a:xfrm>
              <a:off x="519074" y="4879648"/>
              <a:ext cx="348018" cy="27247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149C45-10EF-3CA9-1D02-D1D3C61DDF0A}"/>
              </a:ext>
            </a:extLst>
          </p:cNvPr>
          <p:cNvGrpSpPr/>
          <p:nvPr/>
        </p:nvGrpSpPr>
        <p:grpSpPr>
          <a:xfrm>
            <a:off x="2407807" y="4541472"/>
            <a:ext cx="6060332" cy="2095020"/>
            <a:chOff x="2185969" y="4626568"/>
            <a:chExt cx="6060332" cy="20950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0ABD3F1-386E-F4D3-A12F-817E38954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44286" y="5373050"/>
              <a:ext cx="3492109" cy="134853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681AED-06D4-3011-CA0B-B5D10ECC46B6}"/>
                </a:ext>
              </a:extLst>
            </p:cNvPr>
            <p:cNvSpPr txBox="1"/>
            <p:nvPr/>
          </p:nvSpPr>
          <p:spPr>
            <a:xfrm>
              <a:off x="2221513" y="4650723"/>
              <a:ext cx="602478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400"/>
              </a:lvl1pPr>
            </a:lstStyle>
            <a:p>
              <a:r>
                <a:rPr lang="LID4096" sz="1000" dirty="0"/>
                <a:t>E:\15_REPOS\00_BETAMI\98_Random\01_Mnfienen\A_Modflow-Setup\examples</a:t>
              </a:r>
              <a:endParaRPr lang="pt-BR" sz="1000" dirty="0"/>
            </a:p>
            <a:p>
              <a:r>
                <a:rPr lang="LID4096" sz="1000" dirty="0"/>
                <a:t>E:\15_REPOS\00_BETAMI\98_Random\06_ThoReimann</a:t>
              </a:r>
              <a:endParaRPr lang="pt-BR" sz="1000" dirty="0"/>
            </a:p>
            <a:p>
              <a:r>
                <a:rPr lang="LID4096" sz="1000" dirty="0"/>
                <a:t>E:\15_REPOS\00_BETAMI\98_Random\07_Hatari</a:t>
              </a:r>
              <a:endParaRPr lang="pt-BR" sz="1000" dirty="0"/>
            </a:p>
            <a:p>
              <a:r>
                <a:rPr lang="LID4096" sz="1000" dirty="0"/>
                <a:t>E:\15_REPOS\00_BETAMI\98_Random\99_Samples_high_L_temp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9B2400-56F7-77C8-4846-C75C3A0D7078}"/>
                </a:ext>
              </a:extLst>
            </p:cNvPr>
            <p:cNvSpPr/>
            <p:nvPr/>
          </p:nvSpPr>
          <p:spPr>
            <a:xfrm flipV="1">
              <a:off x="2185969" y="4626568"/>
              <a:ext cx="6024788" cy="20912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97273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8D53656-B8CC-CC6E-F5AA-39DC4B65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6" y="338251"/>
            <a:ext cx="1990725" cy="260032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212492" y="204707"/>
            <a:ext cx="5083485" cy="3178302"/>
            <a:chOff x="2364029" y="713938"/>
            <a:chExt cx="5388659" cy="3526283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1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7FE5F3-8091-D3A7-C53F-BCA076C1C1F4}"/>
              </a:ext>
            </a:extLst>
          </p:cNvPr>
          <p:cNvGrpSpPr/>
          <p:nvPr/>
        </p:nvGrpSpPr>
        <p:grpSpPr>
          <a:xfrm>
            <a:off x="8767190" y="109673"/>
            <a:ext cx="3169437" cy="6619875"/>
            <a:chOff x="8767190" y="109673"/>
            <a:chExt cx="3169437" cy="66198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50A726-7430-4954-357E-CE7D8FCBF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771520" y="109673"/>
              <a:ext cx="3076575" cy="661987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46055B-DB4B-D1F7-1A30-B80D7ACC8BFC}"/>
                </a:ext>
              </a:extLst>
            </p:cNvPr>
            <p:cNvSpPr/>
            <p:nvPr/>
          </p:nvSpPr>
          <p:spPr>
            <a:xfrm>
              <a:off x="8767190" y="1689388"/>
              <a:ext cx="3169437" cy="414649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E3A54C-E9B9-AE60-ACCE-A72AD4EEEBE9}"/>
                </a:ext>
              </a:extLst>
            </p:cNvPr>
            <p:cNvSpPr/>
            <p:nvPr/>
          </p:nvSpPr>
          <p:spPr>
            <a:xfrm>
              <a:off x="8767190" y="3710125"/>
              <a:ext cx="2170088" cy="816574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46865B-C8F5-7E29-5AF0-ACC56CFAC822}"/>
                </a:ext>
              </a:extLst>
            </p:cNvPr>
            <p:cNvSpPr/>
            <p:nvPr/>
          </p:nvSpPr>
          <p:spPr>
            <a:xfrm>
              <a:off x="8767190" y="6100246"/>
              <a:ext cx="2091448" cy="594898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65956F72-F330-9D3B-62F3-3C58377396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4471" y="3997152"/>
            <a:ext cx="2952750" cy="22193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319723-66EE-DB0E-948D-D1BBC15DDA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5340" y="3429000"/>
            <a:ext cx="2170088" cy="11363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AC3884-60B6-88FF-4724-F64E320D2DC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1" b="-585"/>
          <a:stretch/>
        </p:blipFill>
        <p:spPr>
          <a:xfrm>
            <a:off x="5710370" y="4611664"/>
            <a:ext cx="2700463" cy="20834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BDA1852-AC55-42C2-6B18-8F982BFF77D1}"/>
              </a:ext>
            </a:extLst>
          </p:cNvPr>
          <p:cNvSpPr/>
          <p:nvPr/>
        </p:nvSpPr>
        <p:spPr>
          <a:xfrm>
            <a:off x="256377" y="539216"/>
            <a:ext cx="2298816" cy="79261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6E5F175E-7392-0D0E-C694-DAE84BA02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6" y="338251"/>
            <a:ext cx="1990725" cy="260032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F0F5E3F-33F4-6774-BBFA-1366DC742FD5}"/>
              </a:ext>
            </a:extLst>
          </p:cNvPr>
          <p:cNvGrpSpPr/>
          <p:nvPr/>
        </p:nvGrpSpPr>
        <p:grpSpPr>
          <a:xfrm>
            <a:off x="2956000" y="1331833"/>
            <a:ext cx="6016549" cy="5321724"/>
            <a:chOff x="2983610" y="818959"/>
            <a:chExt cx="6016549" cy="53217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64ACC-6E0E-1B4F-D91F-BCEB766E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9654" y="915069"/>
              <a:ext cx="1743075" cy="204787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600CDC-B04C-0139-61D3-499379E9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38516"/>
            <a:stretch/>
          </p:blipFill>
          <p:spPr>
            <a:xfrm>
              <a:off x="7214649" y="915069"/>
              <a:ext cx="1663187" cy="1628775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C9E696-BBC2-8C1A-3363-8FE2F9D0E576}"/>
                </a:ext>
              </a:extLst>
            </p:cNvPr>
            <p:cNvGrpSpPr/>
            <p:nvPr/>
          </p:nvGrpSpPr>
          <p:grpSpPr>
            <a:xfrm>
              <a:off x="3234263" y="3008172"/>
              <a:ext cx="1945059" cy="2459101"/>
              <a:chOff x="2388817" y="3019925"/>
              <a:chExt cx="1945059" cy="245910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B5F9225-9A64-CBF2-096D-11C73ECF9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12732" b="4343"/>
              <a:stretch/>
            </p:blipFill>
            <p:spPr>
              <a:xfrm>
                <a:off x="2388817" y="3019925"/>
                <a:ext cx="1945058" cy="6195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C671119-4F6B-6730-E7EC-BD561E2A6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18643" b="59195"/>
              <a:stretch/>
            </p:blipFill>
            <p:spPr>
              <a:xfrm>
                <a:off x="2388818" y="3670341"/>
                <a:ext cx="1945058" cy="41975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135EF3A-7752-DA59-FA0A-CAC713ABC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26280" b="14689"/>
              <a:stretch/>
            </p:blipFill>
            <p:spPr>
              <a:xfrm>
                <a:off x="2388818" y="4126962"/>
                <a:ext cx="1945058" cy="21939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0C93F54-58C7-C399-24CC-FA67F7D3F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31244"/>
              <a:stretch/>
            </p:blipFill>
            <p:spPr>
              <a:xfrm>
                <a:off x="2388818" y="4402701"/>
                <a:ext cx="1945058" cy="1076325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0B5C77-66A5-7AFD-6B23-E01283386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r="30388"/>
            <a:stretch/>
          </p:blipFill>
          <p:spPr>
            <a:xfrm>
              <a:off x="5258773" y="915069"/>
              <a:ext cx="1876425" cy="50673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3D2A3A-AAF9-AC1A-EA29-8FC6CB9CB08F}"/>
                </a:ext>
              </a:extLst>
            </p:cNvPr>
            <p:cNvSpPr/>
            <p:nvPr/>
          </p:nvSpPr>
          <p:spPr>
            <a:xfrm>
              <a:off x="2983610" y="818959"/>
              <a:ext cx="6016549" cy="53217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73488D3-6722-B5A3-B31F-2A93772F4BBB}"/>
              </a:ext>
            </a:extLst>
          </p:cNvPr>
          <p:cNvSpPr/>
          <p:nvPr/>
        </p:nvSpPr>
        <p:spPr>
          <a:xfrm flipV="1">
            <a:off x="256377" y="1331833"/>
            <a:ext cx="2298816" cy="120626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2BF4EBAB-7DBC-18DB-3D7D-53A4CF966855}"/>
              </a:ext>
            </a:extLst>
          </p:cNvPr>
          <p:cNvGrpSpPr/>
          <p:nvPr/>
        </p:nvGrpSpPr>
        <p:grpSpPr>
          <a:xfrm>
            <a:off x="6048930" y="2161624"/>
            <a:ext cx="5925977" cy="4427547"/>
            <a:chOff x="1233741" y="407383"/>
            <a:chExt cx="5925977" cy="442754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DBF7213-16CB-C4D0-6125-E46BFBE98C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38309" y="582139"/>
              <a:ext cx="5519298" cy="4114800"/>
              <a:chOff x="2420773" y="448767"/>
              <a:chExt cx="5760195" cy="429439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EEEC771-EE1A-39FA-8A92-3C6C5BEFC5FA}"/>
                  </a:ext>
                </a:extLst>
              </p:cNvPr>
              <p:cNvGrpSpPr/>
              <p:nvPr/>
            </p:nvGrpSpPr>
            <p:grpSpPr>
              <a:xfrm>
                <a:off x="2654058" y="681450"/>
                <a:ext cx="5526910" cy="4061711"/>
                <a:chOff x="2739015" y="189312"/>
                <a:chExt cx="5526910" cy="4061711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832FE996-7EBA-B655-837D-213EC0D8C6EC}"/>
                    </a:ext>
                  </a:extLst>
                </p:cNvPr>
                <p:cNvGrpSpPr/>
                <p:nvPr/>
              </p:nvGrpSpPr>
              <p:grpSpPr>
                <a:xfrm>
                  <a:off x="2739015" y="189312"/>
                  <a:ext cx="1609725" cy="2247900"/>
                  <a:chOff x="2486609" y="-67934"/>
                  <a:chExt cx="1609725" cy="2247900"/>
                </a:xfrm>
              </p:grpSpPr>
              <p:pic>
                <p:nvPicPr>
                  <p:cNvPr id="92" name="Picture 91">
                    <a:extLst>
                      <a:ext uri="{FF2B5EF4-FFF2-40B4-BE49-F238E27FC236}">
                        <a16:creationId xmlns:a16="http://schemas.microsoft.com/office/drawing/2014/main" id="{09E89DA5-BEAD-B2F2-9214-808377A096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486609" y="-67934"/>
                    <a:ext cx="1609725" cy="2247900"/>
                  </a:xfrm>
                  <a:prstGeom prst="rect">
                    <a:avLst/>
                  </a:prstGeom>
                </p:spPr>
              </p:pic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C96AD352-87A5-0021-D97F-37DE08790B2E}"/>
                      </a:ext>
                    </a:extLst>
                  </p:cNvPr>
                  <p:cNvSpPr/>
                  <p:nvPr/>
                </p:nvSpPr>
                <p:spPr>
                  <a:xfrm>
                    <a:off x="2486609" y="1143157"/>
                    <a:ext cx="1463040" cy="183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8E54D556-B644-C5E3-290A-DA82E4488BA9}"/>
                    </a:ext>
                  </a:extLst>
                </p:cNvPr>
                <p:cNvGrpSpPr/>
                <p:nvPr/>
              </p:nvGrpSpPr>
              <p:grpSpPr>
                <a:xfrm>
                  <a:off x="4202814" y="195642"/>
                  <a:ext cx="2638425" cy="3714750"/>
                  <a:chOff x="4133991" y="1300021"/>
                  <a:chExt cx="2638425" cy="3714750"/>
                </a:xfrm>
              </p:grpSpPr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7625AE44-17AA-D298-F739-E84FB83960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133991" y="1300021"/>
                    <a:ext cx="2638425" cy="3714750"/>
                  </a:xfrm>
                  <a:prstGeom prst="rect">
                    <a:avLst/>
                  </a:prstGeom>
                </p:spPr>
              </p:pic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F0FBC66C-9AC5-9331-463D-4CF7C5C5B2FB}"/>
                      </a:ext>
                    </a:extLst>
                  </p:cNvPr>
                  <p:cNvSpPr/>
                  <p:nvPr/>
                </p:nvSpPr>
                <p:spPr>
                  <a:xfrm>
                    <a:off x="4178361" y="4341892"/>
                    <a:ext cx="2376347" cy="5741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1B80A20-D429-4D8F-A958-7AC784760EF5}"/>
                    </a:ext>
                  </a:extLst>
                </p:cNvPr>
                <p:cNvGrpSpPr/>
                <p:nvPr/>
              </p:nvGrpSpPr>
              <p:grpSpPr>
                <a:xfrm>
                  <a:off x="6090522" y="189312"/>
                  <a:ext cx="2175403" cy="4061711"/>
                  <a:chOff x="9106623" y="100778"/>
                  <a:chExt cx="2175403" cy="4061711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F7FBBB6B-AE12-AE4C-D3F4-CB0C5A74D693}"/>
                      </a:ext>
                    </a:extLst>
                  </p:cNvPr>
                  <p:cNvGrpSpPr/>
                  <p:nvPr/>
                </p:nvGrpSpPr>
                <p:grpSpPr>
                  <a:xfrm>
                    <a:off x="9106623" y="100778"/>
                    <a:ext cx="2175403" cy="4061711"/>
                    <a:chOff x="8656776" y="214768"/>
                    <a:chExt cx="2175403" cy="4061711"/>
                  </a:xfrm>
                </p:grpSpPr>
                <p:pic>
                  <p:nvPicPr>
                    <p:cNvPr id="88" name="Picture 87">
                      <a:extLst>
                        <a:ext uri="{FF2B5EF4-FFF2-40B4-BE49-F238E27FC236}">
                          <a16:creationId xmlns:a16="http://schemas.microsoft.com/office/drawing/2014/main" id="{EAB3267E-F872-13A2-17BA-AF00A5F921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rcRect b="27014"/>
                    <a:stretch/>
                  </p:blipFill>
                  <p:spPr>
                    <a:xfrm>
                      <a:off x="8656776" y="214768"/>
                      <a:ext cx="2009775" cy="6117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9" name="Picture 88">
                      <a:extLst>
                        <a:ext uri="{FF2B5EF4-FFF2-40B4-BE49-F238E27FC236}">
                          <a16:creationId xmlns:a16="http://schemas.microsoft.com/office/drawing/2014/main" id="{2D2C4FA0-487E-77AD-165B-3EAEB42F3B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 r="32436" b="43990"/>
                    <a:stretch/>
                  </p:blipFill>
                  <p:spPr>
                    <a:xfrm>
                      <a:off x="9390632" y="627367"/>
                      <a:ext cx="1441547" cy="364911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87" name="Arrow: Right 86">
                    <a:extLst>
                      <a:ext uri="{FF2B5EF4-FFF2-40B4-BE49-F238E27FC236}">
                        <a16:creationId xmlns:a16="http://schemas.microsoft.com/office/drawing/2014/main" id="{BB442433-1F90-3EAA-AB26-2B4F4A6D33D2}"/>
                      </a:ext>
                    </a:extLst>
                  </p:cNvPr>
                  <p:cNvSpPr/>
                  <p:nvPr/>
                </p:nvSpPr>
                <p:spPr>
                  <a:xfrm>
                    <a:off x="9533291" y="3903320"/>
                    <a:ext cx="226337" cy="259169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sp>
              <p:nvSpPr>
                <p:cNvPr id="85" name="Arrow: Right 84">
                  <a:extLst>
                    <a:ext uri="{FF2B5EF4-FFF2-40B4-BE49-F238E27FC236}">
                      <a16:creationId xmlns:a16="http://schemas.microsoft.com/office/drawing/2014/main" id="{8C2161E7-49E0-83C2-EEE7-FFC62A31467C}"/>
                    </a:ext>
                  </a:extLst>
                </p:cNvPr>
                <p:cNvSpPr/>
                <p:nvPr/>
              </p:nvSpPr>
              <p:spPr>
                <a:xfrm>
                  <a:off x="3936051" y="3231977"/>
                  <a:ext cx="226337" cy="259169"/>
                </a:xfrm>
                <a:prstGeom prst="rightArrow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D81C58B0-23BF-B2D3-DA66-B508BCA99D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-446" t="56994" r="47483" b="26641"/>
              <a:stretch/>
            </p:blipFill>
            <p:spPr>
              <a:xfrm>
                <a:off x="2420773" y="448767"/>
                <a:ext cx="1159385" cy="183332"/>
              </a:xfrm>
              <a:prstGeom prst="rect">
                <a:avLst/>
              </a:prstGeom>
              <a:ln w="19050">
                <a:solidFill>
                  <a:srgbClr val="0000FF"/>
                </a:solidFill>
              </a:ln>
            </p:spPr>
          </p:pic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0A0294-0F5D-9D79-7B70-51AC7EBFC152}"/>
                </a:ext>
              </a:extLst>
            </p:cNvPr>
            <p:cNvSpPr/>
            <p:nvPr/>
          </p:nvSpPr>
          <p:spPr>
            <a:xfrm>
              <a:off x="1233741" y="407383"/>
              <a:ext cx="5925977" cy="44275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7AD66C2-F0B3-162A-BAE1-7CAE1E847A69}"/>
              </a:ext>
            </a:extLst>
          </p:cNvPr>
          <p:cNvGrpSpPr/>
          <p:nvPr/>
        </p:nvGrpSpPr>
        <p:grpSpPr>
          <a:xfrm>
            <a:off x="366838" y="280816"/>
            <a:ext cx="3190602" cy="3019082"/>
            <a:chOff x="7886973" y="2688278"/>
            <a:chExt cx="3190602" cy="301908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95CEA62-A948-3E9C-87AF-C1B440CD333F}"/>
                </a:ext>
              </a:extLst>
            </p:cNvPr>
            <p:cNvGrpSpPr/>
            <p:nvPr/>
          </p:nvGrpSpPr>
          <p:grpSpPr>
            <a:xfrm>
              <a:off x="7920338" y="2694491"/>
              <a:ext cx="2957472" cy="2871578"/>
              <a:chOff x="6775140" y="4329612"/>
              <a:chExt cx="2957472" cy="287157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0E353AE-28AE-99FB-D268-11C4C48B9BC9}"/>
                  </a:ext>
                </a:extLst>
              </p:cNvPr>
              <p:cNvGrpSpPr/>
              <p:nvPr/>
            </p:nvGrpSpPr>
            <p:grpSpPr>
              <a:xfrm>
                <a:off x="6775140" y="4329612"/>
                <a:ext cx="2953937" cy="2365102"/>
                <a:chOff x="6775140" y="4329612"/>
                <a:chExt cx="2953937" cy="2365102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357D48-C2C1-5029-38F9-E11D746D78CF}"/>
                    </a:ext>
                  </a:extLst>
                </p:cNvPr>
                <p:cNvGrpSpPr/>
                <p:nvPr/>
              </p:nvGrpSpPr>
              <p:grpSpPr>
                <a:xfrm>
                  <a:off x="6775140" y="4329612"/>
                  <a:ext cx="2953937" cy="2365102"/>
                  <a:chOff x="6791763" y="4265589"/>
                  <a:chExt cx="2953937" cy="2365102"/>
                </a:xfrm>
              </p:grpSpPr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466413C9-2071-B843-2540-4B163053D98F}"/>
                      </a:ext>
                    </a:extLst>
                  </p:cNvPr>
                  <p:cNvSpPr txBox="1"/>
                  <p:nvPr/>
                </p:nvSpPr>
                <p:spPr>
                  <a:xfrm>
                    <a:off x="6839338" y="6369081"/>
                    <a:ext cx="2906362" cy="2616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LID4096"/>
                    </a:defPPr>
                    <a:lvl1pPr>
                      <a:defRPr sz="1100" b="1"/>
                    </a:lvl1pPr>
                  </a:lstStyle>
                  <a:p>
                    <a:r>
                      <a:rPr lang="en-US" dirty="0"/>
                      <a:t>… extra: neversink _ PEST workflow</a:t>
                    </a:r>
                  </a:p>
                </p:txBody>
              </p:sp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02ED4CE6-EEED-30A0-1625-560986802E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t="75159"/>
                  <a:stretch/>
                </p:blipFill>
                <p:spPr>
                  <a:xfrm>
                    <a:off x="6839338" y="4265589"/>
                    <a:ext cx="1800225" cy="210582"/>
                  </a:xfrm>
                  <a:prstGeom prst="rect">
                    <a:avLst/>
                  </a:prstGeom>
                </p:spPr>
              </p:pic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D34DD32E-D5DF-A50A-FD42-27F5BDA7CE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920747" y="4481594"/>
                    <a:ext cx="1857375" cy="476250"/>
                  </a:xfrm>
                  <a:prstGeom prst="rect">
                    <a:avLst/>
                  </a:prstGeom>
                </p:spPr>
              </p:pic>
              <p:pic>
                <p:nvPicPr>
                  <p:cNvPr id="48" name="Picture 47">
                    <a:extLst>
                      <a:ext uri="{FF2B5EF4-FFF2-40B4-BE49-F238E27FC236}">
                        <a16:creationId xmlns:a16="http://schemas.microsoft.com/office/drawing/2014/main" id="{E30AD298-E596-3A91-115E-72A8199F97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t="56483"/>
                  <a:stretch/>
                </p:blipFill>
                <p:spPr>
                  <a:xfrm>
                    <a:off x="6791763" y="5338134"/>
                    <a:ext cx="2952750" cy="1081852"/>
                  </a:xfrm>
                  <a:prstGeom prst="rect">
                    <a:avLst/>
                  </a:prstGeom>
                </p:spPr>
              </p:pic>
              <p:pic>
                <p:nvPicPr>
                  <p:cNvPr id="53" name="Picture 52">
                    <a:extLst>
                      <a:ext uri="{FF2B5EF4-FFF2-40B4-BE49-F238E27FC236}">
                        <a16:creationId xmlns:a16="http://schemas.microsoft.com/office/drawing/2014/main" id="{17ADB7B8-3A4C-205D-1F06-B1A6183A49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t="-284" b="83809"/>
                  <a:stretch/>
                </p:blipFill>
                <p:spPr>
                  <a:xfrm>
                    <a:off x="6792950" y="4908508"/>
                    <a:ext cx="2952750" cy="409567"/>
                  </a:xfrm>
                  <a:prstGeom prst="rect">
                    <a:avLst/>
                  </a:prstGeom>
                </p:spPr>
              </p:pic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E43F2AD-E722-2CA8-03B3-8A92001FA5D4}"/>
                      </a:ext>
                    </a:extLst>
                  </p:cNvPr>
                  <p:cNvSpPr txBox="1"/>
                  <p:nvPr/>
                </p:nvSpPr>
                <p:spPr>
                  <a:xfrm>
                    <a:off x="8631099" y="6165146"/>
                    <a:ext cx="1003187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LID4096"/>
                    </a:defPPr>
                    <a:lvl1pPr>
                      <a:defRPr sz="1100" b="1"/>
                    </a:lvl1pPr>
                  </a:lstStyle>
                  <a:p>
                    <a:r>
                      <a:rPr lang="en-US" sz="1000" dirty="0">
                        <a:solidFill>
                          <a:srgbClr val="FF0000"/>
                        </a:solidFill>
                      </a:rPr>
                      <a:t> … ongoing</a:t>
                    </a:r>
                    <a:endParaRPr lang="LID4096" sz="1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DBC82040-8285-32E9-1D74-AD4D7FD03B1A}"/>
                    </a:ext>
                  </a:extLst>
                </p:cNvPr>
                <p:cNvSpPr/>
                <p:nvPr/>
              </p:nvSpPr>
              <p:spPr>
                <a:xfrm>
                  <a:off x="6904124" y="4759238"/>
                  <a:ext cx="928431" cy="210582"/>
                </a:xfrm>
                <a:prstGeom prst="rect">
                  <a:avLst/>
                </a:prstGeom>
                <a:noFill/>
                <a:ln w="190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B5BA2419-47A7-DE89-A28D-E8ABB7A32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99525" y="4342599"/>
                <a:ext cx="1233087" cy="942034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9F247D5C-0595-08B7-0E5C-A98F9BFBE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37098" y="6691551"/>
                <a:ext cx="1323920" cy="509639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6A64E7D8-5048-25EF-AEA1-619B8650B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38119" y="6675047"/>
                <a:ext cx="1179544" cy="526143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B8F0546-7047-D1C5-5952-E28AF3B05633}"/>
                  </a:ext>
                </a:extLst>
              </p:cNvPr>
              <p:cNvSpPr txBox="1"/>
              <p:nvPr/>
            </p:nvSpPr>
            <p:spPr>
              <a:xfrm>
                <a:off x="7762032" y="5131928"/>
                <a:ext cx="1602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LID4096" dirty="0"/>
                  <a:t>pleasant-lake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4DC816C-F3BC-E0F5-634D-E3F8299C8F05}"/>
                </a:ext>
              </a:extLst>
            </p:cNvPr>
            <p:cNvSpPr/>
            <p:nvPr/>
          </p:nvSpPr>
          <p:spPr>
            <a:xfrm>
              <a:off x="7886973" y="2688278"/>
              <a:ext cx="3190602" cy="301908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FA50C99-F694-CADC-E89E-7B427FC3465C}"/>
              </a:ext>
            </a:extLst>
          </p:cNvPr>
          <p:cNvGrpSpPr/>
          <p:nvPr/>
        </p:nvGrpSpPr>
        <p:grpSpPr>
          <a:xfrm>
            <a:off x="369535" y="3392061"/>
            <a:ext cx="2654648" cy="1765049"/>
            <a:chOff x="6961169" y="519473"/>
            <a:chExt cx="2654648" cy="176504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B9079C7-6FD7-4227-37E0-B1BF56D3651C}"/>
                </a:ext>
              </a:extLst>
            </p:cNvPr>
            <p:cNvSpPr/>
            <p:nvPr/>
          </p:nvSpPr>
          <p:spPr>
            <a:xfrm>
              <a:off x="6961169" y="519473"/>
              <a:ext cx="2654648" cy="17650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8FAF1B1-1AD3-A74C-EED7-018C6C64B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t="53420" b="21739"/>
            <a:stretch/>
          </p:blipFill>
          <p:spPr>
            <a:xfrm>
              <a:off x="7079038" y="592082"/>
              <a:ext cx="1800225" cy="210583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FE13CEF-C4DC-6451-0388-2A1564020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5566"/>
            <a:stretch/>
          </p:blipFill>
          <p:spPr>
            <a:xfrm>
              <a:off x="7209279" y="783009"/>
              <a:ext cx="1762997" cy="145732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50DBEEF-D827-874B-0716-1ED7DAC71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05875" y="1608303"/>
              <a:ext cx="1670021" cy="567345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C202361-A2A2-680C-4F39-917843711936}"/>
                </a:ext>
              </a:extLst>
            </p:cNvPr>
            <p:cNvSpPr/>
            <p:nvPr/>
          </p:nvSpPr>
          <p:spPr>
            <a:xfrm>
              <a:off x="7065131" y="572427"/>
              <a:ext cx="928431" cy="21058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976ED74-FA02-5992-0FE8-C5CB2F1C4A91}"/>
              </a:ext>
            </a:extLst>
          </p:cNvPr>
          <p:cNvGrpSpPr/>
          <p:nvPr/>
        </p:nvGrpSpPr>
        <p:grpSpPr>
          <a:xfrm>
            <a:off x="371629" y="5262960"/>
            <a:ext cx="2669542" cy="1382742"/>
            <a:chOff x="400204" y="5272485"/>
            <a:chExt cx="2669542" cy="138274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E5E129B-9254-5883-5EF8-8E1702AEDCC9}"/>
                </a:ext>
              </a:extLst>
            </p:cNvPr>
            <p:cNvGrpSpPr/>
            <p:nvPr/>
          </p:nvGrpSpPr>
          <p:grpSpPr>
            <a:xfrm>
              <a:off x="400204" y="5272485"/>
              <a:ext cx="2669542" cy="1382742"/>
              <a:chOff x="486049" y="5067643"/>
              <a:chExt cx="2669542" cy="1382742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E22CEF81-4571-200B-71A3-ED05555731D9}"/>
                  </a:ext>
                </a:extLst>
              </p:cNvPr>
              <p:cNvGrpSpPr/>
              <p:nvPr/>
            </p:nvGrpSpPr>
            <p:grpSpPr>
              <a:xfrm>
                <a:off x="529736" y="5201366"/>
                <a:ext cx="2625855" cy="1181745"/>
                <a:chOff x="8964941" y="2707372"/>
                <a:chExt cx="2551766" cy="1148402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5BFC1344-30BF-5E21-6852-F19B04475CBD}"/>
                    </a:ext>
                  </a:extLst>
                </p:cNvPr>
                <p:cNvGrpSpPr/>
                <p:nvPr/>
              </p:nvGrpSpPr>
              <p:grpSpPr>
                <a:xfrm>
                  <a:off x="8964941" y="2898295"/>
                  <a:ext cx="2551766" cy="957479"/>
                  <a:chOff x="61525" y="3936047"/>
                  <a:chExt cx="2551766" cy="957479"/>
                </a:xfrm>
              </p:grpSpPr>
              <p:pic>
                <p:nvPicPr>
                  <p:cNvPr id="107" name="Picture 106">
                    <a:extLst>
                      <a:ext uri="{FF2B5EF4-FFF2-40B4-BE49-F238E27FC236}">
                        <a16:creationId xmlns:a16="http://schemas.microsoft.com/office/drawing/2014/main" id="{E620D8C7-CD2C-5302-692D-F81A7511CE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rcRect t="59959" b="31580"/>
                  <a:stretch/>
                </p:blipFill>
                <p:spPr>
                  <a:xfrm>
                    <a:off x="222516" y="4377227"/>
                    <a:ext cx="2390775" cy="201471"/>
                  </a:xfrm>
                  <a:prstGeom prst="rect">
                    <a:avLst/>
                  </a:prstGeom>
                </p:spPr>
              </p:pic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02D32FCE-F7B5-5A69-8AEC-37431B4444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525" y="4564525"/>
                    <a:ext cx="2507488" cy="3290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LID4096"/>
                    </a:defPPr>
                    <a:lvl1pPr>
                      <a:defRPr sz="1100" b="1"/>
                    </a:lvl1pPr>
                  </a:lstStyle>
                  <a:p>
                    <a:pPr algn="r"/>
                    <a:r>
                      <a:rPr lang="en-US" sz="800" b="0" dirty="0">
                        <a:solidFill>
                          <a:srgbClr val="0000FF"/>
                        </a:solidFill>
                      </a:rPr>
                      <a:t>https://doi-usgs.github.io/modflow-setup/latest/notebooks/Pleasant_lake_lgr_example.html</a:t>
                    </a:r>
                    <a:endParaRPr lang="LID4096" sz="800" b="0" dirty="0">
                      <a:solidFill>
                        <a:srgbClr val="0000FF"/>
                      </a:solidFill>
                    </a:endParaRPr>
                  </a:p>
                </p:txBody>
              </p:sp>
              <p:pic>
                <p:nvPicPr>
                  <p:cNvPr id="110" name="Picture 109">
                    <a:extLst>
                      <a:ext uri="{FF2B5EF4-FFF2-40B4-BE49-F238E27FC236}">
                        <a16:creationId xmlns:a16="http://schemas.microsoft.com/office/drawing/2014/main" id="{C2C3E558-2024-8950-015C-0F6914B82B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rcRect t="2473" b="19824"/>
                  <a:stretch/>
                </p:blipFill>
                <p:spPr>
                  <a:xfrm>
                    <a:off x="158111" y="3936047"/>
                    <a:ext cx="1295400" cy="4292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5E9EE5FF-0FEA-8881-1FEE-37AF16B73F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b="87844"/>
                <a:stretch/>
              </p:blipFill>
              <p:spPr>
                <a:xfrm>
                  <a:off x="8964942" y="2707372"/>
                  <a:ext cx="1285875" cy="201471"/>
                </a:xfrm>
                <a:prstGeom prst="rect">
                  <a:avLst/>
                </a:prstGeom>
              </p:spPr>
            </p:pic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9689504-42CD-3477-5E07-ACD7BAB0DFA4}"/>
                  </a:ext>
                </a:extLst>
              </p:cNvPr>
              <p:cNvSpPr/>
              <p:nvPr/>
            </p:nvSpPr>
            <p:spPr>
              <a:xfrm>
                <a:off x="486049" y="5067643"/>
                <a:ext cx="2652554" cy="13827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14A44CF-B7F6-259E-90F1-F9D8621C5A48}"/>
                </a:ext>
              </a:extLst>
            </p:cNvPr>
            <p:cNvSpPr txBox="1"/>
            <p:nvPr/>
          </p:nvSpPr>
          <p:spPr>
            <a:xfrm>
              <a:off x="1387095" y="5355480"/>
              <a:ext cx="153841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dirty="0"/>
                <a:t>git env! mfsetup kernel</a:t>
              </a:r>
              <a:endParaRPr lang="LID4096" sz="8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12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EED21E-9BB1-8AC8-0939-27FEF68CE5B1}"/>
              </a:ext>
            </a:extLst>
          </p:cNvPr>
          <p:cNvGrpSpPr>
            <a:grpSpLocks noChangeAspect="1"/>
          </p:cNvGrpSpPr>
          <p:nvPr/>
        </p:nvGrpSpPr>
        <p:grpSpPr>
          <a:xfrm>
            <a:off x="275195" y="227555"/>
            <a:ext cx="5731131" cy="5011017"/>
            <a:chOff x="275196" y="227555"/>
            <a:chExt cx="3827248" cy="3346356"/>
          </a:xfrm>
          <a:effectLst/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F53BF6-DC53-22E8-769C-F70139463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197" y="1334744"/>
              <a:ext cx="2443928" cy="2239167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20C76B-96BE-A50F-6BE5-2A5297DDF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96" y="227555"/>
              <a:ext cx="3827248" cy="110465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ACD6447-2421-FABE-C8C7-0462810F96C3}"/>
              </a:ext>
            </a:extLst>
          </p:cNvPr>
          <p:cNvSpPr txBox="1"/>
          <p:nvPr/>
        </p:nvSpPr>
        <p:spPr>
          <a:xfrm>
            <a:off x="8179478" y="2570771"/>
            <a:ext cx="3599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Univers 47 CondensedLight"/>
              </a:rPr>
              <a:t>Multi-Node Well (MNW2) Package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2A61A-E26A-ABC7-D94B-F40FC5F1D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570" y="2998582"/>
            <a:ext cx="3538923" cy="15246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DCF75F-15E6-27CC-2876-68776E19DB1A}"/>
              </a:ext>
            </a:extLst>
          </p:cNvPr>
          <p:cNvSpPr txBox="1"/>
          <p:nvPr/>
        </p:nvSpPr>
        <p:spPr>
          <a:xfrm>
            <a:off x="10568455" y="4543798"/>
            <a:ext cx="13510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GSFLOW: Coupled Groundwater and Surface-Water Flow Model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C7EDE4-C0C4-CED3-CCE4-0FAC88E91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570" y="4563017"/>
            <a:ext cx="2219980" cy="201210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CA52DC-503D-635D-5D2E-0994A5670B40}"/>
              </a:ext>
            </a:extLst>
          </p:cNvPr>
          <p:cNvSpPr txBox="1"/>
          <p:nvPr/>
        </p:nvSpPr>
        <p:spPr>
          <a:xfrm>
            <a:off x="10988235" y="1866012"/>
            <a:ext cx="838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Horizontal 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Univers 47 CondensedLight"/>
              </a:rPr>
              <a:t>MNW2</a:t>
            </a:r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06172-ABE1-74F4-6FFE-E64096418282}"/>
              </a:ext>
            </a:extLst>
          </p:cNvPr>
          <p:cNvSpPr txBox="1"/>
          <p:nvPr/>
        </p:nvSpPr>
        <p:spPr>
          <a:xfrm>
            <a:off x="9757217" y="4795489"/>
            <a:ext cx="955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35A3F-1141-D6D7-719C-B4E09708CEF9}"/>
              </a:ext>
            </a:extLst>
          </p:cNvPr>
          <p:cNvSpPr txBox="1"/>
          <p:nvPr/>
        </p:nvSpPr>
        <p:spPr>
          <a:xfrm>
            <a:off x="272542" y="626111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Application Programming Interface -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6BF4A-56A9-BD24-AC48-E991266F5A19}"/>
              </a:ext>
            </a:extLst>
          </p:cNvPr>
          <p:cNvSpPr txBox="1"/>
          <p:nvPr/>
        </p:nvSpPr>
        <p:spPr>
          <a:xfrm>
            <a:off x="10286712" y="2319080"/>
            <a:ext cx="170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SFR Package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22297-FDD7-7AAF-D422-85AD25A1141B}"/>
              </a:ext>
            </a:extLst>
          </p:cNvPr>
          <p:cNvSpPr txBox="1"/>
          <p:nvPr/>
        </p:nvSpPr>
        <p:spPr>
          <a:xfrm>
            <a:off x="3997713" y="1918970"/>
            <a:ext cx="21130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pt-BR" dirty="0"/>
              <a:t>01</a:t>
            </a:r>
          </a:p>
          <a:p>
            <a:r>
              <a:rPr lang="pt-BR" dirty="0"/>
              <a:t>1d_advection_dispersion_reaction_example.ipynb</a:t>
            </a:r>
          </a:p>
          <a:p>
            <a:r>
              <a:rPr lang="pt-BR" dirty="0"/>
              <a:t>02</a:t>
            </a:r>
          </a:p>
          <a:p>
            <a:r>
              <a:rPr lang="LID4096" dirty="0"/>
              <a:t>https://modflow6-examples.readthedocs.io/en/latest/_examples/ex-gwf-maw-p03.html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EDE41-F95F-7A42-F875-881122E720AA}"/>
              </a:ext>
            </a:extLst>
          </p:cNvPr>
          <p:cNvSpPr txBox="1"/>
          <p:nvPr/>
        </p:nvSpPr>
        <p:spPr>
          <a:xfrm>
            <a:off x="9803760" y="1751832"/>
            <a:ext cx="1049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b="1"/>
            </a:lvl1pPr>
          </a:lstStyle>
          <a:p>
            <a:r>
              <a:rPr lang="LID4096" dirty="0"/>
              <a:t>Reilly</a:t>
            </a:r>
          </a:p>
          <a:p>
            <a:r>
              <a:rPr lang="LID4096" dirty="0"/>
              <a:t>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A8C042-6EEF-93B0-CC2E-52C37C1E22D3}"/>
              </a:ext>
            </a:extLst>
          </p:cNvPr>
          <p:cNvSpPr txBox="1"/>
          <p:nvPr/>
        </p:nvSpPr>
        <p:spPr>
          <a:xfrm>
            <a:off x="8286570" y="6175013"/>
            <a:ext cx="1701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en-US" noProof="0" dirty="0">
                <a:solidFill>
                  <a:srgbClr val="0000FF"/>
                </a:solidFill>
              </a:rPr>
              <a:t>03_UZF1_Sagehen _ unconfined _MF2005.pdf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0CFFD6-FEB5-A4DA-ED3F-6A5B06803CE3}"/>
              </a:ext>
            </a:extLst>
          </p:cNvPr>
          <p:cNvSpPr txBox="1"/>
          <p:nvPr/>
        </p:nvSpPr>
        <p:spPr>
          <a:xfrm>
            <a:off x="9901266" y="4238594"/>
            <a:ext cx="20154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>
                <a:solidFill>
                  <a:srgbClr val="0000FF"/>
                </a:solidFill>
              </a:defRPr>
            </a:lvl1pPr>
          </a:lstStyle>
          <a:p>
            <a:r>
              <a:rPr lang="LID4096" dirty="0"/>
              <a:t>01_MNW2_Reilly_Problem.pdf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E9A61D-182D-F5A1-6BF3-42C7031A8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689" y="3143742"/>
            <a:ext cx="1400175" cy="2057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6C7848-3086-612D-9795-AEC24811D7C8}"/>
              </a:ext>
            </a:extLst>
          </p:cNvPr>
          <p:cNvSpPr txBox="1"/>
          <p:nvPr/>
        </p:nvSpPr>
        <p:spPr>
          <a:xfrm>
            <a:off x="2746246" y="1977556"/>
            <a:ext cx="1251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&amp; MT3D</a:t>
            </a:r>
          </a:p>
          <a:p>
            <a:pPr algn="ctr"/>
            <a:r>
              <a:rPr lang="en-US" b="1" dirty="0"/>
              <a:t>NWT</a:t>
            </a:r>
          </a:p>
        </p:txBody>
      </p:sp>
    </p:spTree>
    <p:extLst>
      <p:ext uri="{BB962C8B-B14F-4D97-AF65-F5344CB8AC3E}">
        <p14:creationId xmlns:p14="http://schemas.microsoft.com/office/powerpoint/2010/main" val="151437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47E8F0A-60CD-A561-F6D6-871CE9410B8D}"/>
              </a:ext>
            </a:extLst>
          </p:cNvPr>
          <p:cNvGrpSpPr>
            <a:grpSpLocks noChangeAspect="1"/>
          </p:cNvGrpSpPr>
          <p:nvPr/>
        </p:nvGrpSpPr>
        <p:grpSpPr>
          <a:xfrm>
            <a:off x="342899" y="146722"/>
            <a:ext cx="11588263" cy="6518397"/>
            <a:chOff x="0" y="0"/>
            <a:chExt cx="121920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3C8C3E-2C42-7991-F405-28FD565DABB0}"/>
                </a:ext>
              </a:extLst>
            </p:cNvPr>
            <p:cNvGrpSpPr/>
            <p:nvPr/>
          </p:nvGrpSpPr>
          <p:grpSpPr>
            <a:xfrm>
              <a:off x="0" y="0"/>
              <a:ext cx="12192001" cy="6858000"/>
              <a:chOff x="0" y="0"/>
              <a:chExt cx="12192001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624B42F-9D26-7C86-64A7-9024AF2B19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606BCE7-1A0A-9F1E-A8E7-8382746B5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0084037" y="5752901"/>
                <a:ext cx="2107964" cy="110509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18F315A-003D-745D-5820-F85D29207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78553" y="6366618"/>
                <a:ext cx="2107964" cy="491382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DA72393-6F74-04A9-BADE-6993BFA29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87708" y="5963542"/>
                <a:ext cx="2107964" cy="491382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C19CF9-F294-ADDA-070D-7A0685B288E4}"/>
                </a:ext>
              </a:extLst>
            </p:cNvPr>
            <p:cNvSpPr txBox="1"/>
            <p:nvPr/>
          </p:nvSpPr>
          <p:spPr>
            <a:xfrm>
              <a:off x="88087" y="218410"/>
              <a:ext cx="17134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ECOSYSTEM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9099B1B-47E8-AF8E-742C-D908456165AB}"/>
              </a:ext>
            </a:extLst>
          </p:cNvPr>
          <p:cNvSpPr txBox="1"/>
          <p:nvPr/>
        </p:nvSpPr>
        <p:spPr>
          <a:xfrm>
            <a:off x="367014" y="6393847"/>
            <a:ext cx="1564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200" u="sng">
                <a:solidFill>
                  <a:schemeClr val="tx2"/>
                </a:solidFill>
              </a:defRPr>
            </a:lvl1pPr>
          </a:lstStyle>
          <a:p>
            <a:pPr algn="l"/>
            <a:r>
              <a:rPr lang="LID4096" u="none" dirty="0"/>
              <a:t>christianlangevin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3AD5E6-F580-2CEB-3E35-5ED78FA467F5}"/>
              </a:ext>
            </a:extLst>
          </p:cNvPr>
          <p:cNvSpPr/>
          <p:nvPr/>
        </p:nvSpPr>
        <p:spPr>
          <a:xfrm>
            <a:off x="8155459" y="5873578"/>
            <a:ext cx="403655" cy="174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807AA6-F25C-0F2A-8ECB-4DE4E71D9C4A}"/>
              </a:ext>
            </a:extLst>
          </p:cNvPr>
          <p:cNvSpPr/>
          <p:nvPr/>
        </p:nvSpPr>
        <p:spPr>
          <a:xfrm>
            <a:off x="2364260" y="5028165"/>
            <a:ext cx="1013253" cy="36933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D5A2D-16F4-4580-620E-32DDC748C04B}"/>
              </a:ext>
            </a:extLst>
          </p:cNvPr>
          <p:cNvSpPr/>
          <p:nvPr/>
        </p:nvSpPr>
        <p:spPr>
          <a:xfrm>
            <a:off x="3637693" y="5941978"/>
            <a:ext cx="403655" cy="174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5373D1-DAC2-ED8B-BCF7-77D87742A23B}"/>
              </a:ext>
            </a:extLst>
          </p:cNvPr>
          <p:cNvSpPr/>
          <p:nvPr/>
        </p:nvSpPr>
        <p:spPr>
          <a:xfrm>
            <a:off x="8048117" y="451913"/>
            <a:ext cx="1010158" cy="46704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065C5D-7F3F-7F70-A218-65344DE1EDB4}"/>
              </a:ext>
            </a:extLst>
          </p:cNvPr>
          <p:cNvSpPr/>
          <p:nvPr/>
        </p:nvSpPr>
        <p:spPr>
          <a:xfrm>
            <a:off x="4581525" y="154781"/>
            <a:ext cx="1183236" cy="62848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165DF-A153-59A0-44E5-05C7646CEA65}"/>
              </a:ext>
            </a:extLst>
          </p:cNvPr>
          <p:cNvSpPr txBox="1"/>
          <p:nvPr/>
        </p:nvSpPr>
        <p:spPr>
          <a:xfrm>
            <a:off x="433206" y="5048989"/>
            <a:ext cx="12327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solidFill>
                  <a:schemeClr val="tx2"/>
                </a:solidFill>
              </a:rPr>
              <a:t>Teachable</a:t>
            </a:r>
          </a:p>
          <a:p>
            <a:pPr algn="ctr"/>
            <a:r>
              <a:rPr lang="en-GB" sz="1200" noProof="0" dirty="0">
                <a:solidFill>
                  <a:schemeClr val="tx2"/>
                </a:solidFill>
              </a:rPr>
              <a:t>Documented</a:t>
            </a:r>
          </a:p>
          <a:p>
            <a:pPr algn="ctr"/>
            <a:r>
              <a:rPr lang="en-GB" sz="1200" noProof="0" dirty="0">
                <a:solidFill>
                  <a:schemeClr val="tx2"/>
                </a:solidFill>
              </a:rPr>
              <a:t>Reliable</a:t>
            </a:r>
          </a:p>
          <a:p>
            <a:pPr algn="ctr"/>
            <a:r>
              <a:rPr lang="en-GB" sz="1200" noProof="0" dirty="0">
                <a:solidFill>
                  <a:schemeClr val="tx2"/>
                </a:solidFill>
              </a:rPr>
              <a:t>Robust</a:t>
            </a:r>
          </a:p>
          <a:p>
            <a:pPr algn="ctr"/>
            <a:r>
              <a:rPr lang="en-GB" sz="1200" noProof="0" dirty="0">
                <a:solidFill>
                  <a:schemeClr val="tx2"/>
                </a:solidFill>
              </a:rPr>
              <a:t>Efficient </a:t>
            </a:r>
          </a:p>
          <a:p>
            <a:pPr algn="ctr"/>
            <a:r>
              <a:rPr lang="en-GB" sz="1200" noProof="0" dirty="0">
                <a:solidFill>
                  <a:schemeClr val="tx2"/>
                </a:solidFill>
              </a:rPr>
              <a:t>Extensible</a:t>
            </a:r>
          </a:p>
          <a:p>
            <a:pPr algn="ctr"/>
            <a:r>
              <a:rPr lang="en-GB" sz="1200" noProof="0" dirty="0">
                <a:solidFill>
                  <a:schemeClr val="tx2"/>
                </a:solidFill>
              </a:rPr>
              <a:t>Portable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1CAA6-8287-DA9D-F8C2-880626FC13F9}"/>
              </a:ext>
            </a:extLst>
          </p:cNvPr>
          <p:cNvSpPr txBox="1"/>
          <p:nvPr/>
        </p:nvSpPr>
        <p:spPr>
          <a:xfrm>
            <a:off x="9241937" y="4935832"/>
            <a:ext cx="1232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noProof="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2369D-97CD-062F-89DC-9D56C0216784}"/>
              </a:ext>
            </a:extLst>
          </p:cNvPr>
          <p:cNvSpPr txBox="1"/>
          <p:nvPr/>
        </p:nvSpPr>
        <p:spPr>
          <a:xfrm>
            <a:off x="10953514" y="4935832"/>
            <a:ext cx="8955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200" u="sng">
                <a:solidFill>
                  <a:schemeClr val="tx2"/>
                </a:solidFill>
              </a:defRPr>
            </a:lvl1pPr>
          </a:lstStyle>
          <a:p>
            <a:r>
              <a:rPr lang="en-GB" u="none" dirty="0"/>
              <a:t>SFR</a:t>
            </a:r>
          </a:p>
          <a:p>
            <a:r>
              <a:rPr lang="en-GB" u="none" dirty="0"/>
              <a:t>MNW2</a:t>
            </a:r>
          </a:p>
          <a:p>
            <a:r>
              <a:rPr lang="en-GB" u="none" dirty="0"/>
              <a:t>MVR packages</a:t>
            </a:r>
          </a:p>
        </p:txBody>
      </p:sp>
    </p:spTree>
    <p:extLst>
      <p:ext uri="{BB962C8B-B14F-4D97-AF65-F5344CB8AC3E}">
        <p14:creationId xmlns:p14="http://schemas.microsoft.com/office/powerpoint/2010/main" val="39853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21315</TotalTime>
  <Words>278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Univers 47 CondensedLight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422</cp:revision>
  <dcterms:created xsi:type="dcterms:W3CDTF">2024-12-17T09:33:28Z</dcterms:created>
  <dcterms:modified xsi:type="dcterms:W3CDTF">2025-04-02T11:22:38Z</dcterms:modified>
</cp:coreProperties>
</file>