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83" r:id="rId3"/>
    <p:sldId id="286" r:id="rId4"/>
    <p:sldId id="287" r:id="rId5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00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6" d="100"/>
          <a:sy n="116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03/19/2025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03/19/2025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03/19/2025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03/19/2025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03/19/2025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9.png"/><Relationship Id="rId1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AF0F5E3F-33F4-6774-BBFA-1366DC742FD5}"/>
              </a:ext>
            </a:extLst>
          </p:cNvPr>
          <p:cNvGrpSpPr/>
          <p:nvPr/>
        </p:nvGrpSpPr>
        <p:grpSpPr>
          <a:xfrm>
            <a:off x="264920" y="217024"/>
            <a:ext cx="8491803" cy="5874931"/>
            <a:chOff x="405762" y="107438"/>
            <a:chExt cx="8491803" cy="587493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364ACC-6E0E-1B4F-D91F-BCEB766E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36247" y="404111"/>
              <a:ext cx="1743075" cy="2047875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596F85F-41B2-1B78-23B6-B84C14BC0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40458" b="48981"/>
            <a:stretch/>
          </p:blipFill>
          <p:spPr>
            <a:xfrm>
              <a:off x="5471460" y="366309"/>
              <a:ext cx="1213678" cy="24298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A600CDC-B04C-0139-61D3-499379E9F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r="38516"/>
            <a:stretch/>
          </p:blipFill>
          <p:spPr>
            <a:xfrm>
              <a:off x="7234378" y="404111"/>
              <a:ext cx="1663187" cy="1628775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BFB5608C-C447-DB08-93EE-526C0E0571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3154" b="87091"/>
            <a:stretch/>
          </p:blipFill>
          <p:spPr>
            <a:xfrm>
              <a:off x="3426648" y="121583"/>
              <a:ext cx="1752674" cy="237300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751821A4-EC03-38C6-A21B-7B371C220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-219" t="33132" r="8194" b="53959"/>
            <a:stretch/>
          </p:blipFill>
          <p:spPr>
            <a:xfrm>
              <a:off x="7232157" y="135728"/>
              <a:ext cx="1665408" cy="237300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DC9E696-BBC2-8C1A-3363-8FE2F9D0E576}"/>
                </a:ext>
              </a:extLst>
            </p:cNvPr>
            <p:cNvGrpSpPr/>
            <p:nvPr/>
          </p:nvGrpSpPr>
          <p:grpSpPr>
            <a:xfrm>
              <a:off x="3234263" y="2497214"/>
              <a:ext cx="1945059" cy="2459101"/>
              <a:chOff x="2388817" y="2508967"/>
              <a:chExt cx="1945059" cy="245910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FB5F9225-9A64-CBF2-096D-11C73ECF9E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12732" b="4343"/>
              <a:stretch/>
            </p:blipFill>
            <p:spPr>
              <a:xfrm>
                <a:off x="2388817" y="2508967"/>
                <a:ext cx="1945058" cy="619571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7C671119-4F6B-6730-E7EC-BD561E2A6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r="18643" b="59195"/>
              <a:stretch/>
            </p:blipFill>
            <p:spPr>
              <a:xfrm>
                <a:off x="2388818" y="3159383"/>
                <a:ext cx="1945058" cy="419757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3135EF3A-7752-DA59-FA0A-CAC713ABC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r="26280" b="14689"/>
              <a:stretch/>
            </p:blipFill>
            <p:spPr>
              <a:xfrm>
                <a:off x="2388818" y="3616004"/>
                <a:ext cx="1945058" cy="21939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30C93F54-58C7-C399-24CC-FA67F7D3F6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r="31244"/>
              <a:stretch/>
            </p:blipFill>
            <p:spPr>
              <a:xfrm>
                <a:off x="2388818" y="3891743"/>
                <a:ext cx="1945058" cy="1076325"/>
              </a:xfrm>
              <a:prstGeom prst="rect">
                <a:avLst/>
              </a:prstGeom>
            </p:spPr>
          </p:pic>
        </p:grp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CF92B6B-93EA-7A43-2F35-20180786E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73788" y="107438"/>
              <a:ext cx="1876425" cy="3476625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E047EB1-0D82-F482-62EA-1C0950E65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6185" r="24681" b="88020"/>
            <a:stretch/>
          </p:blipFill>
          <p:spPr>
            <a:xfrm>
              <a:off x="5271825" y="128141"/>
              <a:ext cx="1413313" cy="201471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5BA2A9-1355-6C0E-4BEF-D62393EFA591}"/>
                </a:ext>
              </a:extLst>
            </p:cNvPr>
            <p:cNvSpPr/>
            <p:nvPr/>
          </p:nvSpPr>
          <p:spPr>
            <a:xfrm>
              <a:off x="405762" y="739525"/>
              <a:ext cx="2746774" cy="79261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7E0B5C77-66A5-7AFD-6B23-E01283386A1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r="30388"/>
            <a:stretch/>
          </p:blipFill>
          <p:spPr>
            <a:xfrm>
              <a:off x="5258773" y="915069"/>
              <a:ext cx="1876425" cy="5067300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C7626BD-F9F9-18BC-C339-2DDB334DC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11510" b="81664"/>
            <a:stretch/>
          </p:blipFill>
          <p:spPr>
            <a:xfrm>
              <a:off x="5258773" y="632540"/>
              <a:ext cx="1876425" cy="237299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83D2A3A-AAF9-AC1A-EA29-8FC6CB9CB08F}"/>
                </a:ext>
              </a:extLst>
            </p:cNvPr>
            <p:cNvSpPr/>
            <p:nvPr/>
          </p:nvSpPr>
          <p:spPr>
            <a:xfrm>
              <a:off x="5277318" y="915069"/>
              <a:ext cx="1887294" cy="61707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9D1E1FB-5E66-8A48-CE41-1D78D7C3658A}"/>
                </a:ext>
              </a:extLst>
            </p:cNvPr>
            <p:cNvSpPr txBox="1"/>
            <p:nvPr/>
          </p:nvSpPr>
          <p:spPr>
            <a:xfrm>
              <a:off x="2382617" y="1058716"/>
              <a:ext cx="515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00FF"/>
                  </a:solidFill>
                </a:rPr>
                <a:t>*</a:t>
              </a:r>
              <a:endParaRPr lang="LID4096" dirty="0">
                <a:solidFill>
                  <a:srgbClr val="0000FF"/>
                </a:solidFill>
              </a:endParaRP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AB04CA21-6E57-1311-46F4-C593721C34CA}"/>
                </a:ext>
              </a:extLst>
            </p:cNvPr>
            <p:cNvSpPr/>
            <p:nvPr/>
          </p:nvSpPr>
          <p:spPr>
            <a:xfrm>
              <a:off x="669824" y="851846"/>
              <a:ext cx="348018" cy="512979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1B6BBF4-A165-3BA9-DE3D-669E0B0B086C}"/>
              </a:ext>
            </a:extLst>
          </p:cNvPr>
          <p:cNvGrpSpPr/>
          <p:nvPr/>
        </p:nvGrpSpPr>
        <p:grpSpPr>
          <a:xfrm>
            <a:off x="9000388" y="1844113"/>
            <a:ext cx="3021318" cy="4905375"/>
            <a:chOff x="9000388" y="1844113"/>
            <a:chExt cx="3021318" cy="490537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4611964-C40E-A4ED-135A-D5BF86B22C35}"/>
                </a:ext>
              </a:extLst>
            </p:cNvPr>
            <p:cNvGrpSpPr/>
            <p:nvPr/>
          </p:nvGrpSpPr>
          <p:grpSpPr>
            <a:xfrm>
              <a:off x="9000388" y="1844113"/>
              <a:ext cx="3021318" cy="4905375"/>
              <a:chOff x="9000388" y="1844113"/>
              <a:chExt cx="3021318" cy="4905375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F44D589B-B056-992D-E8AC-1E98225E6E17}"/>
                  </a:ext>
                </a:extLst>
              </p:cNvPr>
              <p:cNvSpPr/>
              <p:nvPr/>
            </p:nvSpPr>
            <p:spPr>
              <a:xfrm>
                <a:off x="9000388" y="1844113"/>
                <a:ext cx="3021318" cy="4905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095CEA62-A948-3E9C-87AF-C1B440CD333F}"/>
                  </a:ext>
                </a:extLst>
              </p:cNvPr>
              <p:cNvGrpSpPr/>
              <p:nvPr/>
            </p:nvGrpSpPr>
            <p:grpSpPr>
              <a:xfrm>
                <a:off x="9000388" y="3769398"/>
                <a:ext cx="2957472" cy="2871578"/>
                <a:chOff x="6775140" y="4329612"/>
                <a:chExt cx="2957472" cy="2871578"/>
              </a:xfrm>
            </p:grpSpPr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00E353AE-28AE-99FB-D268-11C4C48B9BC9}"/>
                    </a:ext>
                  </a:extLst>
                </p:cNvPr>
                <p:cNvGrpSpPr/>
                <p:nvPr/>
              </p:nvGrpSpPr>
              <p:grpSpPr>
                <a:xfrm>
                  <a:off x="6775140" y="4329612"/>
                  <a:ext cx="2953937" cy="2365102"/>
                  <a:chOff x="6775140" y="4329612"/>
                  <a:chExt cx="2953937" cy="2365102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19357D48-C2C1-5029-38F9-E11D746D78CF}"/>
                      </a:ext>
                    </a:extLst>
                  </p:cNvPr>
                  <p:cNvGrpSpPr/>
                  <p:nvPr/>
                </p:nvGrpSpPr>
                <p:grpSpPr>
                  <a:xfrm>
                    <a:off x="6775140" y="4329612"/>
                    <a:ext cx="2953937" cy="2365102"/>
                    <a:chOff x="6791763" y="4265589"/>
                    <a:chExt cx="2953937" cy="2365102"/>
                  </a:xfrm>
                </p:grpSpPr>
                <p:sp>
                  <p:nvSpPr>
                    <p:cNvPr id="38" name="TextBox 37">
                      <a:extLst>
                        <a:ext uri="{FF2B5EF4-FFF2-40B4-BE49-F238E27FC236}">
                          <a16:creationId xmlns:a16="http://schemas.microsoft.com/office/drawing/2014/main" id="{466413C9-2071-B843-2540-4B163053D98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839338" y="6369081"/>
                      <a:ext cx="2906362" cy="2616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>
                      <a:defPPr>
                        <a:defRPr lang="LID4096"/>
                      </a:defPPr>
                      <a:lvl1pPr>
                        <a:defRPr sz="1100" b="1"/>
                      </a:lvl1pPr>
                    </a:lstStyle>
                    <a:p>
                      <a:r>
                        <a:rPr lang="en-US" dirty="0"/>
                        <a:t>… extra: neversink _ PEST workflow</a:t>
                      </a:r>
                    </a:p>
                  </p:txBody>
                </p:sp>
                <p:pic>
                  <p:nvPicPr>
                    <p:cNvPr id="39" name="Picture 38">
                      <a:extLst>
                        <a:ext uri="{FF2B5EF4-FFF2-40B4-BE49-F238E27FC236}">
                          <a16:creationId xmlns:a16="http://schemas.microsoft.com/office/drawing/2014/main" id="{02ED4CE6-EEED-30A0-1625-560986802E6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rcRect t="75159"/>
                    <a:stretch/>
                  </p:blipFill>
                  <p:spPr>
                    <a:xfrm>
                      <a:off x="6839338" y="4265589"/>
                      <a:ext cx="1800225" cy="21058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2" name="Picture 41">
                      <a:extLst>
                        <a:ext uri="{FF2B5EF4-FFF2-40B4-BE49-F238E27FC236}">
                          <a16:creationId xmlns:a16="http://schemas.microsoft.com/office/drawing/2014/main" id="{D34DD32E-D5DF-A50A-FD42-27F5BDA7CE9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tretch>
                      <a:fillRect/>
                    </a:stretch>
                  </p:blipFill>
                  <p:spPr>
                    <a:xfrm>
                      <a:off x="6920747" y="4481594"/>
                      <a:ext cx="1857375" cy="476250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8" name="Picture 47">
                      <a:extLst>
                        <a:ext uri="{FF2B5EF4-FFF2-40B4-BE49-F238E27FC236}">
                          <a16:creationId xmlns:a16="http://schemas.microsoft.com/office/drawing/2014/main" id="{E30AD298-E596-3A91-115E-72A8199F977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rcRect t="56483"/>
                    <a:stretch/>
                  </p:blipFill>
                  <p:spPr>
                    <a:xfrm>
                      <a:off x="6791763" y="5338134"/>
                      <a:ext cx="2952750" cy="1081852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53" name="Picture 52">
                      <a:extLst>
                        <a:ext uri="{FF2B5EF4-FFF2-40B4-BE49-F238E27FC236}">
                          <a16:creationId xmlns:a16="http://schemas.microsoft.com/office/drawing/2014/main" id="{17ADB7B8-3A4C-205D-1F06-B1A6183A49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rcRect t="-284" b="83809"/>
                    <a:stretch/>
                  </p:blipFill>
                  <p:spPr>
                    <a:xfrm>
                      <a:off x="6792950" y="4908508"/>
                      <a:ext cx="2952750" cy="409567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3E43F2AD-E722-2CA8-03B3-8A92001FA5D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631099" y="6165146"/>
                      <a:ext cx="1003187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>
                      <a:defPPr>
                        <a:defRPr lang="LID4096"/>
                      </a:defPPr>
                      <a:lvl1pPr>
                        <a:defRPr sz="1100" b="1"/>
                      </a:lvl1pPr>
                    </a:lstStyle>
                    <a:p>
                      <a:r>
                        <a:rPr lang="en-US" sz="1000" dirty="0">
                          <a:solidFill>
                            <a:srgbClr val="FF0000"/>
                          </a:solidFill>
                        </a:rPr>
                        <a:t> … ongoing</a:t>
                      </a:r>
                      <a:endParaRPr lang="LID4096" sz="1000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DBC82040-8285-32E9-1D74-AD4D7FD03B1A}"/>
                      </a:ext>
                    </a:extLst>
                  </p:cNvPr>
                  <p:cNvSpPr/>
                  <p:nvPr/>
                </p:nvSpPr>
                <p:spPr>
                  <a:xfrm>
                    <a:off x="6904124" y="4759238"/>
                    <a:ext cx="928431" cy="210582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62" name="Picture 61">
                  <a:extLst>
                    <a:ext uri="{FF2B5EF4-FFF2-40B4-BE49-F238E27FC236}">
                      <a16:creationId xmlns:a16="http://schemas.microsoft.com/office/drawing/2014/main" id="{B5BA2419-47A7-DE89-A28D-E8ABB7A32F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499525" y="4342599"/>
                  <a:ext cx="1233087" cy="942034"/>
                </a:xfrm>
                <a:prstGeom prst="rect">
                  <a:avLst/>
                </a:prstGeom>
              </p:spPr>
            </p:pic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9F247D5C-0595-08B7-0E5C-A98F9BFBEC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937098" y="6691551"/>
                  <a:ext cx="1323920" cy="509639"/>
                </a:xfrm>
                <a:prstGeom prst="rect">
                  <a:avLst/>
                </a:prstGeom>
              </p:spPr>
            </p:pic>
            <p:pic>
              <p:nvPicPr>
                <p:cNvPr id="68" name="Picture 67">
                  <a:extLst>
                    <a:ext uri="{FF2B5EF4-FFF2-40B4-BE49-F238E27FC236}">
                      <a16:creationId xmlns:a16="http://schemas.microsoft.com/office/drawing/2014/main" id="{6A64E7D8-5048-25EF-AEA1-619B8650BE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438119" y="6675047"/>
                  <a:ext cx="1179544" cy="526143"/>
                </a:xfrm>
                <a:prstGeom prst="rect">
                  <a:avLst/>
                </a:prstGeom>
              </p:spPr>
            </p:pic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B8F0546-7047-D1C5-5952-E28AF3B05633}"/>
                    </a:ext>
                  </a:extLst>
                </p:cNvPr>
                <p:cNvSpPr txBox="1"/>
                <p:nvPr/>
              </p:nvSpPr>
              <p:spPr>
                <a:xfrm>
                  <a:off x="7762032" y="5131928"/>
                  <a:ext cx="1602713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LID4096" dirty="0"/>
                    <a:t>pleasant-lake</a:t>
                  </a: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DCA57FD4-335A-9232-4DAC-CA3426D9239A}"/>
                  </a:ext>
                </a:extLst>
              </p:cNvPr>
              <p:cNvGrpSpPr/>
              <p:nvPr/>
            </p:nvGrpSpPr>
            <p:grpSpPr>
              <a:xfrm>
                <a:off x="9125469" y="1980452"/>
                <a:ext cx="2550187" cy="1667907"/>
                <a:chOff x="6832189" y="2640412"/>
                <a:chExt cx="2550187" cy="1667907"/>
              </a:xfrm>
            </p:grpSpPr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4BDF8C1E-6B76-7D20-FE03-EE97D121D669}"/>
                    </a:ext>
                  </a:extLst>
                </p:cNvPr>
                <p:cNvGrpSpPr/>
                <p:nvPr/>
              </p:nvGrpSpPr>
              <p:grpSpPr>
                <a:xfrm>
                  <a:off x="6832189" y="2640412"/>
                  <a:ext cx="1907145" cy="1667907"/>
                  <a:chOff x="8932261" y="2602641"/>
                  <a:chExt cx="1907145" cy="1667907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04A83C15-5CF9-9EAF-2515-78DCD3873267}"/>
                      </a:ext>
                    </a:extLst>
                  </p:cNvPr>
                  <p:cNvGrpSpPr/>
                  <p:nvPr/>
                </p:nvGrpSpPr>
                <p:grpSpPr>
                  <a:xfrm>
                    <a:off x="8946168" y="2622296"/>
                    <a:ext cx="1893238" cy="1648252"/>
                    <a:chOff x="226900" y="2754165"/>
                    <a:chExt cx="1893238" cy="1648252"/>
                  </a:xfrm>
                </p:grpSpPr>
                <p:pic>
                  <p:nvPicPr>
                    <p:cNvPr id="34" name="Picture 33">
                      <a:extLst>
                        <a:ext uri="{FF2B5EF4-FFF2-40B4-BE49-F238E27FC236}">
                          <a16:creationId xmlns:a16="http://schemas.microsoft.com/office/drawing/2014/main" id="{08FAF1B1-1AD3-A74C-EED7-018C6C64B1AA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rcRect t="53420" b="21739"/>
                    <a:stretch/>
                  </p:blipFill>
                  <p:spPr>
                    <a:xfrm>
                      <a:off x="226900" y="2754165"/>
                      <a:ext cx="1800225" cy="21058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47" name="Picture 46">
                      <a:extLst>
                        <a:ext uri="{FF2B5EF4-FFF2-40B4-BE49-F238E27FC236}">
                          <a16:creationId xmlns:a16="http://schemas.microsoft.com/office/drawing/2014/main" id="{4FE13CEF-C4DC-6451-0388-2A1564020F2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8"/>
                    <a:srcRect r="5566"/>
                    <a:stretch/>
                  </p:blipFill>
                  <p:spPr>
                    <a:xfrm>
                      <a:off x="357141" y="2945092"/>
                      <a:ext cx="1762997" cy="1457325"/>
                    </a:xfrm>
                    <a:prstGeom prst="rect">
                      <a:avLst/>
                    </a:prstGeom>
                  </p:spPr>
                </p:pic>
              </p:grpSp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9C202361-A2A2-680C-4F39-917843711936}"/>
                      </a:ext>
                    </a:extLst>
                  </p:cNvPr>
                  <p:cNvSpPr/>
                  <p:nvPr/>
                </p:nvSpPr>
                <p:spPr>
                  <a:xfrm>
                    <a:off x="8932261" y="2602641"/>
                    <a:ext cx="928431" cy="210582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B50DBEEF-D827-874B-0716-1ED7DAC716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712355" y="3692610"/>
                  <a:ext cx="1670021" cy="567345"/>
                </a:xfrm>
                <a:prstGeom prst="rect">
                  <a:avLst/>
                </a:prstGeom>
              </p:spPr>
            </p:pic>
          </p:grpSp>
        </p:grpSp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8EB6199F-43E4-FDAB-AD9C-86194A1DCD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r="43596" b="93943"/>
            <a:stretch/>
          </p:blipFill>
          <p:spPr>
            <a:xfrm>
              <a:off x="10723948" y="2032886"/>
              <a:ext cx="1058382" cy="210582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BFC1344-30BF-5E21-6852-F19B04475CBD}"/>
              </a:ext>
            </a:extLst>
          </p:cNvPr>
          <p:cNvGrpSpPr/>
          <p:nvPr/>
        </p:nvGrpSpPr>
        <p:grpSpPr>
          <a:xfrm>
            <a:off x="0" y="3936047"/>
            <a:ext cx="4134692" cy="2905307"/>
            <a:chOff x="0" y="3936047"/>
            <a:chExt cx="4134692" cy="290530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620D8C7-CD2C-5302-692D-F81A7511C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b="5600"/>
            <a:stretch/>
          </p:blipFill>
          <p:spPr>
            <a:xfrm>
              <a:off x="156078" y="4393076"/>
              <a:ext cx="2390775" cy="2247900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4204F30-66B8-B519-3803-FEC7ABB392D3}"/>
                </a:ext>
              </a:extLst>
            </p:cNvPr>
            <p:cNvSpPr/>
            <p:nvPr/>
          </p:nvSpPr>
          <p:spPr>
            <a:xfrm>
              <a:off x="156078" y="5812996"/>
              <a:ext cx="2390775" cy="20932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14A44CF-B7F6-259E-90F1-F9D8621C5A48}"/>
                </a:ext>
              </a:extLst>
            </p:cNvPr>
            <p:cNvSpPr txBox="1"/>
            <p:nvPr/>
          </p:nvSpPr>
          <p:spPr>
            <a:xfrm>
              <a:off x="805811" y="4418152"/>
              <a:ext cx="171344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dirty="0"/>
                <a:t>git env! mfsetup kernel</a:t>
              </a:r>
              <a:endParaRPr lang="LID4096" sz="800" dirty="0">
                <a:solidFill>
                  <a:srgbClr val="0000FF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2D32FCE-F7B5-5A69-8AEC-37431B4444DA}"/>
                </a:ext>
              </a:extLst>
            </p:cNvPr>
            <p:cNvSpPr txBox="1"/>
            <p:nvPr/>
          </p:nvSpPr>
          <p:spPr>
            <a:xfrm>
              <a:off x="0" y="6625910"/>
              <a:ext cx="413469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800" b="0" dirty="0">
                  <a:solidFill>
                    <a:srgbClr val="0000FF"/>
                  </a:solidFill>
                </a:rPr>
                <a:t>https://doi-usgs.github.io/modflow-setup/latest/notebooks/Pleasant_lake_lgr_example.html</a:t>
              </a:r>
              <a:endParaRPr lang="LID4096" sz="800" b="0" dirty="0">
                <a:solidFill>
                  <a:srgbClr val="0000FF"/>
                </a:solidFill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2C3E558-2024-8950-015C-0F6914B82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 t="2473" b="19824"/>
            <a:stretch/>
          </p:blipFill>
          <p:spPr>
            <a:xfrm>
              <a:off x="158111" y="3936047"/>
              <a:ext cx="1295400" cy="4292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881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DDE1F7EB-0C67-A735-92A5-493EBF28C639}"/>
              </a:ext>
            </a:extLst>
          </p:cNvPr>
          <p:cNvGrpSpPr/>
          <p:nvPr/>
        </p:nvGrpSpPr>
        <p:grpSpPr>
          <a:xfrm>
            <a:off x="3212492" y="204707"/>
            <a:ext cx="5083485" cy="3178302"/>
            <a:chOff x="2364029" y="713938"/>
            <a:chExt cx="5388659" cy="3526283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7BDAA0C-C4D8-B552-D514-5CEEC70B1D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5870" r="26475"/>
            <a:stretch/>
          </p:blipFill>
          <p:spPr>
            <a:xfrm>
              <a:off x="2365424" y="713938"/>
              <a:ext cx="2633226" cy="3245674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717721C-8912-9A18-0747-706F94E7E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97379" y="771107"/>
              <a:ext cx="997304" cy="963688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CCFD3CC-F8BB-F379-98F1-F8E3E184B41B}"/>
                </a:ext>
              </a:extLst>
            </p:cNvPr>
            <p:cNvSpPr/>
            <p:nvPr/>
          </p:nvSpPr>
          <p:spPr>
            <a:xfrm>
              <a:off x="2365423" y="713938"/>
              <a:ext cx="3730577" cy="1020857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EB7B0E1-1B41-0E19-33ED-247B9FDCE7C8}"/>
                </a:ext>
              </a:extLst>
            </p:cNvPr>
            <p:cNvSpPr txBox="1"/>
            <p:nvPr/>
          </p:nvSpPr>
          <p:spPr>
            <a:xfrm>
              <a:off x="5615997" y="933220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1D</a:t>
              </a:r>
              <a:endParaRPr lang="LID4096" sz="1800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ACD33185-F297-BCA5-D84A-40A1E9800923}"/>
                </a:ext>
              </a:extLst>
            </p:cNvPr>
            <p:cNvSpPr/>
            <p:nvPr/>
          </p:nvSpPr>
          <p:spPr>
            <a:xfrm>
              <a:off x="2364029" y="1734796"/>
              <a:ext cx="3730577" cy="78933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C4E8232-324E-710B-5082-1F3E0F3A2810}"/>
                </a:ext>
              </a:extLst>
            </p:cNvPr>
            <p:cNvSpPr/>
            <p:nvPr/>
          </p:nvSpPr>
          <p:spPr>
            <a:xfrm>
              <a:off x="2364029" y="2524125"/>
              <a:ext cx="3730577" cy="145732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sz="1600"/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38025EB-8925-CF31-34F2-AE15AA96BE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532481" y="1855248"/>
              <a:ext cx="2220207" cy="1539366"/>
              <a:chOff x="255643" y="856022"/>
              <a:chExt cx="6973693" cy="4835165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25CE98D4-A5B4-1343-BC00-E0F97A6FFB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643" y="856022"/>
                <a:ext cx="6973693" cy="31511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3" name="Picture 82">
                <a:extLst>
                  <a:ext uri="{FF2B5EF4-FFF2-40B4-BE49-F238E27FC236}">
                    <a16:creationId xmlns:a16="http://schemas.microsoft.com/office/drawing/2014/main" id="{1196C554-2CE1-9F07-CE1A-242B406A0D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5643" y="4079980"/>
                <a:ext cx="3241567" cy="161120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DA723EEC-0040-ED9E-E64B-FAC1C7044C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71875" y="4079981"/>
                <a:ext cx="3657460" cy="161120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453F7507-F798-7622-DA25-5401BE9FDC38}"/>
                </a:ext>
              </a:extLst>
            </p:cNvPr>
            <p:cNvSpPr txBox="1"/>
            <p:nvPr/>
          </p:nvSpPr>
          <p:spPr>
            <a:xfrm>
              <a:off x="4942559" y="1835477"/>
              <a:ext cx="480004" cy="40976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800" dirty="0"/>
                <a:t>2D</a:t>
              </a:r>
              <a:endParaRPr lang="LID4096" sz="1800" dirty="0"/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A6F768A1-BB54-975B-578B-DF5F3DFE4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49975" y="717217"/>
              <a:ext cx="1602713" cy="109805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D7E3DB3C-ACA8-A736-F5FB-D972E0767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45604" y="3463387"/>
              <a:ext cx="1599807" cy="76361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0646850-452E-5FE8-30A6-72161C0076A1}"/>
                </a:ext>
              </a:extLst>
            </p:cNvPr>
            <p:cNvSpPr txBox="1"/>
            <p:nvPr/>
          </p:nvSpPr>
          <p:spPr>
            <a:xfrm>
              <a:off x="7248046" y="3521333"/>
              <a:ext cx="48000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ctr"/>
              <a:r>
                <a:rPr lang="en-US" sz="1200" dirty="0"/>
                <a:t>16</a:t>
              </a:r>
              <a:endParaRPr lang="LID4096" sz="12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DA5685EA-A940-D2C0-ABF8-B91E9639E09F}"/>
                </a:ext>
              </a:extLst>
            </p:cNvPr>
            <p:cNvSpPr txBox="1"/>
            <p:nvPr/>
          </p:nvSpPr>
          <p:spPr>
            <a:xfrm>
              <a:off x="4061460" y="2546984"/>
              <a:ext cx="1382629" cy="6402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50" b="1" dirty="0"/>
                <a:t>Freundlich, Langmuir, decay, R, </a:t>
              </a:r>
            </a:p>
            <a:p>
              <a:r>
                <a:rPr lang="en-US" sz="1050" b="1" dirty="0"/>
                <a:t>.. Flopy isotherms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71D48D5-CB82-3EF1-D7C4-54BBD5B779C1}"/>
                </a:ext>
              </a:extLst>
            </p:cNvPr>
            <p:cNvSpPr txBox="1"/>
            <p:nvPr/>
          </p:nvSpPr>
          <p:spPr>
            <a:xfrm>
              <a:off x="5049648" y="3386994"/>
              <a:ext cx="1219199" cy="6573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050" dirty="0"/>
                <a:t>van Genuchten, </a:t>
              </a:r>
            </a:p>
            <a:p>
              <a:r>
                <a:rPr lang="en-US" sz="1050" dirty="0"/>
                <a:t>Brooks Corey</a:t>
              </a:r>
            </a:p>
            <a:p>
              <a:r>
                <a:rPr lang="en-US" sz="1050" dirty="0"/>
                <a:t>Hydro's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34A4C57F-1D74-DD75-8F1C-4CFA5A0349CE}"/>
                </a:ext>
              </a:extLst>
            </p:cNvPr>
            <p:cNvCxnSpPr>
              <a:cxnSpLocks/>
            </p:cNvCxnSpPr>
            <p:nvPr/>
          </p:nvCxnSpPr>
          <p:spPr>
            <a:xfrm>
              <a:off x="4442390" y="3549879"/>
              <a:ext cx="5486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cxnSp>
        <p:sp>
          <p:nvSpPr>
            <p:cNvPr id="81" name="Rectangle 1">
              <a:extLst>
                <a:ext uri="{FF2B5EF4-FFF2-40B4-BE49-F238E27FC236}">
                  <a16:creationId xmlns:a16="http://schemas.microsoft.com/office/drawing/2014/main" id="{03CB40EB-CE5F-4841-34EE-2CBA4B8811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2861" y="3958505"/>
              <a:ext cx="3561686" cy="2817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altLang="LID4096" sz="1050" b="1" dirty="0"/>
                <a:t>Relative Permeability from Capillary Pressure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562A1FD-B113-0F09-64F6-99E042C9E96C}"/>
              </a:ext>
            </a:extLst>
          </p:cNvPr>
          <p:cNvGrpSpPr/>
          <p:nvPr/>
        </p:nvGrpSpPr>
        <p:grpSpPr>
          <a:xfrm>
            <a:off x="264920" y="217024"/>
            <a:ext cx="2746774" cy="3476625"/>
            <a:chOff x="405762" y="107438"/>
            <a:chExt cx="2746774" cy="3476625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0426B197-4AE8-0CFB-83AF-0AD054C8E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273788" y="107438"/>
              <a:ext cx="1876425" cy="3476625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553ACF5-D365-F6FD-0DCE-795A87D5D1C4}"/>
                </a:ext>
              </a:extLst>
            </p:cNvPr>
            <p:cNvSpPr/>
            <p:nvPr/>
          </p:nvSpPr>
          <p:spPr>
            <a:xfrm>
              <a:off x="405762" y="739525"/>
              <a:ext cx="2746774" cy="79261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30D15A-36ED-38F0-13E9-5ADD8B11B920}"/>
                </a:ext>
              </a:extLst>
            </p:cNvPr>
            <p:cNvSpPr txBox="1"/>
            <p:nvPr/>
          </p:nvSpPr>
          <p:spPr>
            <a:xfrm>
              <a:off x="2382617" y="1058716"/>
              <a:ext cx="5153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>
                  <a:solidFill>
                    <a:srgbClr val="0000FF"/>
                  </a:solidFill>
                </a:rPr>
                <a:t>*</a:t>
              </a:r>
              <a:endParaRPr lang="LID4096" dirty="0">
                <a:solidFill>
                  <a:srgbClr val="0000FF"/>
                </a:solidFill>
              </a:endParaRPr>
            </a:p>
          </p:txBody>
        </p:sp>
        <p:sp>
          <p:nvSpPr>
            <p:cNvPr id="34" name="Arrow: Right 33">
              <a:extLst>
                <a:ext uri="{FF2B5EF4-FFF2-40B4-BE49-F238E27FC236}">
                  <a16:creationId xmlns:a16="http://schemas.microsoft.com/office/drawing/2014/main" id="{EC860326-BFB2-85AE-B71C-8204A0FD37BC}"/>
                </a:ext>
              </a:extLst>
            </p:cNvPr>
            <p:cNvSpPr/>
            <p:nvPr/>
          </p:nvSpPr>
          <p:spPr>
            <a:xfrm>
              <a:off x="669824" y="851846"/>
              <a:ext cx="348018" cy="512979"/>
            </a:xfrm>
            <a:prstGeom prst="rightArrow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574372A-17D9-F93E-D215-D05D1D9C451A}"/>
              </a:ext>
            </a:extLst>
          </p:cNvPr>
          <p:cNvGrpSpPr/>
          <p:nvPr/>
        </p:nvGrpSpPr>
        <p:grpSpPr>
          <a:xfrm>
            <a:off x="3526839" y="109673"/>
            <a:ext cx="8409788" cy="6619875"/>
            <a:chOff x="3526839" y="109673"/>
            <a:chExt cx="8409788" cy="661987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363C29D-032A-DC04-CA77-112BDF47ACF5}"/>
                </a:ext>
              </a:extLst>
            </p:cNvPr>
            <p:cNvGrpSpPr/>
            <p:nvPr/>
          </p:nvGrpSpPr>
          <p:grpSpPr>
            <a:xfrm>
              <a:off x="3526839" y="3818654"/>
              <a:ext cx="5084214" cy="2910894"/>
              <a:chOff x="3596626" y="3756560"/>
              <a:chExt cx="5084214" cy="291089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D6FEDAC1-043C-859A-93B4-FE1BC5C9EDC8}"/>
                  </a:ext>
                </a:extLst>
              </p:cNvPr>
              <p:cNvGrpSpPr/>
              <p:nvPr/>
            </p:nvGrpSpPr>
            <p:grpSpPr>
              <a:xfrm>
                <a:off x="3596626" y="3756560"/>
                <a:ext cx="5084214" cy="2910894"/>
                <a:chOff x="6974717" y="3714157"/>
                <a:chExt cx="5084214" cy="2910894"/>
              </a:xfrm>
            </p:grpSpPr>
            <p:pic>
              <p:nvPicPr>
                <p:cNvPr id="20" name="Picture 19">
                  <a:extLst>
                    <a:ext uri="{FF2B5EF4-FFF2-40B4-BE49-F238E27FC236}">
                      <a16:creationId xmlns:a16="http://schemas.microsoft.com/office/drawing/2014/main" id="{65956F72-F330-9D3B-62F3-3C58377396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74717" y="4405726"/>
                  <a:ext cx="2952750" cy="2219325"/>
                </a:xfrm>
                <a:prstGeom prst="rect">
                  <a:avLst/>
                </a:prstGeom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A6319723-66EE-DB0E-948D-D1BBC15DDA9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88843" y="3714157"/>
                  <a:ext cx="2170088" cy="1136304"/>
                </a:xfrm>
                <a:prstGeom prst="rect">
                  <a:avLst/>
                </a:prstGeom>
              </p:spPr>
            </p:pic>
          </p:grp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48AC3884-60B6-88FF-4724-F64E320D2D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510752" y="5002490"/>
                <a:ext cx="2125742" cy="163056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07FE5F3-8091-D3A7-C53F-BCA076C1C1F4}"/>
                </a:ext>
              </a:extLst>
            </p:cNvPr>
            <p:cNvGrpSpPr/>
            <p:nvPr/>
          </p:nvGrpSpPr>
          <p:grpSpPr>
            <a:xfrm>
              <a:off x="8767190" y="109673"/>
              <a:ext cx="3169437" cy="6619875"/>
              <a:chOff x="8767190" y="109673"/>
              <a:chExt cx="3169437" cy="6619875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150A726-7430-4954-357E-CE7D8FCBFD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71520" y="109673"/>
                <a:ext cx="3076575" cy="6619875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C46055B-DB4B-D1F7-1A30-B80D7ACC8BFC}"/>
                  </a:ext>
                </a:extLst>
              </p:cNvPr>
              <p:cNvSpPr/>
              <p:nvPr/>
            </p:nvSpPr>
            <p:spPr>
              <a:xfrm>
                <a:off x="8767190" y="1689388"/>
                <a:ext cx="3169437" cy="414649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E3A54C-E9B9-AE60-ACCE-A72AD4EEEBE9}"/>
                  </a:ext>
                </a:extLst>
              </p:cNvPr>
              <p:cNvSpPr/>
              <p:nvPr/>
            </p:nvSpPr>
            <p:spPr>
              <a:xfrm>
                <a:off x="8767190" y="3710125"/>
                <a:ext cx="2170088" cy="816574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D46865B-C8F5-7E29-5AF0-ACC56CFAC822}"/>
                  </a:ext>
                </a:extLst>
              </p:cNvPr>
              <p:cNvSpPr/>
              <p:nvPr/>
            </p:nvSpPr>
            <p:spPr>
              <a:xfrm>
                <a:off x="8767190" y="6100246"/>
                <a:ext cx="2091448" cy="594898"/>
              </a:xfrm>
              <a:prstGeom prst="rect">
                <a:avLst/>
              </a:prstGeom>
              <a:noFill/>
              <a:ln w="9525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E7E41AF4-C980-EB64-2070-3DAC7DB631D1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l="662" r="9481"/>
          <a:stretch/>
        </p:blipFill>
        <p:spPr>
          <a:xfrm>
            <a:off x="432571" y="6008889"/>
            <a:ext cx="2054138" cy="69532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730F94F-0B8C-CC5A-AD06-05B9BE84CC6C}"/>
              </a:ext>
            </a:extLst>
          </p:cNvPr>
          <p:cNvSpPr/>
          <p:nvPr/>
        </p:nvSpPr>
        <p:spPr>
          <a:xfrm>
            <a:off x="316621" y="6227527"/>
            <a:ext cx="2170088" cy="170501"/>
          </a:xfrm>
          <a:prstGeom prst="rect">
            <a:avLst/>
          </a:prstGeom>
          <a:noFill/>
          <a:ln w="952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0E4BAB0-08C9-D4B9-22DC-E37FDC1E469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3741" y="4059949"/>
            <a:ext cx="34861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856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8178C-1B69-4C65-6928-A047716F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2DBF7213-16CB-C4D0-6125-E46BFBE98CAB}"/>
              </a:ext>
            </a:extLst>
          </p:cNvPr>
          <p:cNvGrpSpPr/>
          <p:nvPr/>
        </p:nvGrpSpPr>
        <p:grpSpPr>
          <a:xfrm>
            <a:off x="402480" y="118109"/>
            <a:ext cx="5760195" cy="4294394"/>
            <a:chOff x="2420773" y="448767"/>
            <a:chExt cx="5760195" cy="429439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EEEC771-EE1A-39FA-8A92-3C6C5BEFC5FA}"/>
                </a:ext>
              </a:extLst>
            </p:cNvPr>
            <p:cNvGrpSpPr/>
            <p:nvPr/>
          </p:nvGrpSpPr>
          <p:grpSpPr>
            <a:xfrm>
              <a:off x="2654058" y="681450"/>
              <a:ext cx="5526910" cy="4061711"/>
              <a:chOff x="2739015" y="189312"/>
              <a:chExt cx="5526910" cy="406171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32FE996-7EBA-B655-837D-213EC0D8C6EC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09E89DA5-BEAD-B2F2-9214-808377A096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96AD352-87A5-0021-D97F-37DE08790B2E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8E54D556-B644-C5E3-290A-DA82E4488BA9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7625AE44-17AA-D298-F739-E84FB83960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0FBC66C-9AC5-9331-463D-4CF7C5C5B2FB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91B80A20-D429-4D8F-A958-7AC784760EF5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175403" cy="4061711"/>
                <a:chOff x="9106623" y="100778"/>
                <a:chExt cx="2175403" cy="406171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F7FBBB6B-AE12-AE4C-D3F4-CB0C5A74D693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175403" cy="4061711"/>
                  <a:chOff x="8656776" y="214768"/>
                  <a:chExt cx="2175403" cy="4061711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EAB3267E-F872-13A2-17BA-AF00A5F921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2D2C4FA0-487E-77AD-165B-3EAEB42F3B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rcRect r="32436" b="43990"/>
                  <a:stretch/>
                </p:blipFill>
                <p:spPr>
                  <a:xfrm>
                    <a:off x="9390632" y="627367"/>
                    <a:ext cx="1441547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" name="Arrow: Right 34">
                  <a:extLst>
                    <a:ext uri="{FF2B5EF4-FFF2-40B4-BE49-F238E27FC236}">
                      <a16:creationId xmlns:a16="http://schemas.microsoft.com/office/drawing/2014/main" id="{BB442433-1F90-3EAA-AB26-2B4F4A6D33D2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8C2161E7-49E0-83C2-EEE7-FFC62A31467C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D81C58B0-23BF-B2D3-DA66-B508BCA99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-446" t="56994" r="47483" b="26641"/>
            <a:stretch/>
          </p:blipFill>
          <p:spPr>
            <a:xfrm>
              <a:off x="2420773" y="448767"/>
              <a:ext cx="1159385" cy="183332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9FD3999-AF9B-911A-B783-E7A43D600C6D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1770" b="33181"/>
          <a:stretch/>
        </p:blipFill>
        <p:spPr>
          <a:xfrm>
            <a:off x="1468452" y="4565174"/>
            <a:ext cx="3171825" cy="18202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4C83E5E-3CA8-8447-EC0F-DA5D8E0DB30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32143"/>
          <a:stretch/>
        </p:blipFill>
        <p:spPr>
          <a:xfrm>
            <a:off x="334978" y="4565174"/>
            <a:ext cx="1085849" cy="1409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54CE91-0EA4-1828-658B-010BFC84C56F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66275"/>
          <a:stretch/>
        </p:blipFill>
        <p:spPr>
          <a:xfrm>
            <a:off x="1716101" y="6469634"/>
            <a:ext cx="2676525" cy="2248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D40374-E535-E595-E10F-22D45089A3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50264" y="4161216"/>
            <a:ext cx="2409825" cy="20764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E6D0E2-EEE8-7A4B-F1FE-DF4A1D70DD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93864" y="808416"/>
            <a:ext cx="2362200" cy="5429250"/>
          </a:xfrm>
          <a:prstGeom prst="rect">
            <a:avLst/>
          </a:prstGeom>
        </p:spPr>
      </p:pic>
      <p:sp>
        <p:nvSpPr>
          <p:cNvPr id="2" name="L-Shape 1">
            <a:extLst>
              <a:ext uri="{FF2B5EF4-FFF2-40B4-BE49-F238E27FC236}">
                <a16:creationId xmlns:a16="http://schemas.microsoft.com/office/drawing/2014/main" id="{6B988522-BF66-D813-767E-9515A1A6BED0}"/>
              </a:ext>
            </a:extLst>
          </p:cNvPr>
          <p:cNvSpPr/>
          <p:nvPr/>
        </p:nvSpPr>
        <p:spPr>
          <a:xfrm flipH="1">
            <a:off x="6363521" y="411376"/>
            <a:ext cx="5490599" cy="6220083"/>
          </a:xfrm>
          <a:prstGeom prst="corne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729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4378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17315</TotalTime>
  <Words>66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365</cp:revision>
  <dcterms:created xsi:type="dcterms:W3CDTF">2024-12-17T09:33:28Z</dcterms:created>
  <dcterms:modified xsi:type="dcterms:W3CDTF">2025-03-19T09:26:57Z</dcterms:modified>
</cp:coreProperties>
</file>