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2CC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12/27/2024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12/27/2024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02_Flopy_1_2_3__/d_01_groundwater_Initial/01/groundwater_paper_example_1.ipyn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8EAC46-2131-53DB-7C71-7C7550FCE7EA}"/>
              </a:ext>
            </a:extLst>
          </p:cNvPr>
          <p:cNvSpPr txBox="1"/>
          <p:nvPr/>
        </p:nvSpPr>
        <p:spPr>
          <a:xfrm>
            <a:off x="0" y="0"/>
            <a:ext cx="19420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Flopy</a:t>
            </a:r>
          </a:p>
          <a:p>
            <a:r>
              <a:rPr lang="en-GB" dirty="0" err="1"/>
              <a:t>flopy.modflow</a:t>
            </a:r>
            <a:endParaRPr lang="en-GB" dirty="0"/>
          </a:p>
          <a:p>
            <a:r>
              <a:rPr lang="en-GB" dirty="0" err="1"/>
              <a:t>flopy.utils</a:t>
            </a:r>
            <a:endParaRPr lang="en-GB" dirty="0"/>
          </a:p>
          <a:p>
            <a:r>
              <a:rPr lang="en-GB" dirty="0" err="1">
                <a:solidFill>
                  <a:srgbClr val="0000FF"/>
                </a:solidFill>
              </a:rPr>
              <a:t>numpy</a:t>
            </a:r>
            <a:endParaRPr lang="en-GB" dirty="0">
              <a:solidFill>
                <a:srgbClr val="0000FF"/>
              </a:solidFill>
            </a:endParaRPr>
          </a:p>
          <a:p>
            <a:r>
              <a:rPr lang="en-GB" dirty="0" err="1"/>
              <a:t>Pamdas</a:t>
            </a:r>
            <a:endParaRPr lang="en-GB" dirty="0"/>
          </a:p>
          <a:p>
            <a:r>
              <a:rPr lang="en-US" dirty="0"/>
              <a:t>G</a:t>
            </a:r>
            <a:r>
              <a:rPr lang="LID4096" dirty="0"/>
              <a:t>it</a:t>
            </a:r>
            <a:endParaRPr lang="pt-BR" dirty="0"/>
          </a:p>
          <a:p>
            <a:r>
              <a:rPr lang="pt-BR" dirty="0"/>
              <a:t>Sys</a:t>
            </a:r>
          </a:p>
          <a:p>
            <a:r>
              <a:rPr lang="en-US" dirty="0" err="1"/>
              <a:t>Pathlib</a:t>
            </a:r>
            <a:endParaRPr lang="pt-BR" dirty="0"/>
          </a:p>
          <a:p>
            <a:r>
              <a:rPr lang="pt-BR" dirty="0" err="1"/>
              <a:t>Pprint</a:t>
            </a:r>
            <a:endParaRPr lang="pt-BR" dirty="0"/>
          </a:p>
          <a:p>
            <a:r>
              <a:rPr lang="en-US" dirty="0"/>
              <a:t>Pooch  NET</a:t>
            </a:r>
            <a:endParaRPr lang="LID4096" dirty="0"/>
          </a:p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770A5D-C2E0-B1D6-C9EF-AF437DC99EAA}"/>
              </a:ext>
            </a:extLst>
          </p:cNvPr>
          <p:cNvSpPr txBox="1"/>
          <p:nvPr/>
        </p:nvSpPr>
        <p:spPr>
          <a:xfrm>
            <a:off x="1040672" y="958816"/>
            <a:ext cx="7707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MODULES</a:t>
            </a:r>
            <a:endParaRPr lang="LID4096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D5E8B-83D2-08C1-4643-1DCCA30BC473}"/>
              </a:ext>
            </a:extLst>
          </p:cNvPr>
          <p:cNvSpPr txBox="1"/>
          <p:nvPr/>
        </p:nvSpPr>
        <p:spPr>
          <a:xfrm>
            <a:off x="9196375" y="4931618"/>
            <a:ext cx="2996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ws = </a:t>
            </a:r>
            <a:r>
              <a:rPr lang="LID4096" dirty="0">
                <a:solidFill>
                  <a:srgbClr val="0000FF"/>
                </a:solidFill>
              </a:rPr>
              <a:t>os.path.join</a:t>
            </a:r>
            <a:r>
              <a:rPr lang="LID4096" dirty="0"/>
              <a:t>("temp")</a:t>
            </a:r>
            <a:endParaRPr lang="pt-BR" dirty="0"/>
          </a:p>
          <a:p>
            <a:r>
              <a:rPr lang="LID4096" dirty="0"/>
              <a:t>if not </a:t>
            </a:r>
            <a:r>
              <a:rPr lang="LID4096" dirty="0">
                <a:solidFill>
                  <a:srgbClr val="0000FF"/>
                </a:solidFill>
              </a:rPr>
              <a:t>os.path.exists</a:t>
            </a:r>
            <a:r>
              <a:rPr lang="LID4096" dirty="0"/>
              <a:t>(ws):    </a:t>
            </a:r>
            <a:endParaRPr lang="pt-BR" dirty="0"/>
          </a:p>
          <a:p>
            <a:r>
              <a:rPr lang="LID4096" dirty="0">
                <a:solidFill>
                  <a:srgbClr val="0000FF"/>
                </a:solidFill>
              </a:rPr>
              <a:t>os.makedirs</a:t>
            </a:r>
            <a:r>
              <a:rPr lang="LID4096" dirty="0"/>
              <a:t>(ws)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FFDBC0-E971-FB93-2EEA-D8E8261F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992" y="1313458"/>
            <a:ext cx="3738290" cy="325902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2C3E73F-C6F0-EEF5-20BD-88215BEE58EA}"/>
              </a:ext>
            </a:extLst>
          </p:cNvPr>
          <p:cNvGrpSpPr/>
          <p:nvPr/>
        </p:nvGrpSpPr>
        <p:grpSpPr>
          <a:xfrm>
            <a:off x="5286104" y="258624"/>
            <a:ext cx="6679473" cy="584775"/>
            <a:chOff x="5286104" y="258624"/>
            <a:chExt cx="6679473" cy="58477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C3F47F-2A45-A506-209A-B562EFB6FE15}"/>
                </a:ext>
              </a:extLst>
            </p:cNvPr>
            <p:cNvSpPr/>
            <p:nvPr/>
          </p:nvSpPr>
          <p:spPr>
            <a:xfrm>
              <a:off x="8164285" y="551011"/>
              <a:ext cx="892629" cy="292388"/>
            </a:xfrm>
            <a:prstGeom prst="rect">
              <a:avLst/>
            </a:prstGeom>
            <a:solidFill>
              <a:srgbClr val="FAD9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B7BB78-8465-B496-430B-33538DFFAFA7}"/>
                </a:ext>
              </a:extLst>
            </p:cNvPr>
            <p:cNvSpPr txBox="1"/>
            <p:nvPr/>
          </p:nvSpPr>
          <p:spPr>
            <a:xfrm>
              <a:off x="5286104" y="258624"/>
              <a:ext cx="66794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600" dirty="0"/>
                <a:t>wsl = data_path / "uspb" / "flopy"</a:t>
              </a:r>
            </a:p>
            <a:p>
              <a:r>
                <a:rPr lang="LID4096" sz="1600" dirty="0">
                  <a:solidFill>
                    <a:srgbClr val="0000FF"/>
                  </a:solidFill>
                </a:rPr>
                <a:t>ml = flopy.modflow.Modflow.load</a:t>
              </a:r>
              <a:r>
                <a:rPr lang="LID4096" sz="1600" dirty="0"/>
                <a:t>("DG.nam", model_ws=wsl, verbose=False)</a:t>
              </a:r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D96281D-6232-D518-7038-22FF4096A041}"/>
              </a:ext>
            </a:extLst>
          </p:cNvPr>
          <p:cNvSpPr/>
          <p:nvPr/>
        </p:nvSpPr>
        <p:spPr>
          <a:xfrm rot="10800000">
            <a:off x="9427341" y="262497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81F7EF7-8B38-F26B-27E4-7D46FC810107}"/>
              </a:ext>
            </a:extLst>
          </p:cNvPr>
          <p:cNvSpPr/>
          <p:nvPr/>
        </p:nvSpPr>
        <p:spPr>
          <a:xfrm rot="10800000">
            <a:off x="9427340" y="3236116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91AD375-8F4A-C0B7-DA3E-054D03E43E76}"/>
              </a:ext>
            </a:extLst>
          </p:cNvPr>
          <p:cNvSpPr/>
          <p:nvPr/>
        </p:nvSpPr>
        <p:spPr>
          <a:xfrm rot="10800000">
            <a:off x="9649652" y="335398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6B377A4-25E2-E9D0-4101-3F3342987A2B}"/>
              </a:ext>
            </a:extLst>
          </p:cNvPr>
          <p:cNvSpPr/>
          <p:nvPr/>
        </p:nvSpPr>
        <p:spPr>
          <a:xfrm rot="10800000">
            <a:off x="9494775" y="4239430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8A7C52D-942B-7952-5170-B258F774612B}"/>
              </a:ext>
            </a:extLst>
          </p:cNvPr>
          <p:cNvSpPr/>
          <p:nvPr/>
        </p:nvSpPr>
        <p:spPr>
          <a:xfrm rot="10800000">
            <a:off x="9494774" y="2302771"/>
            <a:ext cx="246485" cy="116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16F14-F14F-F41C-BD5B-178C6E00909A}"/>
              </a:ext>
            </a:extLst>
          </p:cNvPr>
          <p:cNvSpPr txBox="1"/>
          <p:nvPr/>
        </p:nvSpPr>
        <p:spPr>
          <a:xfrm>
            <a:off x="5562600" y="6457890"/>
            <a:ext cx="6988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00" dirty="0">
                <a:hlinkClick r:id="rId3"/>
              </a:rPr>
              <a:t>http://localhost:8888/notebooks/02_Flopy_1_2_3__/d_01_groundwater_Initial/01/groundwater_paper_example_1.ipynb#</a:t>
            </a:r>
            <a:endParaRPr lang="pt-BR" sz="1000" dirty="0"/>
          </a:p>
          <a:p>
            <a:r>
              <a:rPr lang="en-US" sz="1000" dirty="0"/>
              <a:t>E:\15_REPOS\00_Betami\02_Flopy_1_2_3__\d_01_groundwater_Initial\01\tempIN</a:t>
            </a:r>
            <a:endParaRPr lang="LID4096" sz="1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34ABD9-7602-B0EB-19FE-9C2D8F744828}"/>
              </a:ext>
            </a:extLst>
          </p:cNvPr>
          <p:cNvGrpSpPr/>
          <p:nvPr/>
        </p:nvGrpSpPr>
        <p:grpSpPr>
          <a:xfrm>
            <a:off x="119910" y="2912686"/>
            <a:ext cx="8007434" cy="3764692"/>
            <a:chOff x="119910" y="2912686"/>
            <a:chExt cx="8007434" cy="3764692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F8C7C598-A615-4317-B72F-A3F66F6B5F98}"/>
                </a:ext>
              </a:extLst>
            </p:cNvPr>
            <p:cNvSpPr/>
            <p:nvPr/>
          </p:nvSpPr>
          <p:spPr>
            <a:xfrm>
              <a:off x="6432302" y="4257850"/>
              <a:ext cx="1371599" cy="3048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B3B0A4B-0D33-FC29-8F50-6FAB634B5257}"/>
                </a:ext>
              </a:extLst>
            </p:cNvPr>
            <p:cNvGrpSpPr/>
            <p:nvPr/>
          </p:nvGrpSpPr>
          <p:grpSpPr>
            <a:xfrm>
              <a:off x="119910" y="2912686"/>
              <a:ext cx="8007434" cy="3284778"/>
              <a:chOff x="119910" y="2912686"/>
              <a:chExt cx="8007434" cy="328477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E239A81-CD12-3BE1-2FCD-B750689D7894}"/>
                  </a:ext>
                </a:extLst>
              </p:cNvPr>
              <p:cNvGrpSpPr/>
              <p:nvPr/>
            </p:nvGrpSpPr>
            <p:grpSpPr>
              <a:xfrm>
                <a:off x="119910" y="2912686"/>
                <a:ext cx="8007434" cy="3284778"/>
                <a:chOff x="12310" y="2096533"/>
                <a:chExt cx="8007434" cy="3284778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33F44DD-79AD-F946-308F-C006337FD37D}"/>
                    </a:ext>
                  </a:extLst>
                </p:cNvPr>
                <p:cNvGrpSpPr/>
                <p:nvPr/>
              </p:nvGrpSpPr>
              <p:grpSpPr>
                <a:xfrm>
                  <a:off x="971005" y="3550900"/>
                  <a:ext cx="7048739" cy="1830411"/>
                  <a:chOff x="883917" y="2065109"/>
                  <a:chExt cx="7048739" cy="1830411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19DC81D2-237D-A227-4BA7-FA59486B2DC0}"/>
                      </a:ext>
                    </a:extLst>
                  </p:cNvPr>
                  <p:cNvGrpSpPr/>
                  <p:nvPr/>
                </p:nvGrpSpPr>
                <p:grpSpPr>
                  <a:xfrm>
                    <a:off x="883917" y="2065109"/>
                    <a:ext cx="5212083" cy="1830411"/>
                    <a:chOff x="1389015" y="2753086"/>
                    <a:chExt cx="5212083" cy="1830411"/>
                  </a:xfrm>
                </p:grpSpPr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7397EC9E-3A42-BB53-7157-5228F79C9C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4331" y="2786743"/>
                      <a:ext cx="1306286" cy="1796754"/>
                    </a:xfrm>
                    <a:prstGeom prst="rect">
                      <a:avLst/>
                    </a:prstGeom>
                    <a:solidFill>
                      <a:srgbClr val="FAD9C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/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0DACD07B-BC08-F14E-2389-5F41B763EE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9015" y="2753086"/>
                      <a:ext cx="5212083" cy="17543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LID4096" dirty="0"/>
                        <a:t>fpm.Modflow</a:t>
                      </a:r>
                      <a:r>
                        <a:rPr lang="pt-BR" dirty="0"/>
                        <a:t>  </a:t>
                      </a:r>
                      <a:r>
                        <a:rPr lang="LID4096" dirty="0">
                          <a:solidFill>
                            <a:srgbClr val="0000FF"/>
                          </a:solidFill>
                        </a:rPr>
                        <a:t>Dis</a:t>
                      </a:r>
                      <a:endParaRPr lang="pt-BR" dirty="0"/>
                    </a:p>
                    <a:p>
                      <a:r>
                        <a:rPr lang="LID4096" dirty="0"/>
                        <a:t>fpm.Modflow</a:t>
                      </a:r>
                      <a:r>
                        <a:rPr lang="pt-BR" dirty="0"/>
                        <a:t> </a:t>
                      </a:r>
                      <a:r>
                        <a:rPr lang="pt-BR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LID4096" dirty="0">
                          <a:solidFill>
                            <a:srgbClr val="0000FF"/>
                          </a:solidFill>
                        </a:rPr>
                        <a:t>Bas</a:t>
                      </a:r>
                      <a:r>
                        <a:rPr lang="pt-BR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LID4096" dirty="0"/>
                        <a:t>(model, ibound=ibound, strt=20)        fpm.Modflow</a:t>
                      </a:r>
                      <a:r>
                        <a:rPr lang="pt-BR" dirty="0"/>
                        <a:t>  </a:t>
                      </a:r>
                      <a:r>
                        <a:rPr lang="LID4096" dirty="0">
                          <a:solidFill>
                            <a:srgbClr val="0000FF"/>
                          </a:solidFill>
                        </a:rPr>
                        <a:t>Lpf</a:t>
                      </a:r>
                      <a:r>
                        <a:rPr lang="pt-BR" dirty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LID4096" dirty="0">
                          <a:solidFill>
                            <a:srgbClr val="0000FF"/>
                          </a:solidFill>
                        </a:rPr>
                        <a:t>(model, hk=10, laytyp=1)        </a:t>
                      </a:r>
                      <a:r>
                        <a:rPr lang="LID4096" dirty="0"/>
                        <a:t>fpm.Modflow</a:t>
                      </a:r>
                      <a:r>
                        <a:rPr lang="pt-BR" dirty="0"/>
                        <a:t>  </a:t>
                      </a:r>
                      <a:r>
                        <a:rPr lang="LID4096" dirty="0">
                          <a:solidFill>
                            <a:srgbClr val="0000FF"/>
                          </a:solidFill>
                        </a:rPr>
                        <a:t>Wel</a:t>
                      </a:r>
                      <a:r>
                        <a:rPr lang="pt-BR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LID4096" dirty="0">
                          <a:solidFill>
                            <a:srgbClr val="0000FF"/>
                          </a:solidFill>
                        </a:rPr>
                        <a:t>(model, stress_period_data=lrcQ)        </a:t>
                      </a:r>
                      <a:r>
                        <a:rPr lang="LID4096" dirty="0"/>
                        <a:t>fpm.Modflow</a:t>
                      </a:r>
                      <a:r>
                        <a:rPr lang="pt-BR" dirty="0"/>
                        <a:t>  </a:t>
                      </a:r>
                      <a:r>
                        <a:rPr lang="LID4096" dirty="0">
                          <a:solidFill>
                            <a:srgbClr val="0000FF"/>
                          </a:solidFill>
                        </a:rPr>
                        <a:t>Pcg</a:t>
                      </a:r>
                      <a:r>
                        <a:rPr lang="pt-BR" dirty="0">
                          <a:solidFill>
                            <a:srgbClr val="0000FF"/>
                          </a:solidFill>
                        </a:rPr>
                        <a:t>  </a:t>
                      </a:r>
                      <a:r>
                        <a:rPr lang="LID4096" dirty="0">
                          <a:solidFill>
                            <a:srgbClr val="0000FF"/>
                          </a:solidFill>
                        </a:rPr>
                        <a:t>(model)        </a:t>
                      </a:r>
                      <a:endParaRPr lang="pt-BR" dirty="0">
                        <a:solidFill>
                          <a:srgbClr val="0000FF"/>
                        </a:solidFill>
                      </a:endParaRPr>
                    </a:p>
                    <a:p>
                      <a:r>
                        <a:rPr lang="LID4096" dirty="0"/>
                        <a:t>fpm.Modflow</a:t>
                      </a:r>
                      <a:r>
                        <a:rPr lang="pt-BR" dirty="0"/>
                        <a:t>  </a:t>
                      </a:r>
                      <a:r>
                        <a:rPr lang="LID4096" dirty="0">
                          <a:solidFill>
                            <a:srgbClr val="0000FF"/>
                          </a:solidFill>
                        </a:rPr>
                        <a:t>Oc</a:t>
                      </a:r>
                      <a:r>
                        <a:rPr lang="pt-BR" dirty="0">
                          <a:solidFill>
                            <a:srgbClr val="0000FF"/>
                          </a:solidFill>
                        </a:rPr>
                        <a:t>   </a:t>
                      </a:r>
                      <a:r>
                        <a:rPr lang="LID4096" dirty="0">
                          <a:solidFill>
                            <a:srgbClr val="0000FF"/>
                          </a:solidFill>
                        </a:rPr>
                        <a:t>(model)</a:t>
                      </a:r>
                    </a:p>
                  </p:txBody>
                </p:sp>
              </p:grp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1813E750-2F34-848A-71F0-318290E6E827}"/>
                      </a:ext>
                    </a:extLst>
                  </p:cNvPr>
                  <p:cNvSpPr txBox="1"/>
                  <p:nvPr/>
                </p:nvSpPr>
                <p:spPr>
                  <a:xfrm>
                    <a:off x="5690199" y="3524419"/>
                    <a:ext cx="2242457" cy="2616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LID4096" sz="1100" dirty="0"/>
                      <a:t>09_groundwater_paper_example_1</a:t>
                    </a:r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A807ECD-6101-203A-AAC8-EE6964C5B44D}"/>
                    </a:ext>
                  </a:extLst>
                </p:cNvPr>
                <p:cNvSpPr txBox="1"/>
                <p:nvPr/>
              </p:nvSpPr>
              <p:spPr>
                <a:xfrm>
                  <a:off x="12310" y="2096533"/>
                  <a:ext cx="7276065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>
                      <a:solidFill>
                        <a:srgbClr val="FF0000"/>
                      </a:solidFill>
                    </a:rPr>
                    <a:t>exe = "MF2K5_FMP2_dbg64"</a:t>
                  </a:r>
                </a:p>
                <a:p>
                  <a:r>
                    <a:rPr lang="LID4096" b="1" dirty="0">
                      <a:solidFill>
                        <a:srgbClr val="00B050"/>
                      </a:solidFill>
                    </a:rPr>
                    <a:t>ws = os.path.join("temp")</a:t>
                  </a:r>
                </a:p>
                <a:p>
                  <a:r>
                    <a:rPr lang="LID4096" dirty="0"/>
                    <a:t>model = fpm.Modflow(modelname="Beta", </a:t>
                  </a:r>
                  <a:r>
                    <a:rPr lang="LID4096" b="1" dirty="0">
                      <a:solidFill>
                        <a:srgbClr val="FF0000"/>
                      </a:solidFill>
                    </a:rPr>
                    <a:t>exe_name=exe</a:t>
                  </a:r>
                  <a:r>
                    <a:rPr lang="LID4096" b="1" dirty="0">
                      <a:solidFill>
                        <a:srgbClr val="00B050"/>
                      </a:solidFill>
                    </a:rPr>
                    <a:t>, model_ws=ws)</a:t>
                  </a: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A5027A-5F31-00D6-F269-C24737840A5F}"/>
                  </a:ext>
                </a:extLst>
              </p:cNvPr>
              <p:cNvSpPr txBox="1"/>
              <p:nvPr/>
            </p:nvSpPr>
            <p:spPr>
              <a:xfrm>
                <a:off x="1078605" y="4459196"/>
                <a:ext cx="61201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753F478-E7C0-B25E-A559-769937F5A3FB}"/>
                </a:ext>
              </a:extLst>
            </p:cNvPr>
            <p:cNvSpPr txBox="1"/>
            <p:nvPr/>
          </p:nvSpPr>
          <p:spPr>
            <a:xfrm>
              <a:off x="971005" y="6308046"/>
              <a:ext cx="2159726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pt-BR" dirty="0"/>
                <a:t>= </a:t>
              </a:r>
              <a:r>
                <a:rPr lang="LID4096" dirty="0"/>
                <a:t>mf6.ModflowGwf</a:t>
              </a:r>
              <a:r>
                <a:rPr lang="pt-BR" dirty="0"/>
                <a:t>(</a:t>
              </a:r>
              <a:endParaRPr lang="LID4096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73A021-D7E7-A960-D68A-77258067B3BA}"/>
                </a:ext>
              </a:extLst>
            </p:cNvPr>
            <p:cNvSpPr txBox="1"/>
            <p:nvPr/>
          </p:nvSpPr>
          <p:spPr>
            <a:xfrm>
              <a:off x="3945053" y="5741764"/>
              <a:ext cx="173293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LID4096" dirty="0"/>
                <a:t># output control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FD2CF9-F252-58B8-071D-17D08640583E}"/>
                </a:ext>
              </a:extLst>
            </p:cNvPr>
            <p:cNvSpPr txBox="1"/>
            <p:nvPr/>
          </p:nvSpPr>
          <p:spPr>
            <a:xfrm>
              <a:off x="645255" y="4400710"/>
              <a:ext cx="43335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pt-BR" dirty="0"/>
                <a:t>01</a:t>
              </a:r>
            </a:p>
            <a:p>
              <a:r>
                <a:rPr lang="pt-BR" dirty="0"/>
                <a:t>02</a:t>
              </a:r>
            </a:p>
            <a:p>
              <a:r>
                <a:rPr lang="pt-BR" dirty="0"/>
                <a:t>03</a:t>
              </a:r>
            </a:p>
            <a:p>
              <a:r>
                <a:rPr lang="pt-BR" dirty="0"/>
                <a:t>04</a:t>
              </a:r>
            </a:p>
            <a:p>
              <a:r>
                <a:rPr lang="pt-BR" dirty="0"/>
                <a:t>05</a:t>
              </a:r>
            </a:p>
            <a:p>
              <a:r>
                <a:rPr lang="pt-BR" dirty="0"/>
                <a:t>06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7507D1-C4EB-723E-3191-2306A5D14BFB}"/>
                </a:ext>
              </a:extLst>
            </p:cNvPr>
            <p:cNvSpPr txBox="1"/>
            <p:nvPr/>
          </p:nvSpPr>
          <p:spPr>
            <a:xfrm>
              <a:off x="3945053" y="5485111"/>
              <a:ext cx="173293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LID4096" dirty="0"/>
                <a:t># </a:t>
              </a:r>
              <a:r>
                <a:rPr lang="pt-BR" dirty="0"/>
                <a:t>solver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9DFF02-BADB-709D-049F-B676758152EB}"/>
                </a:ext>
              </a:extLst>
            </p:cNvPr>
            <p:cNvSpPr txBox="1"/>
            <p:nvPr/>
          </p:nvSpPr>
          <p:spPr>
            <a:xfrm>
              <a:off x="666166" y="4009012"/>
              <a:ext cx="299143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pt-BR" dirty="0"/>
                <a:t>Essencial model </a:t>
              </a:r>
              <a:r>
                <a:rPr lang="pt-BR" dirty="0" err="1"/>
                <a:t>unities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0CA5C9-29D3-B126-5587-4A298EB31319}"/>
                </a:ext>
              </a:extLst>
            </p:cNvPr>
            <p:cNvSpPr txBox="1"/>
            <p:nvPr/>
          </p:nvSpPr>
          <p:spPr>
            <a:xfrm>
              <a:off x="6111373" y="4920671"/>
              <a:ext cx="9394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LID4096" dirty="0"/>
                <a:t># </a:t>
              </a:r>
              <a:r>
                <a:rPr lang="pt-BR" dirty="0"/>
                <a:t>Layers</a:t>
              </a:r>
              <a:endParaRPr lang="LID4096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B67D59-B68E-2254-8550-30FC7105552E}"/>
                </a:ext>
              </a:extLst>
            </p:cNvPr>
            <p:cNvSpPr txBox="1"/>
            <p:nvPr/>
          </p:nvSpPr>
          <p:spPr>
            <a:xfrm>
              <a:off x="6117003" y="4550885"/>
              <a:ext cx="93949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LID4096" dirty="0"/>
                <a:t># </a:t>
              </a:r>
              <a:r>
                <a:rPr lang="pt-BR" dirty="0"/>
                <a:t>Grid</a:t>
              </a:r>
              <a:endParaRPr lang="LID4096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71DC6E-2036-0517-AC73-859463DFB20F}"/>
                </a:ext>
              </a:extLst>
            </p:cNvPr>
            <p:cNvSpPr txBox="1"/>
            <p:nvPr/>
          </p:nvSpPr>
          <p:spPr>
            <a:xfrm>
              <a:off x="3722915" y="4319409"/>
              <a:ext cx="17250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>
              <a:defPPr>
                <a:defRPr lang="LID4096"/>
              </a:defPPr>
            </a:lstStyle>
            <a:p>
              <a:r>
                <a:rPr lang="LID4096" dirty="0"/>
                <a:t>Discretization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B7B9521-725B-C63C-A656-95361A1F690F}"/>
              </a:ext>
            </a:extLst>
          </p:cNvPr>
          <p:cNvSpPr txBox="1"/>
          <p:nvPr/>
        </p:nvSpPr>
        <p:spPr>
          <a:xfrm>
            <a:off x="11016342" y="6884"/>
            <a:ext cx="117565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FloPy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90947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1766D-3D17-53DE-3D80-827AB7E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C624469-2C76-23BC-FE35-ACC512A19ACF}"/>
              </a:ext>
            </a:extLst>
          </p:cNvPr>
          <p:cNvSpPr txBox="1"/>
          <p:nvPr/>
        </p:nvSpPr>
        <p:spPr>
          <a:xfrm>
            <a:off x="443144" y="129706"/>
            <a:ext cx="77071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100" dirty="0"/>
              <a:t>MODULES</a:t>
            </a:r>
            <a:endParaRPr lang="LID4096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FB816-609D-EE05-CF8A-B5B69B9DD2B3}"/>
              </a:ext>
            </a:extLst>
          </p:cNvPr>
          <p:cNvSpPr txBox="1"/>
          <p:nvPr/>
        </p:nvSpPr>
        <p:spPr>
          <a:xfrm>
            <a:off x="660903" y="2254497"/>
            <a:ext cx="84559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mf6.Modflow</a:t>
            </a:r>
            <a:r>
              <a:rPr lang="LID4096" sz="2000" b="1" dirty="0">
                <a:solidFill>
                  <a:srgbClr val="0000FF"/>
                </a:solidFill>
              </a:rPr>
              <a:t>Tdis</a:t>
            </a:r>
            <a:r>
              <a:rPr lang="LID4096" dirty="0"/>
              <a:t>(sim, nper=10, perioddata=[[365.0, 1, 1.0] for _ in range(10)])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Ims</a:t>
            </a:r>
            <a:r>
              <a:rPr lang="LID4096" dirty="0"/>
              <a:t>(sim)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Gwfdis</a:t>
            </a:r>
            <a:r>
              <a:rPr lang="LID4096" dirty="0"/>
              <a:t>(gwf, nlay=3, nrow=4, ncol=5, top=50.0, botm=botm)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Gwfic</a:t>
            </a:r>
            <a:r>
              <a:rPr lang="LID4096" dirty="0"/>
              <a:t>(gwf)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Gwfnpf</a:t>
            </a:r>
            <a:r>
              <a:rPr lang="LID4096" dirty="0"/>
              <a:t>(gwf, save_specific_discharge=True)</a:t>
            </a:r>
          </a:p>
          <a:p>
            <a:r>
              <a:rPr lang="LID4096" dirty="0"/>
              <a:t>flopy.mf6.Modflow</a:t>
            </a:r>
            <a:r>
              <a:rPr lang="LID4096" sz="2000" b="1" dirty="0">
                <a:solidFill>
                  <a:srgbClr val="0000FF"/>
                </a:solidFill>
              </a:rPr>
              <a:t>Gwfchd</a:t>
            </a:r>
            <a:r>
              <a:rPr lang="LID4096" dirty="0"/>
              <a:t>(gwf, stress_period_data=[[(0, 0, 0), 1.0], [(2, 3, 4), 0.0]])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A5FE18-776A-017E-2A6E-791001D37520}"/>
              </a:ext>
            </a:extLst>
          </p:cNvPr>
          <p:cNvSpPr txBox="1"/>
          <p:nvPr/>
        </p:nvSpPr>
        <p:spPr>
          <a:xfrm>
            <a:off x="4735755" y="88891"/>
            <a:ext cx="75497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800" b="1" dirty="0"/>
              <a:t>https://flopy.readthedocs.io/en/latest/code.html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69578-36F8-483D-6A4A-E4E8EB599582}"/>
              </a:ext>
            </a:extLst>
          </p:cNvPr>
          <p:cNvSpPr txBox="1"/>
          <p:nvPr/>
        </p:nvSpPr>
        <p:spPr>
          <a:xfrm>
            <a:off x="189900" y="1336218"/>
            <a:ext cx="962383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wsl = data_path / "uspb" / "flopy“</a:t>
            </a:r>
            <a:endParaRPr lang="pt-BR" dirty="0">
              <a:solidFill>
                <a:srgbClr val="00B050"/>
              </a:solidFill>
            </a:endParaRPr>
          </a:p>
          <a:p>
            <a:endParaRPr lang="LID4096" dirty="0"/>
          </a:p>
          <a:p>
            <a:r>
              <a:rPr lang="LID4096" dirty="0"/>
              <a:t>ml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.</a:t>
            </a:r>
            <a:r>
              <a:rPr lang="LID4096" b="1" dirty="0">
                <a:solidFill>
                  <a:srgbClr val="0000FF"/>
                </a:solidFill>
              </a:rPr>
              <a:t>load</a:t>
            </a:r>
            <a:r>
              <a:rPr lang="LID4096" dirty="0"/>
              <a:t>("DG.nam", model_ws=wsl, verbose=False)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E55E8-5A76-940B-0240-C8CFC4102177}"/>
              </a:ext>
            </a:extLst>
          </p:cNvPr>
          <p:cNvSpPr txBox="1"/>
          <p:nvPr/>
        </p:nvSpPr>
        <p:spPr>
          <a:xfrm>
            <a:off x="5837109" y="6135238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FF0000"/>
                </a:solidFill>
              </a:rPr>
              <a:t>riv_dtype = </a:t>
            </a:r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mf</a:t>
            </a:r>
            <a:r>
              <a:rPr lang="pt-BR" dirty="0">
                <a:solidFill>
                  <a:srgbClr val="FF0000"/>
                </a:solidFill>
              </a:rPr>
              <a:t>6</a:t>
            </a:r>
            <a:r>
              <a:rPr lang="LID4096" dirty="0">
                <a:solidFill>
                  <a:srgbClr val="FF0000"/>
                </a:solidFill>
              </a:rPr>
              <a:t>.Modflow</a:t>
            </a:r>
            <a:r>
              <a:rPr lang="pt-BR" dirty="0">
                <a:solidFill>
                  <a:srgbClr val="FF0000"/>
                </a:solidFill>
              </a:rPr>
              <a:t>CHD</a:t>
            </a:r>
            <a:r>
              <a:rPr lang="LID4096" dirty="0"/>
              <a:t>.get_default_dtype()</a:t>
            </a:r>
          </a:p>
          <a:p>
            <a:r>
              <a:rPr lang="LID4096" dirty="0">
                <a:solidFill>
                  <a:srgbClr val="FF0000"/>
                </a:solidFill>
              </a:rPr>
              <a:t>print(</a:t>
            </a:r>
            <a:r>
              <a:rPr lang="pt-BR" dirty="0">
                <a:solidFill>
                  <a:srgbClr val="FF0000"/>
                </a:solidFill>
              </a:rPr>
              <a:t>CHD</a:t>
            </a:r>
            <a:r>
              <a:rPr lang="LID4096" dirty="0">
                <a:solidFill>
                  <a:srgbClr val="FF0000"/>
                </a:solidFill>
              </a:rPr>
              <a:t>_dtype)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578E-7770-E74E-ABD8-EB22DE83D904}"/>
              </a:ext>
            </a:extLst>
          </p:cNvPr>
          <p:cNvSpPr txBox="1"/>
          <p:nvPr/>
        </p:nvSpPr>
        <p:spPr>
          <a:xfrm>
            <a:off x="5373873" y="6273737"/>
            <a:ext cx="845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?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5D4752-7382-EE88-0028-BDDEAA5CF8E5}"/>
              </a:ext>
            </a:extLst>
          </p:cNvPr>
          <p:cNvSpPr txBox="1"/>
          <p:nvPr/>
        </p:nvSpPr>
        <p:spPr>
          <a:xfrm>
            <a:off x="9265920" y="2520653"/>
            <a:ext cx="21597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= </a:t>
            </a:r>
            <a:r>
              <a:rPr lang="LID4096" dirty="0"/>
              <a:t>mf6.ModflowGwf</a:t>
            </a:r>
            <a:r>
              <a:rPr lang="pt-BR" dirty="0"/>
              <a:t>(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BEFB2E-4CE3-921F-C625-708885EF0780}"/>
              </a:ext>
            </a:extLst>
          </p:cNvPr>
          <p:cNvGrpSpPr/>
          <p:nvPr/>
        </p:nvGrpSpPr>
        <p:grpSpPr>
          <a:xfrm>
            <a:off x="1078605" y="4367053"/>
            <a:ext cx="7048739" cy="1830411"/>
            <a:chOff x="1078605" y="4367053"/>
            <a:chExt cx="7048739" cy="183041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6C8688-A2FD-4DD3-938C-C313667288CB}"/>
                </a:ext>
              </a:extLst>
            </p:cNvPr>
            <p:cNvGrpSpPr/>
            <p:nvPr/>
          </p:nvGrpSpPr>
          <p:grpSpPr>
            <a:xfrm>
              <a:off x="1078605" y="4367053"/>
              <a:ext cx="7048739" cy="1830411"/>
              <a:chOff x="883917" y="2065109"/>
              <a:chExt cx="7048739" cy="183041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C81F94C-DD8D-B496-5AF5-B41F161E8A1D}"/>
                  </a:ext>
                </a:extLst>
              </p:cNvPr>
              <p:cNvGrpSpPr/>
              <p:nvPr/>
            </p:nvGrpSpPr>
            <p:grpSpPr>
              <a:xfrm>
                <a:off x="883917" y="2065109"/>
                <a:ext cx="5212083" cy="1830411"/>
                <a:chOff x="1389015" y="2753086"/>
                <a:chExt cx="5212083" cy="1830411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BE48681-76D5-A681-12D6-125F2ECCA3D6}"/>
                    </a:ext>
                  </a:extLst>
                </p:cNvPr>
                <p:cNvSpPr/>
                <p:nvPr/>
              </p:nvSpPr>
              <p:spPr>
                <a:xfrm>
                  <a:off x="1454331" y="2786743"/>
                  <a:ext cx="1306286" cy="1796754"/>
                </a:xfrm>
                <a:prstGeom prst="rect">
                  <a:avLst/>
                </a:prstGeom>
                <a:solidFill>
                  <a:srgbClr val="FAD9C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4BFAF26-AEC4-0829-16F0-66EC65B0DA71}"/>
                    </a:ext>
                  </a:extLst>
                </p:cNvPr>
                <p:cNvSpPr txBox="1"/>
                <p:nvPr/>
              </p:nvSpPr>
              <p:spPr>
                <a:xfrm>
                  <a:off x="1389015" y="2753086"/>
                  <a:ext cx="5212083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Dis</a:t>
                  </a:r>
                  <a:endParaRPr lang="pt-BR" dirty="0"/>
                </a:p>
                <a:p>
                  <a:r>
                    <a:rPr lang="LID4096" dirty="0"/>
                    <a:t>fpm.Modflow</a:t>
                  </a:r>
                  <a:r>
                    <a:rPr lang="pt-BR" dirty="0"/>
                    <a:t> 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Bas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</a:t>
                  </a:r>
                  <a:r>
                    <a:rPr lang="LID4096" dirty="0"/>
                    <a:t>(model, ibound=ibound, strt=20)        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Lpf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(model, hk=10, laytyp=1)        </a:t>
                  </a:r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Wel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(model, stress_period_data=lrcQ)        </a:t>
                  </a:r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Pcg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(model)        </a:t>
                  </a:r>
                  <a:endParaRPr lang="pt-BR" dirty="0">
                    <a:solidFill>
                      <a:srgbClr val="0000FF"/>
                    </a:solidFill>
                  </a:endParaRPr>
                </a:p>
                <a:p>
                  <a:r>
                    <a:rPr lang="LID4096" dirty="0"/>
                    <a:t>fpm.Modflow</a:t>
                  </a:r>
                  <a:r>
                    <a:rPr lang="pt-BR" dirty="0"/>
                    <a:t>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Oc</a:t>
                  </a:r>
                  <a:r>
                    <a:rPr lang="pt-BR" dirty="0">
                      <a:solidFill>
                        <a:srgbClr val="0000FF"/>
                      </a:solidFill>
                    </a:rPr>
                    <a:t>   </a:t>
                  </a:r>
                  <a:r>
                    <a:rPr lang="LID4096" dirty="0">
                      <a:solidFill>
                        <a:srgbClr val="0000FF"/>
                      </a:solidFill>
                    </a:rPr>
                    <a:t>(model)</a:t>
                  </a: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5F50C-EE9B-78CD-DDCA-DFDAA10B8544}"/>
                  </a:ext>
                </a:extLst>
              </p:cNvPr>
              <p:cNvSpPr txBox="1"/>
              <p:nvPr/>
            </p:nvSpPr>
            <p:spPr>
              <a:xfrm>
                <a:off x="5690199" y="3524419"/>
                <a:ext cx="2242457" cy="261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LID4096" sz="1100" dirty="0"/>
                  <a:t>09_groundwater_paper_example_1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E6033B-A366-26A0-526B-48037A831574}"/>
                </a:ext>
              </a:extLst>
            </p:cNvPr>
            <p:cNvSpPr txBox="1"/>
            <p:nvPr/>
          </p:nvSpPr>
          <p:spPr>
            <a:xfrm>
              <a:off x="1078605" y="4459196"/>
              <a:ext cx="61201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LID4096" dirty="0">
                <a:solidFill>
                  <a:srgbClr val="0000FF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AFBE44C-919F-C63E-EBBB-47B9886AA555}"/>
              </a:ext>
            </a:extLst>
          </p:cNvPr>
          <p:cNvSpPr txBox="1"/>
          <p:nvPr/>
        </p:nvSpPr>
        <p:spPr>
          <a:xfrm>
            <a:off x="645255" y="4400710"/>
            <a:ext cx="43335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01</a:t>
            </a:r>
          </a:p>
          <a:p>
            <a:r>
              <a:rPr lang="pt-BR" dirty="0"/>
              <a:t>02</a:t>
            </a:r>
          </a:p>
          <a:p>
            <a:r>
              <a:rPr lang="pt-BR" dirty="0"/>
              <a:t>03</a:t>
            </a:r>
          </a:p>
          <a:p>
            <a:r>
              <a:rPr lang="pt-BR" dirty="0"/>
              <a:t>04</a:t>
            </a:r>
          </a:p>
          <a:p>
            <a:r>
              <a:rPr lang="pt-BR" dirty="0"/>
              <a:t>05</a:t>
            </a:r>
          </a:p>
          <a:p>
            <a:r>
              <a:rPr lang="pt-BR" dirty="0"/>
              <a:t>06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2D827-3FCE-C34A-A5AB-7F62CA3194F8}"/>
              </a:ext>
            </a:extLst>
          </p:cNvPr>
          <p:cNvSpPr txBox="1"/>
          <p:nvPr/>
        </p:nvSpPr>
        <p:spPr>
          <a:xfrm>
            <a:off x="11016342" y="6884"/>
            <a:ext cx="117565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FloPy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23285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9695A73-60C5-F9D0-CC62-5415CDBE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872"/>
            <a:ext cx="5788558" cy="11048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27F8F-3C83-BE2D-6959-43ABBBF9F75D}"/>
              </a:ext>
            </a:extLst>
          </p:cNvPr>
          <p:cNvSpPr txBox="1"/>
          <p:nvPr/>
        </p:nvSpPr>
        <p:spPr>
          <a:xfrm>
            <a:off x="189899" y="3037474"/>
            <a:ext cx="7994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m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(</a:t>
            </a:r>
            <a:r>
              <a:rPr lang="LID4096" dirty="0">
                <a:solidFill>
                  <a:srgbClr val="00B050"/>
                </a:solidFill>
              </a:rPr>
              <a:t>modelname="b", </a:t>
            </a:r>
            <a:r>
              <a:rPr lang="LID4096" dirty="0"/>
              <a:t>model_ws=ws)</a:t>
            </a:r>
          </a:p>
          <a:p>
            <a:r>
              <a:rPr lang="LID4096" dirty="0"/>
              <a:t>riv = flopy.</a:t>
            </a:r>
            <a:r>
              <a:rPr lang="LID4096" dirty="0">
                <a:solidFill>
                  <a:srgbClr val="FF0000"/>
                </a:solidFill>
              </a:rPr>
              <a:t>modflow.ModflowRiv</a:t>
            </a:r>
            <a:r>
              <a:rPr lang="LID4096" dirty="0"/>
              <a:t>(m, stress_period_data=stress_period_data)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CC011-CB0E-6064-1E63-22AAA77F391F}"/>
              </a:ext>
            </a:extLst>
          </p:cNvPr>
          <p:cNvSpPr txBox="1"/>
          <p:nvPr/>
        </p:nvSpPr>
        <p:spPr>
          <a:xfrm>
            <a:off x="189900" y="1336218"/>
            <a:ext cx="962383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wsl = data_path / "uspb" / "flopy“</a:t>
            </a:r>
            <a:endParaRPr lang="pt-BR" dirty="0">
              <a:solidFill>
                <a:srgbClr val="00B050"/>
              </a:solidFill>
            </a:endParaRPr>
          </a:p>
          <a:p>
            <a:endParaRPr lang="LID4096" dirty="0"/>
          </a:p>
          <a:p>
            <a:r>
              <a:rPr lang="LID4096" dirty="0"/>
              <a:t>ml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.</a:t>
            </a:r>
            <a:r>
              <a:rPr lang="LID4096" b="1" dirty="0">
                <a:solidFill>
                  <a:srgbClr val="0000FF"/>
                </a:solidFill>
              </a:rPr>
              <a:t>load</a:t>
            </a:r>
            <a:r>
              <a:rPr lang="LID4096" dirty="0"/>
              <a:t>("DG.nam", model_ws=wsl, verbose=False)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D0F74-AC07-898B-80C0-88F28818F464}"/>
              </a:ext>
            </a:extLst>
          </p:cNvPr>
          <p:cNvSpPr txBox="1"/>
          <p:nvPr/>
        </p:nvSpPr>
        <p:spPr>
          <a:xfrm>
            <a:off x="423251" y="4108089"/>
            <a:ext cx="214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m.write_input()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7014F9-70AC-1C01-6CD3-607D9CA623AF}"/>
              </a:ext>
            </a:extLst>
          </p:cNvPr>
          <p:cNvSpPr txBox="1"/>
          <p:nvPr/>
        </p:nvSpPr>
        <p:spPr>
          <a:xfrm>
            <a:off x="423251" y="4365794"/>
            <a:ext cx="2147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6C0EA9E-DC68-AB21-C048-60CCE820D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943" y="4489930"/>
            <a:ext cx="6165632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MODFLOW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layer(s)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row(s)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column(s) </a:t>
            </a:r>
            <a:r>
              <a:rPr kumimoji="0" lang="pt-BR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	</a:t>
            </a:r>
            <a:r>
              <a:rPr kumimoji="0" lang="LID4096" altLang="LID4096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 stress period(s)</a:t>
            </a:r>
            <a:endParaRPr kumimoji="0" lang="LID4096" altLang="LID4096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47B1F-AD2F-50CE-AAD2-4F9822A15F5A}"/>
              </a:ext>
            </a:extLst>
          </p:cNvPr>
          <p:cNvSpPr txBox="1"/>
          <p:nvPr/>
        </p:nvSpPr>
        <p:spPr>
          <a:xfrm>
            <a:off x="189899" y="361176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dis = flopy.</a:t>
            </a:r>
            <a:r>
              <a:rPr lang="LID4096" dirty="0">
                <a:solidFill>
                  <a:srgbClr val="FF0000"/>
                </a:solidFill>
              </a:rPr>
              <a:t>modflow.Modflow</a:t>
            </a:r>
            <a:r>
              <a:rPr lang="LID4096" dirty="0"/>
              <a:t>Dis(m, nper=3)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76E0D7-459F-CFB4-36F1-5313C362FA18}"/>
              </a:ext>
            </a:extLst>
          </p:cNvPr>
          <p:cNvSpPr txBox="1"/>
          <p:nvPr/>
        </p:nvSpPr>
        <p:spPr>
          <a:xfrm>
            <a:off x="189899" y="2456603"/>
            <a:ext cx="6201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ws = "./tempIN/FOLDER-A" </a:t>
            </a:r>
          </a:p>
          <a:p>
            <a:r>
              <a:rPr lang="LID4096" dirty="0">
                <a:solidFill>
                  <a:srgbClr val="00B050"/>
                </a:solidFill>
              </a:rPr>
              <a:t>name = "m"   # Simulation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A2B37-B0FF-3238-F87A-97D7E64E4CBC}"/>
              </a:ext>
            </a:extLst>
          </p:cNvPr>
          <p:cNvSpPr txBox="1"/>
          <p:nvPr/>
        </p:nvSpPr>
        <p:spPr>
          <a:xfrm>
            <a:off x="423251" y="4672413"/>
            <a:ext cx="3868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00B050"/>
                </a:solidFill>
              </a:rPr>
              <a:t>!head -n 10 'tempIN/FOLDER-A/b.riv'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F67394-4791-1938-41A2-9CC5252CC107}"/>
              </a:ext>
            </a:extLst>
          </p:cNvPr>
          <p:cNvSpPr txBox="1"/>
          <p:nvPr/>
        </p:nvSpPr>
        <p:spPr>
          <a:xfrm>
            <a:off x="106266" y="5055328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FF0000"/>
                </a:solidFill>
              </a:rPr>
              <a:t>riv_dtype = </a:t>
            </a:r>
            <a:r>
              <a:rPr lang="LID4096" dirty="0"/>
              <a:t>flopy.</a:t>
            </a:r>
            <a:r>
              <a:rPr lang="LID4096" dirty="0">
                <a:solidFill>
                  <a:srgbClr val="FF0000"/>
                </a:solidFill>
              </a:rPr>
              <a:t>modflow.ModflowRiv</a:t>
            </a:r>
            <a:r>
              <a:rPr lang="LID4096" dirty="0"/>
              <a:t>.get_default_dtype()</a:t>
            </a:r>
          </a:p>
          <a:p>
            <a:r>
              <a:rPr lang="LID4096" dirty="0">
                <a:solidFill>
                  <a:srgbClr val="FF0000"/>
                </a:solidFill>
              </a:rPr>
              <a:t>print(riv_dtype)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BB806E-29EE-8465-2A7A-A83AA1162669}"/>
              </a:ext>
            </a:extLst>
          </p:cNvPr>
          <p:cNvSpPr txBox="1"/>
          <p:nvPr/>
        </p:nvSpPr>
        <p:spPr>
          <a:xfrm>
            <a:off x="5941525" y="5241705"/>
            <a:ext cx="6097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600" dirty="0"/>
              <a:t>fpm.Modflow</a:t>
            </a:r>
            <a:r>
              <a:rPr lang="LID4096" sz="1600" dirty="0">
                <a:solidFill>
                  <a:srgbClr val="0000FF"/>
                </a:solidFill>
              </a:rPr>
              <a:t>Wel(model, stress_period_data=lrcQ)</a:t>
            </a:r>
            <a:endParaRPr lang="LID4096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77C56A-DFD8-0185-5612-B23148EB0741}"/>
              </a:ext>
            </a:extLst>
          </p:cNvPr>
          <p:cNvSpPr txBox="1"/>
          <p:nvPr/>
        </p:nvSpPr>
        <p:spPr>
          <a:xfrm>
            <a:off x="5495453" y="6153750"/>
            <a:ext cx="62149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>
                <a:solidFill>
                  <a:srgbClr val="FF0000"/>
                </a:solidFill>
              </a:rPr>
              <a:t>_dtype = </a:t>
            </a:r>
            <a:r>
              <a:rPr lang="LID4096" sz="1600" dirty="0"/>
              <a:t>flopy.</a:t>
            </a:r>
            <a:r>
              <a:rPr lang="LID4096" sz="1600" dirty="0">
                <a:solidFill>
                  <a:srgbClr val="FF0000"/>
                </a:solidFill>
              </a:rPr>
              <a:t>modflow.Modflow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/>
              <a:t>.get_default_dtype()</a:t>
            </a:r>
          </a:p>
          <a:p>
            <a:r>
              <a:rPr lang="LID4096" sz="1600" dirty="0">
                <a:solidFill>
                  <a:srgbClr val="FF0000"/>
                </a:solidFill>
              </a:rPr>
              <a:t>print(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>
                <a:solidFill>
                  <a:srgbClr val="FF0000"/>
                </a:solidFill>
              </a:rPr>
              <a:t>_dtype)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6A8109-4862-5A84-9E08-260B873C84EC}"/>
              </a:ext>
            </a:extLst>
          </p:cNvPr>
          <p:cNvSpPr txBox="1"/>
          <p:nvPr/>
        </p:nvSpPr>
        <p:spPr>
          <a:xfrm>
            <a:off x="5276928" y="5799898"/>
            <a:ext cx="7181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/>
              <a:t>Wel</a:t>
            </a:r>
            <a:r>
              <a:rPr lang="LID4096" sz="1600" dirty="0"/>
              <a:t> = flopy.</a:t>
            </a:r>
            <a:r>
              <a:rPr lang="LID4096" sz="1600" dirty="0">
                <a:solidFill>
                  <a:srgbClr val="FF0000"/>
                </a:solidFill>
              </a:rPr>
              <a:t>modflow.Modflow</a:t>
            </a:r>
            <a:r>
              <a:rPr lang="pt-BR" sz="1600" dirty="0" err="1">
                <a:solidFill>
                  <a:srgbClr val="FF0000"/>
                </a:solidFill>
              </a:rPr>
              <a:t>Wel</a:t>
            </a:r>
            <a:r>
              <a:rPr lang="LID4096" sz="1600" dirty="0"/>
              <a:t>(m, stress_period_data=stress_period_data)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5FAC2-C9E9-1DAD-0157-1EEEF4AD978C}"/>
              </a:ext>
            </a:extLst>
          </p:cNvPr>
          <p:cNvSpPr txBox="1"/>
          <p:nvPr/>
        </p:nvSpPr>
        <p:spPr>
          <a:xfrm>
            <a:off x="9265920" y="2520653"/>
            <a:ext cx="21597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= </a:t>
            </a:r>
            <a:r>
              <a:rPr lang="LID4096" dirty="0"/>
              <a:t>mf6.ModflowGwf</a:t>
            </a:r>
            <a:r>
              <a:rPr lang="pt-BR" dirty="0"/>
              <a:t>(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9E895-F6BF-C99D-1290-C8B8D2557895}"/>
              </a:ext>
            </a:extLst>
          </p:cNvPr>
          <p:cNvSpPr txBox="1"/>
          <p:nvPr/>
        </p:nvSpPr>
        <p:spPr>
          <a:xfrm>
            <a:off x="189899" y="92872"/>
            <a:ext cx="2654351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LID4096" sz="1400" dirty="0"/>
              <a:t>/02_Flopy_1_2_3__/</a:t>
            </a:r>
            <a:endParaRPr lang="pt-BR" sz="1400" dirty="0"/>
          </a:p>
          <a:p>
            <a:r>
              <a:rPr lang="en-GB" sz="1400" dirty="0"/>
              <a:t>a___.</a:t>
            </a:r>
            <a:r>
              <a:rPr lang="en-GB" sz="1400" dirty="0" err="1"/>
              <a:t>docs_Notebooks</a:t>
            </a:r>
            <a:r>
              <a:rPr lang="en-GB" sz="1400" dirty="0"/>
              <a:t>/</a:t>
            </a:r>
          </a:p>
          <a:p>
            <a:r>
              <a:rPr lang="en-GB" sz="1400" dirty="0"/>
              <a:t>03_mf_boundaries_tutorial/</a:t>
            </a:r>
          </a:p>
          <a:p>
            <a:r>
              <a:rPr lang="en-GB" sz="1400" dirty="0"/>
              <a:t>03/</a:t>
            </a:r>
          </a:p>
          <a:p>
            <a:r>
              <a:rPr lang="en-GB" sz="1400" dirty="0"/>
              <a:t>3mf_boundaries_tutorial.ipynb</a:t>
            </a:r>
            <a:endParaRPr lang="LID4096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2972F-B457-290B-E8C2-B3B93526EFFB}"/>
              </a:ext>
            </a:extLst>
          </p:cNvPr>
          <p:cNvSpPr txBox="1"/>
          <p:nvPr/>
        </p:nvSpPr>
        <p:spPr>
          <a:xfrm>
            <a:off x="11016342" y="6884"/>
            <a:ext cx="117565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FloPy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273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D30434-708E-C94A-BB85-51BBFEE30B8F}"/>
              </a:ext>
            </a:extLst>
          </p:cNvPr>
          <p:cNvSpPr txBox="1"/>
          <p:nvPr/>
        </p:nvSpPr>
        <p:spPr>
          <a:xfrm>
            <a:off x="660903" y="2254497"/>
            <a:ext cx="8455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flopy.</a:t>
            </a:r>
            <a:r>
              <a:rPr lang="LID4096" b="1" dirty="0">
                <a:solidFill>
                  <a:srgbClr val="FF0000"/>
                </a:solidFill>
              </a:rPr>
              <a:t>mf6.Modflow</a:t>
            </a:r>
            <a:r>
              <a:rPr lang="LID4096" sz="2000" b="1" dirty="0">
                <a:solidFill>
                  <a:srgbClr val="0000FF"/>
                </a:solidFill>
              </a:rPr>
              <a:t>Gwfnpf</a:t>
            </a:r>
            <a:r>
              <a:rPr lang="LID4096" dirty="0"/>
              <a:t>(gwf, save_specific_discharge=True)</a:t>
            </a:r>
          </a:p>
          <a:p>
            <a:r>
              <a:rPr lang="LID4096" dirty="0"/>
              <a:t>flopy.</a:t>
            </a:r>
            <a:r>
              <a:rPr lang="LID4096" b="1" dirty="0">
                <a:solidFill>
                  <a:srgbClr val="FF0000"/>
                </a:solidFill>
              </a:rPr>
              <a:t>mf6.Modflow</a:t>
            </a:r>
            <a:r>
              <a:rPr lang="LID4096" sz="2000" b="1" dirty="0">
                <a:solidFill>
                  <a:srgbClr val="0000FF"/>
                </a:solidFill>
              </a:rPr>
              <a:t>Gwfchd</a:t>
            </a:r>
            <a:r>
              <a:rPr lang="LID4096" dirty="0"/>
              <a:t>(gwf, stress_period_data=[[(0, 0, 0), 1.0], [(2, 3, 4), 0.0]])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E23B94-20A8-47F1-D17D-C4B532F9AF93}"/>
              </a:ext>
            </a:extLst>
          </p:cNvPr>
          <p:cNvGrpSpPr>
            <a:grpSpLocks noChangeAspect="1"/>
          </p:cNvGrpSpPr>
          <p:nvPr/>
        </p:nvGrpSpPr>
        <p:grpSpPr>
          <a:xfrm>
            <a:off x="252551" y="269966"/>
            <a:ext cx="8455938" cy="1834975"/>
            <a:chOff x="5102689" y="574861"/>
            <a:chExt cx="6010855" cy="1304381"/>
          </a:xfrm>
          <a:noFill/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E532D7-4582-0DA7-8900-9DDF42E9A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011" t="62672" r="10651" b="2812"/>
            <a:stretch/>
          </p:blipFill>
          <p:spPr>
            <a:xfrm>
              <a:off x="5102689" y="574861"/>
              <a:ext cx="6010855" cy="1304381"/>
            </a:xfrm>
            <a:prstGeom prst="rect">
              <a:avLst/>
            </a:prstGeom>
            <a:grpFill/>
            <a:ln w="28575">
              <a:noFill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C50CBA-CCE6-86C6-F49B-6CADDA9799E1}"/>
                </a:ext>
              </a:extLst>
            </p:cNvPr>
            <p:cNvSpPr/>
            <p:nvPr/>
          </p:nvSpPr>
          <p:spPr>
            <a:xfrm>
              <a:off x="5947954" y="627017"/>
              <a:ext cx="1236617" cy="156755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821814-C340-3872-D73D-AF0EF47A4CA4}"/>
                </a:ext>
              </a:extLst>
            </p:cNvPr>
            <p:cNvSpPr/>
            <p:nvPr/>
          </p:nvSpPr>
          <p:spPr>
            <a:xfrm>
              <a:off x="6096000" y="783772"/>
              <a:ext cx="1506583" cy="156755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848BA9-5969-8998-D50F-686A1771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5" t="3111" b="1897"/>
          <a:stretch/>
        </p:blipFill>
        <p:spPr>
          <a:xfrm>
            <a:off x="252551" y="3204754"/>
            <a:ext cx="3123923" cy="2833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5D080-66A0-4B16-92E7-6B3F86F7CB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67" b="19880"/>
          <a:stretch/>
        </p:blipFill>
        <p:spPr>
          <a:xfrm>
            <a:off x="1375954" y="6190912"/>
            <a:ext cx="10244546" cy="46551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541FB43-CDA9-1841-E888-532BC09CB326}"/>
              </a:ext>
            </a:extLst>
          </p:cNvPr>
          <p:cNvSpPr/>
          <p:nvPr/>
        </p:nvSpPr>
        <p:spPr>
          <a:xfrm>
            <a:off x="8951377" y="5829481"/>
            <a:ext cx="330926" cy="209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B5982A6-BF74-135D-E9C0-C238A184196C}"/>
              </a:ext>
            </a:extLst>
          </p:cNvPr>
          <p:cNvSpPr/>
          <p:nvPr/>
        </p:nvSpPr>
        <p:spPr>
          <a:xfrm>
            <a:off x="9858103" y="5829481"/>
            <a:ext cx="330926" cy="209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D58BE-4631-4487-4CD8-9E3F565EA076}"/>
              </a:ext>
            </a:extLst>
          </p:cNvPr>
          <p:cNvSpPr txBox="1"/>
          <p:nvPr/>
        </p:nvSpPr>
        <p:spPr>
          <a:xfrm>
            <a:off x="8382000" y="3580324"/>
            <a:ext cx="361405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LID4096" dirty="0"/>
              <a:t>/04_Pleasant_Lake/</a:t>
            </a:r>
            <a:endParaRPr lang="pt-BR" dirty="0"/>
          </a:p>
          <a:p>
            <a:r>
              <a:rPr lang="LID4096" dirty="0"/>
              <a:t>02/</a:t>
            </a:r>
            <a:endParaRPr lang="pt-BR" dirty="0"/>
          </a:p>
          <a:p>
            <a:r>
              <a:rPr lang="LID4096" dirty="0"/>
              <a:t>pleasant-lake-flopy-example.ipynb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34EF33-549B-2A53-12D0-FD723DC8D668}"/>
              </a:ext>
            </a:extLst>
          </p:cNvPr>
          <p:cNvSpPr txBox="1"/>
          <p:nvPr/>
        </p:nvSpPr>
        <p:spPr>
          <a:xfrm>
            <a:off x="4192185" y="5298360"/>
            <a:ext cx="21597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/>
              <a:t>= </a:t>
            </a:r>
            <a:r>
              <a:rPr lang="LID4096" dirty="0"/>
              <a:t>mf6.ModflowGwf</a:t>
            </a:r>
            <a:r>
              <a:rPr lang="pt-BR" dirty="0"/>
              <a:t>(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86EEC-E706-BE10-80CF-90DE1817DC9B}"/>
              </a:ext>
            </a:extLst>
          </p:cNvPr>
          <p:cNvSpPr txBox="1"/>
          <p:nvPr/>
        </p:nvSpPr>
        <p:spPr>
          <a:xfrm>
            <a:off x="11016342" y="6884"/>
            <a:ext cx="117565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FloPy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196593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687BB9A-C66E-05D4-7FB8-0D0A526A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9" y="5329690"/>
            <a:ext cx="9715500" cy="21907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8C6E0A4-8271-5B61-A056-41F0F795CD7F}"/>
              </a:ext>
            </a:extLst>
          </p:cNvPr>
          <p:cNvGrpSpPr/>
          <p:nvPr/>
        </p:nvGrpSpPr>
        <p:grpSpPr>
          <a:xfrm>
            <a:off x="215946" y="166709"/>
            <a:ext cx="10878773" cy="4403104"/>
            <a:chOff x="477203" y="1464286"/>
            <a:chExt cx="10878773" cy="44031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F9EDDDF-D430-D270-B69A-2E85BA7CD8E3}"/>
                </a:ext>
              </a:extLst>
            </p:cNvPr>
            <p:cNvGrpSpPr/>
            <p:nvPr/>
          </p:nvGrpSpPr>
          <p:grpSpPr>
            <a:xfrm>
              <a:off x="477203" y="3429000"/>
              <a:ext cx="10878773" cy="1149532"/>
              <a:chOff x="764587" y="966652"/>
              <a:chExt cx="10878773" cy="11495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BCF5B7-1ED8-D158-1BC3-2E0392293460}"/>
                  </a:ext>
                </a:extLst>
              </p:cNvPr>
              <p:cNvSpPr/>
              <p:nvPr/>
            </p:nvSpPr>
            <p:spPr>
              <a:xfrm>
                <a:off x="764587" y="966652"/>
                <a:ext cx="10878773" cy="11495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A4A74F0-405F-8F84-5A82-5F6A8119C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920" y="1068568"/>
                <a:ext cx="7515225" cy="31432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CFFB1AC-DB8E-F418-132C-CB95427E7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b="67692"/>
              <a:stretch/>
            </p:blipFill>
            <p:spPr>
              <a:xfrm>
                <a:off x="1043259" y="1382893"/>
                <a:ext cx="7591425" cy="200025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C9D130F-8C19-1B96-ADED-643D14376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338" y="1609179"/>
                <a:ext cx="10506075" cy="2286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7EF5C28-C229-91E4-49DA-426DC0903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t="20944" b="27993"/>
              <a:stretch/>
            </p:blipFill>
            <p:spPr>
              <a:xfrm>
                <a:off x="895211" y="1809204"/>
                <a:ext cx="8810625" cy="228600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F1A777-C320-1D99-A3EF-CCE5E53DCFAC}"/>
                </a:ext>
              </a:extLst>
            </p:cNvPr>
            <p:cNvGrpSpPr/>
            <p:nvPr/>
          </p:nvGrpSpPr>
          <p:grpSpPr>
            <a:xfrm>
              <a:off x="477203" y="1464286"/>
              <a:ext cx="8814845" cy="1988250"/>
              <a:chOff x="755875" y="841534"/>
              <a:chExt cx="8814845" cy="198825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CCB447-1B96-3A70-53F6-9A4DC1922889}"/>
                  </a:ext>
                </a:extLst>
              </p:cNvPr>
              <p:cNvSpPr/>
              <p:nvPr/>
            </p:nvSpPr>
            <p:spPr>
              <a:xfrm>
                <a:off x="755875" y="841534"/>
                <a:ext cx="8814845" cy="8740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B8AD9E4-7F58-E96E-828D-C6FE757A9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664" y="917394"/>
                <a:ext cx="8362950" cy="28575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EA701D1E-7CA6-F8AE-6984-77D23AE15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1664" y="1200285"/>
                <a:ext cx="7439025" cy="4191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3DB496-F1A0-7457-3A69-F2E131ACACF2}"/>
                  </a:ext>
                </a:extLst>
              </p:cNvPr>
              <p:cNvSpPr txBox="1"/>
              <p:nvPr/>
            </p:nvSpPr>
            <p:spPr>
              <a:xfrm>
                <a:off x="755875" y="1629455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dirty="0">
                    <a:solidFill>
                      <a:srgbClr val="00B050"/>
                    </a:solidFill>
                  </a:rPr>
                  <a:t>sim.write_simulation() </a:t>
                </a:r>
              </a:p>
              <a:p>
                <a:r>
                  <a:rPr lang="LID4096" dirty="0">
                    <a:solidFill>
                      <a:srgbClr val="00B050"/>
                    </a:solidFill>
                  </a:rPr>
                  <a:t>mfsim.nam</a:t>
                </a:r>
              </a:p>
              <a:p>
                <a:r>
                  <a:rPr lang="LID4096" dirty="0">
                    <a:solidFill>
                      <a:srgbClr val="00B050"/>
                    </a:solidFill>
                  </a:rPr>
                  <a:t>pleasant.ims</a:t>
                </a:r>
              </a:p>
              <a:p>
                <a:r>
                  <a:rPr lang="LID4096" dirty="0">
                    <a:solidFill>
                      <a:srgbClr val="00B050"/>
                    </a:solidFill>
                  </a:rPr>
                  <a:t>pleasant.tdis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6CDD8B-4F70-F29D-84B4-2E3ED869EAAC}"/>
                </a:ext>
              </a:extLst>
            </p:cNvPr>
            <p:cNvSpPr txBox="1"/>
            <p:nvPr/>
          </p:nvSpPr>
          <p:spPr>
            <a:xfrm>
              <a:off x="477203" y="5221059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>
                  <a:solidFill>
                    <a:srgbClr val="00B050"/>
                  </a:solidFill>
                </a:defRPr>
              </a:lvl1pPr>
            </a:lstStyle>
            <a:p>
              <a:r>
                <a:rPr lang="LID4096" dirty="0"/>
                <a:t>	new - 	06_nam</a:t>
              </a:r>
            </a:p>
            <a:p>
              <a:r>
                <a:rPr lang="LID4096" dirty="0"/>
                <a:t>Pleaseant   	01_dis, 02_ims, 03_npf, 04_oc, 05_tdis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E322243-9DFB-4C97-ED80-264604E010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237" y="3365455"/>
            <a:ext cx="3362325" cy="333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52E7BC-F2DD-42A5-09DB-9CAEFA4554F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915" t="3111" b="1897"/>
          <a:stretch/>
        </p:blipFill>
        <p:spPr>
          <a:xfrm>
            <a:off x="8654685" y="3823136"/>
            <a:ext cx="3123923" cy="2833734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0B5BD92F-AA91-E1B5-1E49-E7BA8A32E93D}"/>
              </a:ext>
            </a:extLst>
          </p:cNvPr>
          <p:cNvSpPr/>
          <p:nvPr/>
        </p:nvSpPr>
        <p:spPr>
          <a:xfrm rot="16200000">
            <a:off x="8228566" y="5707561"/>
            <a:ext cx="330926" cy="209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1972224-62D5-5375-83DC-4C08EC566240}"/>
              </a:ext>
            </a:extLst>
          </p:cNvPr>
          <p:cNvSpPr/>
          <p:nvPr/>
        </p:nvSpPr>
        <p:spPr>
          <a:xfrm rot="16200000">
            <a:off x="50483" y="3428864"/>
            <a:ext cx="330926" cy="2090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F5B7989-A8C4-9358-AF5E-1FFBF57DEC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449" y="4783715"/>
            <a:ext cx="6200775" cy="428625"/>
          </a:xfrm>
          <a:prstGeom prst="rect">
            <a:avLst/>
          </a:prstGeom>
        </p:spPr>
      </p:pic>
      <p:sp>
        <p:nvSpPr>
          <p:cNvPr id="32" name="Arrow: Down 31">
            <a:extLst>
              <a:ext uri="{FF2B5EF4-FFF2-40B4-BE49-F238E27FC236}">
                <a16:creationId xmlns:a16="http://schemas.microsoft.com/office/drawing/2014/main" id="{83F907E2-1DB2-E7AB-0750-ED8F418EAC6E}"/>
              </a:ext>
            </a:extLst>
          </p:cNvPr>
          <p:cNvSpPr/>
          <p:nvPr/>
        </p:nvSpPr>
        <p:spPr>
          <a:xfrm rot="16200000">
            <a:off x="8228566" y="6076770"/>
            <a:ext cx="330926" cy="20900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F1E9C0D-E12A-BD5D-6195-2FF859445F77}"/>
              </a:ext>
            </a:extLst>
          </p:cNvPr>
          <p:cNvSpPr/>
          <p:nvPr/>
        </p:nvSpPr>
        <p:spPr>
          <a:xfrm rot="16200000">
            <a:off x="-14099" y="4844675"/>
            <a:ext cx="330926" cy="209006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4924E-A717-3D21-B6BF-437797A864CD}"/>
              </a:ext>
            </a:extLst>
          </p:cNvPr>
          <p:cNvSpPr txBox="1"/>
          <p:nvPr/>
        </p:nvSpPr>
        <p:spPr>
          <a:xfrm>
            <a:off x="7857445" y="2536704"/>
            <a:ext cx="1732936" cy="188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LID4096" dirty="0"/>
              <a:t># output control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748BDE-F814-5616-333F-7BC283A1F11D}"/>
              </a:ext>
            </a:extLst>
          </p:cNvPr>
          <p:cNvSpPr txBox="1"/>
          <p:nvPr/>
        </p:nvSpPr>
        <p:spPr>
          <a:xfrm>
            <a:off x="3874350" y="3418406"/>
            <a:ext cx="1732936" cy="188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initial conditions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211AB1-47F8-7C30-8331-581FF9F6E109}"/>
              </a:ext>
            </a:extLst>
          </p:cNvPr>
          <p:cNvSpPr txBox="1"/>
          <p:nvPr/>
        </p:nvSpPr>
        <p:spPr>
          <a:xfrm>
            <a:off x="6556590" y="4796424"/>
            <a:ext cx="584439" cy="201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BC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033003-BD33-7BF4-ECDF-CCAD273C03E4}"/>
              </a:ext>
            </a:extLst>
          </p:cNvPr>
          <p:cNvSpPr txBox="1"/>
          <p:nvPr/>
        </p:nvSpPr>
        <p:spPr>
          <a:xfrm>
            <a:off x="6556590" y="5010737"/>
            <a:ext cx="584439" cy="201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BC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6C6648-CE75-3FD9-42C0-D763E2FD6CA5}"/>
              </a:ext>
            </a:extLst>
          </p:cNvPr>
          <p:cNvSpPr txBox="1"/>
          <p:nvPr/>
        </p:nvSpPr>
        <p:spPr>
          <a:xfrm>
            <a:off x="7614346" y="5069412"/>
            <a:ext cx="584439" cy="2016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BC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6C93C4-3C12-5203-666D-EFE9C4593893}"/>
              </a:ext>
            </a:extLst>
          </p:cNvPr>
          <p:cNvSpPr txBox="1"/>
          <p:nvPr/>
        </p:nvSpPr>
        <p:spPr>
          <a:xfrm>
            <a:off x="10519473" y="2737210"/>
            <a:ext cx="142917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discretization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8534D7-0C8A-15B5-D572-A603BFA861B9}"/>
              </a:ext>
            </a:extLst>
          </p:cNvPr>
          <p:cNvSpPr txBox="1"/>
          <p:nvPr/>
        </p:nvSpPr>
        <p:spPr>
          <a:xfrm>
            <a:off x="9116423" y="3027314"/>
            <a:ext cx="142917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Layers  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9C143B-DA0B-735E-5C69-40480A000380}"/>
              </a:ext>
            </a:extLst>
          </p:cNvPr>
          <p:cNvSpPr txBox="1"/>
          <p:nvPr/>
        </p:nvSpPr>
        <p:spPr>
          <a:xfrm>
            <a:off x="8063584" y="547421"/>
            <a:ext cx="1429170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dirty="0"/>
              <a:t># t DIS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D24E2-7DED-421D-268E-6D08ECAA4499}"/>
              </a:ext>
            </a:extLst>
          </p:cNvPr>
          <p:cNvSpPr txBox="1"/>
          <p:nvPr/>
        </p:nvSpPr>
        <p:spPr>
          <a:xfrm>
            <a:off x="2999283" y="1391353"/>
            <a:ext cx="3096717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 anchorCtr="0">
            <a:noAutofit/>
          </a:bodyPr>
          <a:lstStyle/>
          <a:p>
            <a:r>
              <a:rPr lang="pt-BR" sz="2000" dirty="0"/>
              <a:t>= </a:t>
            </a:r>
            <a:r>
              <a:rPr lang="LID4096" sz="2000" dirty="0"/>
              <a:t>mf6.ModflowGwf</a:t>
            </a:r>
            <a:r>
              <a:rPr lang="pt-BR" sz="2000" dirty="0"/>
              <a:t> (  .   )</a:t>
            </a:r>
            <a:endParaRPr lang="LID4096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DD09B-D080-5F4B-8A06-E4E002B4CBAA}"/>
              </a:ext>
            </a:extLst>
          </p:cNvPr>
          <p:cNvSpPr txBox="1"/>
          <p:nvPr/>
        </p:nvSpPr>
        <p:spPr>
          <a:xfrm>
            <a:off x="11016342" y="6884"/>
            <a:ext cx="117565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pt-BR" sz="2400" b="1" dirty="0"/>
              <a:t>FloPy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115821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966</Words>
  <Application>Microsoft Office PowerPoint</Application>
  <PresentationFormat>Widescreen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51</cp:revision>
  <dcterms:created xsi:type="dcterms:W3CDTF">2024-12-17T09:33:28Z</dcterms:created>
  <dcterms:modified xsi:type="dcterms:W3CDTF">2024-12-27T18:32:11Z</dcterms:modified>
</cp:coreProperties>
</file>