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92" r:id="rId4"/>
    <p:sldId id="290" r:id="rId5"/>
    <p:sldId id="288" r:id="rId6"/>
    <p:sldId id="287" r:id="rId7"/>
    <p:sldId id="291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03/31/2025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03/31/2025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03/31/2025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03/31/2025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19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19.png"/><Relationship Id="rId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F0F5E3F-33F4-6774-BBFA-1366DC742FD5}"/>
              </a:ext>
            </a:extLst>
          </p:cNvPr>
          <p:cNvGrpSpPr/>
          <p:nvPr/>
        </p:nvGrpSpPr>
        <p:grpSpPr>
          <a:xfrm>
            <a:off x="2241775" y="231169"/>
            <a:ext cx="6514948" cy="5860786"/>
            <a:chOff x="2382617" y="121583"/>
            <a:chExt cx="6514948" cy="586078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364ACC-6E0E-1B4F-D91F-BCEB766E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6247" y="404111"/>
              <a:ext cx="1743075" cy="204787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96F85F-41B2-1B78-23B6-B84C14BC0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40458" b="48981"/>
            <a:stretch/>
          </p:blipFill>
          <p:spPr>
            <a:xfrm>
              <a:off x="5471460" y="366309"/>
              <a:ext cx="1213678" cy="24298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A600CDC-B04C-0139-61D3-499379E9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38516"/>
            <a:stretch/>
          </p:blipFill>
          <p:spPr>
            <a:xfrm>
              <a:off x="7234378" y="404111"/>
              <a:ext cx="1663187" cy="162877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FB5608C-C447-DB08-93EE-526C0E057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3154" b="87091"/>
            <a:stretch/>
          </p:blipFill>
          <p:spPr>
            <a:xfrm>
              <a:off x="3426648" y="121583"/>
              <a:ext cx="1752674" cy="237300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C9E696-BBC2-8C1A-3363-8FE2F9D0E576}"/>
                </a:ext>
              </a:extLst>
            </p:cNvPr>
            <p:cNvGrpSpPr/>
            <p:nvPr/>
          </p:nvGrpSpPr>
          <p:grpSpPr>
            <a:xfrm>
              <a:off x="3234263" y="2497214"/>
              <a:ext cx="1945059" cy="2459101"/>
              <a:chOff x="2388817" y="2508967"/>
              <a:chExt cx="1945059" cy="245910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B5F9225-9A64-CBF2-096D-11C73ECF9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12732" b="4343"/>
              <a:stretch/>
            </p:blipFill>
            <p:spPr>
              <a:xfrm>
                <a:off x="2388817" y="2508967"/>
                <a:ext cx="1945058" cy="61957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C671119-4F6B-6730-E7EC-BD561E2A6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r="18643" b="59195"/>
              <a:stretch/>
            </p:blipFill>
            <p:spPr>
              <a:xfrm>
                <a:off x="2388818" y="3159383"/>
                <a:ext cx="1945058" cy="41975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135EF3A-7752-DA59-FA0A-CAC713ABC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r="26280" b="14689"/>
              <a:stretch/>
            </p:blipFill>
            <p:spPr>
              <a:xfrm>
                <a:off x="2388818" y="3616004"/>
                <a:ext cx="1945058" cy="21939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0C93F54-58C7-C399-24CC-FA67F7D3F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r="31244"/>
              <a:stretch/>
            </p:blipFill>
            <p:spPr>
              <a:xfrm>
                <a:off x="2388818" y="3891743"/>
                <a:ext cx="1945058" cy="1076325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E047EB1-0D82-F482-62EA-1C0950E65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6185" r="24681" b="88020"/>
            <a:stretch/>
          </p:blipFill>
          <p:spPr>
            <a:xfrm>
              <a:off x="5271825" y="128141"/>
              <a:ext cx="1413313" cy="20147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0B5C77-66A5-7AFD-6B23-E01283386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r="30388"/>
            <a:stretch/>
          </p:blipFill>
          <p:spPr>
            <a:xfrm>
              <a:off x="5258773" y="915069"/>
              <a:ext cx="1876425" cy="50673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C7626BD-F9F9-18BC-C339-2DDB334DC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1510" b="81664"/>
            <a:stretch/>
          </p:blipFill>
          <p:spPr>
            <a:xfrm>
              <a:off x="5258773" y="632540"/>
              <a:ext cx="1876425" cy="23729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3D2A3A-AAF9-AC1A-EA29-8FC6CB9CB08F}"/>
                </a:ext>
              </a:extLst>
            </p:cNvPr>
            <p:cNvSpPr/>
            <p:nvPr/>
          </p:nvSpPr>
          <p:spPr>
            <a:xfrm>
              <a:off x="5277318" y="915069"/>
              <a:ext cx="1887294" cy="61707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9D1E1FB-5E66-8A48-CE41-1D78D7C3658A}"/>
                </a:ext>
              </a:extLst>
            </p:cNvPr>
            <p:cNvSpPr txBox="1"/>
            <p:nvPr/>
          </p:nvSpPr>
          <p:spPr>
            <a:xfrm>
              <a:off x="2382617" y="1058716"/>
              <a:ext cx="51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00FF"/>
                  </a:solidFill>
                </a:rPr>
                <a:t>*</a:t>
              </a:r>
              <a:endParaRPr lang="LID4096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B6BBF4-A165-3BA9-DE3D-669E0B0B086C}"/>
              </a:ext>
            </a:extLst>
          </p:cNvPr>
          <p:cNvGrpSpPr/>
          <p:nvPr/>
        </p:nvGrpSpPr>
        <p:grpSpPr>
          <a:xfrm>
            <a:off x="8971471" y="499421"/>
            <a:ext cx="3021318" cy="4905375"/>
            <a:chOff x="9000388" y="1844113"/>
            <a:chExt cx="3021318" cy="490537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4611964-C40E-A4ED-135A-D5BF86B22C35}"/>
                </a:ext>
              </a:extLst>
            </p:cNvPr>
            <p:cNvGrpSpPr/>
            <p:nvPr/>
          </p:nvGrpSpPr>
          <p:grpSpPr>
            <a:xfrm>
              <a:off x="9000388" y="1844113"/>
              <a:ext cx="3021318" cy="4905375"/>
              <a:chOff x="9000388" y="1844113"/>
              <a:chExt cx="3021318" cy="490537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44D589B-B056-992D-E8AC-1E98225E6E17}"/>
                  </a:ext>
                </a:extLst>
              </p:cNvPr>
              <p:cNvSpPr/>
              <p:nvPr/>
            </p:nvSpPr>
            <p:spPr>
              <a:xfrm>
                <a:off x="9000388" y="1844113"/>
                <a:ext cx="3021318" cy="4905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95CEA62-A948-3E9C-87AF-C1B440CD333F}"/>
                  </a:ext>
                </a:extLst>
              </p:cNvPr>
              <p:cNvGrpSpPr/>
              <p:nvPr/>
            </p:nvGrpSpPr>
            <p:grpSpPr>
              <a:xfrm>
                <a:off x="9000388" y="3769398"/>
                <a:ext cx="2957472" cy="2871578"/>
                <a:chOff x="6775140" y="4329612"/>
                <a:chExt cx="2957472" cy="2871578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00E353AE-28AE-99FB-D268-11C4C48B9BC9}"/>
                    </a:ext>
                  </a:extLst>
                </p:cNvPr>
                <p:cNvGrpSpPr/>
                <p:nvPr/>
              </p:nvGrpSpPr>
              <p:grpSpPr>
                <a:xfrm>
                  <a:off x="6775140" y="4329612"/>
                  <a:ext cx="2953937" cy="2365102"/>
                  <a:chOff x="6775140" y="4329612"/>
                  <a:chExt cx="2953937" cy="2365102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19357D48-C2C1-5029-38F9-E11D746D78CF}"/>
                      </a:ext>
                    </a:extLst>
                  </p:cNvPr>
                  <p:cNvGrpSpPr/>
                  <p:nvPr/>
                </p:nvGrpSpPr>
                <p:grpSpPr>
                  <a:xfrm>
                    <a:off x="6775140" y="4329612"/>
                    <a:ext cx="2953937" cy="2365102"/>
                    <a:chOff x="6791763" y="4265589"/>
                    <a:chExt cx="2953937" cy="2365102"/>
                  </a:xfrm>
                </p:grpSpPr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466413C9-2071-B843-2540-4B163053D9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9338" y="6369081"/>
                      <a:ext cx="290636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>
                      <a:defPPr>
                        <a:defRPr lang="LID4096"/>
                      </a:defPPr>
                      <a:lvl1pPr>
                        <a:defRPr sz="1100" b="1"/>
                      </a:lvl1pPr>
                    </a:lstStyle>
                    <a:p>
                      <a:r>
                        <a:rPr lang="en-US" dirty="0"/>
                        <a:t>… extra: neversink _ PEST workflow</a:t>
                      </a:r>
                    </a:p>
                  </p:txBody>
                </p:sp>
                <p:pic>
                  <p:nvPicPr>
                    <p:cNvPr id="39" name="Picture 38">
                      <a:extLst>
                        <a:ext uri="{FF2B5EF4-FFF2-40B4-BE49-F238E27FC236}">
                          <a16:creationId xmlns:a16="http://schemas.microsoft.com/office/drawing/2014/main" id="{02ED4CE6-EEED-30A0-1625-560986802E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rcRect t="75159"/>
                    <a:stretch/>
                  </p:blipFill>
                  <p:spPr>
                    <a:xfrm>
                      <a:off x="6839338" y="4265589"/>
                      <a:ext cx="1800225" cy="21058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2" name="Picture 41">
                      <a:extLst>
                        <a:ext uri="{FF2B5EF4-FFF2-40B4-BE49-F238E27FC236}">
                          <a16:creationId xmlns:a16="http://schemas.microsoft.com/office/drawing/2014/main" id="{D34DD32E-D5DF-A50A-FD42-27F5BDA7CE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6920747" y="4481594"/>
                      <a:ext cx="1857375" cy="4762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8" name="Picture 47">
                      <a:extLst>
                        <a:ext uri="{FF2B5EF4-FFF2-40B4-BE49-F238E27FC236}">
                          <a16:creationId xmlns:a16="http://schemas.microsoft.com/office/drawing/2014/main" id="{E30AD298-E596-3A91-115E-72A8199F977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rcRect t="56483"/>
                    <a:stretch/>
                  </p:blipFill>
                  <p:spPr>
                    <a:xfrm>
                      <a:off x="6791763" y="5338134"/>
                      <a:ext cx="2952750" cy="108185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Picture 52">
                      <a:extLst>
                        <a:ext uri="{FF2B5EF4-FFF2-40B4-BE49-F238E27FC236}">
                          <a16:creationId xmlns:a16="http://schemas.microsoft.com/office/drawing/2014/main" id="{17ADB7B8-3A4C-205D-1F06-B1A6183A49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rcRect t="-284" b="83809"/>
                    <a:stretch/>
                  </p:blipFill>
                  <p:spPr>
                    <a:xfrm>
                      <a:off x="6792950" y="4908508"/>
                      <a:ext cx="2952750" cy="40956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E43F2AD-E722-2CA8-03B3-8A92001FA5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31099" y="6165146"/>
                      <a:ext cx="1003187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>
                      <a:defPPr>
                        <a:defRPr lang="LID4096"/>
                      </a:defPPr>
                      <a:lvl1pPr>
                        <a:defRPr sz="1100" b="1"/>
                      </a:lvl1pPr>
                    </a:lstStyle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 … ongoing</a:t>
                      </a:r>
                      <a:endParaRPr lang="LID4096" sz="1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DBC82040-8285-32E9-1D74-AD4D7FD03B1A}"/>
                      </a:ext>
                    </a:extLst>
                  </p:cNvPr>
                  <p:cNvSpPr/>
                  <p:nvPr/>
                </p:nvSpPr>
                <p:spPr>
                  <a:xfrm>
                    <a:off x="6904124" y="4759238"/>
                    <a:ext cx="928431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B5BA2419-47A7-DE89-A28D-E8ABB7A32F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99525" y="4342599"/>
                  <a:ext cx="1233087" cy="942034"/>
                </a:xfrm>
                <a:prstGeom prst="rect">
                  <a:avLst/>
                </a:prstGeom>
              </p:spPr>
            </p:pic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9F247D5C-0595-08B7-0E5C-A98F9BFBEC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37098" y="6691551"/>
                  <a:ext cx="1323920" cy="509639"/>
                </a:xfrm>
                <a:prstGeom prst="rect">
                  <a:avLst/>
                </a:prstGeom>
              </p:spPr>
            </p:pic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6A64E7D8-5048-25EF-AEA1-619B8650BE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8119" y="6675047"/>
                  <a:ext cx="1179544" cy="526143"/>
                </a:xfrm>
                <a:prstGeom prst="rect">
                  <a:avLst/>
                </a:prstGeom>
              </p:spPr>
            </p:pic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B8F0546-7047-D1C5-5952-E28AF3B05633}"/>
                    </a:ext>
                  </a:extLst>
                </p:cNvPr>
                <p:cNvSpPr txBox="1"/>
                <p:nvPr/>
              </p:nvSpPr>
              <p:spPr>
                <a:xfrm>
                  <a:off x="7762032" y="5131928"/>
                  <a:ext cx="1602713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LID4096" dirty="0"/>
                    <a:t>pleasant-lake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CA57FD4-335A-9232-4DAC-CA3426D9239A}"/>
                  </a:ext>
                </a:extLst>
              </p:cNvPr>
              <p:cNvGrpSpPr/>
              <p:nvPr/>
            </p:nvGrpSpPr>
            <p:grpSpPr>
              <a:xfrm>
                <a:off x="9125469" y="1980452"/>
                <a:ext cx="2550187" cy="1667907"/>
                <a:chOff x="6832189" y="2640412"/>
                <a:chExt cx="2550187" cy="1667907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BDF8C1E-6B76-7D20-FE03-EE97D121D669}"/>
                    </a:ext>
                  </a:extLst>
                </p:cNvPr>
                <p:cNvGrpSpPr/>
                <p:nvPr/>
              </p:nvGrpSpPr>
              <p:grpSpPr>
                <a:xfrm>
                  <a:off x="6832189" y="2640412"/>
                  <a:ext cx="1907145" cy="1667907"/>
                  <a:chOff x="8932261" y="2602641"/>
                  <a:chExt cx="1907145" cy="1667907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04A83C15-5CF9-9EAF-2515-78DCD3873267}"/>
                      </a:ext>
                    </a:extLst>
                  </p:cNvPr>
                  <p:cNvGrpSpPr/>
                  <p:nvPr/>
                </p:nvGrpSpPr>
                <p:grpSpPr>
                  <a:xfrm>
                    <a:off x="8946168" y="2622296"/>
                    <a:ext cx="1893238" cy="1648252"/>
                    <a:chOff x="226900" y="2754165"/>
                    <a:chExt cx="1893238" cy="1648252"/>
                  </a:xfrm>
                </p:grpSpPr>
                <p:pic>
                  <p:nvPicPr>
                    <p:cNvPr id="34" name="Picture 33">
                      <a:extLst>
                        <a:ext uri="{FF2B5EF4-FFF2-40B4-BE49-F238E27FC236}">
                          <a16:creationId xmlns:a16="http://schemas.microsoft.com/office/drawing/2014/main" id="{08FAF1B1-1AD3-A74C-EED7-018C6C64B1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rcRect t="53420" b="21739"/>
                    <a:stretch/>
                  </p:blipFill>
                  <p:spPr>
                    <a:xfrm>
                      <a:off x="226900" y="2754165"/>
                      <a:ext cx="1800225" cy="21058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Picture 46">
                      <a:extLst>
                        <a:ext uri="{FF2B5EF4-FFF2-40B4-BE49-F238E27FC236}">
                          <a16:creationId xmlns:a16="http://schemas.microsoft.com/office/drawing/2014/main" id="{4FE13CEF-C4DC-6451-0388-2A1564020F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8"/>
                    <a:srcRect r="5566"/>
                    <a:stretch/>
                  </p:blipFill>
                  <p:spPr>
                    <a:xfrm>
                      <a:off x="357141" y="2945092"/>
                      <a:ext cx="1762997" cy="145732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9C202361-A2A2-680C-4F39-917843711936}"/>
                      </a:ext>
                    </a:extLst>
                  </p:cNvPr>
                  <p:cNvSpPr/>
                  <p:nvPr/>
                </p:nvSpPr>
                <p:spPr>
                  <a:xfrm>
                    <a:off x="8932261" y="2602641"/>
                    <a:ext cx="928431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B50DBEEF-D827-874B-0716-1ED7DAC716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12355" y="3692610"/>
                  <a:ext cx="1670021" cy="5673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EB6199F-43E4-FDAB-AD9C-86194A1DC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r="43596" b="93943"/>
            <a:stretch/>
          </p:blipFill>
          <p:spPr>
            <a:xfrm>
              <a:off x="10723948" y="2032886"/>
              <a:ext cx="1058382" cy="210582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14CDA6E-0342-8E50-C525-78E46E6E0851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t="71413" r="23415" b="21416"/>
          <a:stretch/>
        </p:blipFill>
        <p:spPr>
          <a:xfrm>
            <a:off x="7093535" y="237727"/>
            <a:ext cx="1663187" cy="20147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5568E32-9AAE-B96B-F159-C4CA0F62EE3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-1868" t="78615" r="25283" b="14214"/>
          <a:stretch/>
        </p:blipFill>
        <p:spPr>
          <a:xfrm>
            <a:off x="8935439" y="238090"/>
            <a:ext cx="1663187" cy="201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0BF396-2C9E-1462-F9B8-A78DB3FA34F3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r="16057"/>
          <a:stretch/>
        </p:blipFill>
        <p:spPr>
          <a:xfrm>
            <a:off x="775193" y="301818"/>
            <a:ext cx="1822989" cy="2809875"/>
          </a:xfrm>
          <a:prstGeom prst="rect">
            <a:avLst/>
          </a:prstGeom>
          <a:noFill/>
          <a:ln w="63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7B1BFF-4366-0E8D-DD99-E03EBBC1B412}"/>
              </a:ext>
            </a:extLst>
          </p:cNvPr>
          <p:cNvSpPr/>
          <p:nvPr/>
        </p:nvSpPr>
        <p:spPr>
          <a:xfrm>
            <a:off x="274344" y="932326"/>
            <a:ext cx="2326193" cy="79261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09A30D2-BB00-BCA8-04EC-FEC2FEC7CDBC}"/>
              </a:ext>
            </a:extLst>
          </p:cNvPr>
          <p:cNvSpPr/>
          <p:nvPr/>
        </p:nvSpPr>
        <p:spPr>
          <a:xfrm>
            <a:off x="339262" y="1050992"/>
            <a:ext cx="348018" cy="512979"/>
          </a:xfrm>
          <a:prstGeom prst="rightArrow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3212492" y="204707"/>
            <a:ext cx="5083485" cy="3178302"/>
            <a:chOff x="2364029" y="713938"/>
            <a:chExt cx="5388659" cy="3526283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870" r="26475"/>
            <a:stretch/>
          </p:blipFill>
          <p:spPr>
            <a:xfrm>
              <a:off x="2365424" y="713938"/>
              <a:ext cx="2633226" cy="324567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3" cy="4835165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643" y="856022"/>
                <a:ext cx="6973693" cy="3151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1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861" y="3958505"/>
              <a:ext cx="3561686" cy="281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74372A-17D9-F93E-D215-D05D1D9C451A}"/>
              </a:ext>
            </a:extLst>
          </p:cNvPr>
          <p:cNvGrpSpPr/>
          <p:nvPr/>
        </p:nvGrpSpPr>
        <p:grpSpPr>
          <a:xfrm>
            <a:off x="3526839" y="109673"/>
            <a:ext cx="8409788" cy="6619875"/>
            <a:chOff x="3526839" y="109673"/>
            <a:chExt cx="8409788" cy="661987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363C29D-032A-DC04-CA77-112BDF47ACF5}"/>
                </a:ext>
              </a:extLst>
            </p:cNvPr>
            <p:cNvGrpSpPr/>
            <p:nvPr/>
          </p:nvGrpSpPr>
          <p:grpSpPr>
            <a:xfrm>
              <a:off x="3526839" y="3818654"/>
              <a:ext cx="5084214" cy="2910894"/>
              <a:chOff x="3596626" y="3756560"/>
              <a:chExt cx="5084214" cy="291089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6FEDAC1-043C-859A-93B4-FE1BC5C9EDC8}"/>
                  </a:ext>
                </a:extLst>
              </p:cNvPr>
              <p:cNvGrpSpPr/>
              <p:nvPr/>
            </p:nvGrpSpPr>
            <p:grpSpPr>
              <a:xfrm>
                <a:off x="3596626" y="3756560"/>
                <a:ext cx="5084214" cy="2910894"/>
                <a:chOff x="6974717" y="3714157"/>
                <a:chExt cx="5084214" cy="2910894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65956F72-F330-9D3B-62F3-3C58377396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74717" y="4405726"/>
                  <a:ext cx="2952750" cy="2219325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A6319723-66EE-DB0E-948D-D1BBC15DDA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888843" y="3714157"/>
                  <a:ext cx="2170088" cy="1136304"/>
                </a:xfrm>
                <a:prstGeom prst="rect">
                  <a:avLst/>
                </a:prstGeom>
              </p:spPr>
            </p:pic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8AC3884-60B6-88FF-4724-F64E320D2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10752" y="5002490"/>
                <a:ext cx="2125742" cy="163056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7FE5F3-8091-D3A7-C53F-BCA076C1C1F4}"/>
                </a:ext>
              </a:extLst>
            </p:cNvPr>
            <p:cNvGrpSpPr/>
            <p:nvPr/>
          </p:nvGrpSpPr>
          <p:grpSpPr>
            <a:xfrm>
              <a:off x="8767190" y="109673"/>
              <a:ext cx="3169437" cy="6619875"/>
              <a:chOff x="8767190" y="109673"/>
              <a:chExt cx="3169437" cy="661987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150A726-7430-4954-357E-CE7D8FCBFD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71520" y="109673"/>
                <a:ext cx="3076575" cy="6619875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46055B-DB4B-D1F7-1A30-B80D7ACC8BFC}"/>
                  </a:ext>
                </a:extLst>
              </p:cNvPr>
              <p:cNvSpPr/>
              <p:nvPr/>
            </p:nvSpPr>
            <p:spPr>
              <a:xfrm>
                <a:off x="8767190" y="1689388"/>
                <a:ext cx="3169437" cy="414649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E3A54C-E9B9-AE60-ACCE-A72AD4EEEBE9}"/>
                  </a:ext>
                </a:extLst>
              </p:cNvPr>
              <p:cNvSpPr/>
              <p:nvPr/>
            </p:nvSpPr>
            <p:spPr>
              <a:xfrm>
                <a:off x="8767190" y="3710125"/>
                <a:ext cx="2170088" cy="81657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D46865B-C8F5-7E29-5AF0-ACC56CFAC822}"/>
                  </a:ext>
                </a:extLst>
              </p:cNvPr>
              <p:cNvSpPr/>
              <p:nvPr/>
            </p:nvSpPr>
            <p:spPr>
              <a:xfrm>
                <a:off x="8767190" y="6100246"/>
                <a:ext cx="2091448" cy="594898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7E41AF4-C980-EB64-2070-3DAC7DB631D1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662" r="9481"/>
          <a:stretch/>
        </p:blipFill>
        <p:spPr>
          <a:xfrm>
            <a:off x="432571" y="6008889"/>
            <a:ext cx="2054138" cy="6953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730F94F-0B8C-CC5A-AD06-05B9BE84CC6C}"/>
              </a:ext>
            </a:extLst>
          </p:cNvPr>
          <p:cNvSpPr/>
          <p:nvPr/>
        </p:nvSpPr>
        <p:spPr>
          <a:xfrm>
            <a:off x="316621" y="6227527"/>
            <a:ext cx="2170088" cy="170501"/>
          </a:xfrm>
          <a:prstGeom prst="rect">
            <a:avLst/>
          </a:prstGeom>
          <a:noFill/>
          <a:ln w="952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E4BAB0-08C9-D4B9-22DC-E37FDC1E46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741" y="4059949"/>
            <a:ext cx="3486150" cy="1638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477950-018A-4C4F-2A19-0DD3250668AA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r="16057"/>
          <a:stretch/>
        </p:blipFill>
        <p:spPr>
          <a:xfrm>
            <a:off x="775193" y="301818"/>
            <a:ext cx="1822989" cy="2809875"/>
          </a:xfrm>
          <a:prstGeom prst="rect">
            <a:avLst/>
          </a:prstGeom>
          <a:noFill/>
          <a:ln w="63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0271C58-CAF6-0F58-1FB8-9B0152B63B6A}"/>
              </a:ext>
            </a:extLst>
          </p:cNvPr>
          <p:cNvSpPr/>
          <p:nvPr/>
        </p:nvSpPr>
        <p:spPr>
          <a:xfrm>
            <a:off x="274344" y="932326"/>
            <a:ext cx="2326193" cy="79261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1293DFB-64B5-784C-BD39-049450B4E655}"/>
              </a:ext>
            </a:extLst>
          </p:cNvPr>
          <p:cNvSpPr/>
          <p:nvPr/>
        </p:nvSpPr>
        <p:spPr>
          <a:xfrm>
            <a:off x="339262" y="1050992"/>
            <a:ext cx="348018" cy="512979"/>
          </a:xfrm>
          <a:prstGeom prst="rightArrow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93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AA1CE-A292-6849-733B-8A93DBFBF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ABD3F1-386E-F4D3-A12F-817E3895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553" y="5336827"/>
            <a:ext cx="3492109" cy="1348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B65EE-4622-31FE-7265-36869310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82" y="3222833"/>
            <a:ext cx="1752600" cy="2105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13F81E-1E6F-04AC-76BF-C959C1B327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6057"/>
          <a:stretch/>
        </p:blipFill>
        <p:spPr>
          <a:xfrm>
            <a:off x="775193" y="301818"/>
            <a:ext cx="1822989" cy="2809875"/>
          </a:xfrm>
          <a:prstGeom prst="rect">
            <a:avLst/>
          </a:prstGeom>
          <a:noFill/>
          <a:ln w="63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FCEC10-E911-B5A7-A3A2-32A70B3EBA81}"/>
              </a:ext>
            </a:extLst>
          </p:cNvPr>
          <p:cNvSpPr/>
          <p:nvPr/>
        </p:nvSpPr>
        <p:spPr>
          <a:xfrm>
            <a:off x="274344" y="932326"/>
            <a:ext cx="2326193" cy="79261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A95C269-40D1-B5CD-3ABB-F8A9FB86EEF4}"/>
              </a:ext>
            </a:extLst>
          </p:cNvPr>
          <p:cNvSpPr/>
          <p:nvPr/>
        </p:nvSpPr>
        <p:spPr>
          <a:xfrm>
            <a:off x="274345" y="2355452"/>
            <a:ext cx="348018" cy="512979"/>
          </a:xfrm>
          <a:prstGeom prst="rightArrow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568842-C342-D60A-05C8-6F99B5CCA8B7}"/>
              </a:ext>
            </a:extLst>
          </p:cNvPr>
          <p:cNvSpPr/>
          <p:nvPr/>
        </p:nvSpPr>
        <p:spPr>
          <a:xfrm>
            <a:off x="448354" y="4674404"/>
            <a:ext cx="348018" cy="512979"/>
          </a:xfrm>
          <a:prstGeom prst="rightArrow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7F8B2A0-C8AE-6FCE-A799-CBC00F4560BF}"/>
              </a:ext>
            </a:extLst>
          </p:cNvPr>
          <p:cNvGrpSpPr/>
          <p:nvPr/>
        </p:nvGrpSpPr>
        <p:grpSpPr>
          <a:xfrm>
            <a:off x="10029825" y="298515"/>
            <a:ext cx="2162175" cy="4221489"/>
            <a:chOff x="322818" y="916891"/>
            <a:chExt cx="2162175" cy="42214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6ECF7D4-88C9-1D31-04BC-60A27A947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2818" y="916891"/>
              <a:ext cx="2162175" cy="422148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AB9FB0-18BC-EEB3-ACD4-B264E748528F}"/>
                </a:ext>
              </a:extLst>
            </p:cNvPr>
            <p:cNvSpPr/>
            <p:nvPr/>
          </p:nvSpPr>
          <p:spPr>
            <a:xfrm>
              <a:off x="322818" y="1105879"/>
              <a:ext cx="1248127" cy="213646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1FCD1022-21A0-634A-20A0-520D0ECFC527}"/>
              </a:ext>
            </a:extLst>
          </p:cNvPr>
          <p:cNvSpPr txBox="1"/>
          <p:nvPr/>
        </p:nvSpPr>
        <p:spPr>
          <a:xfrm>
            <a:off x="2818637" y="241281"/>
            <a:ext cx="699073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300" dirty="0">
                <a:solidFill>
                  <a:srgbClr val="0000FF"/>
                </a:solidFill>
              </a:rPr>
              <a:t>E:\15_REPOS\b01_christianlangevin\00_gw3099_classrepo-master\exercises\</a:t>
            </a:r>
            <a:r>
              <a:rPr lang="LID4096" sz="1300" b="1" dirty="0">
                <a:solidFill>
                  <a:srgbClr val="FF0000"/>
                </a:solidFill>
              </a:rPr>
              <a:t>MT3DUSGS</a:t>
            </a:r>
            <a:endParaRPr lang="pt-BR" sz="1300" b="1" dirty="0">
              <a:solidFill>
                <a:srgbClr val="FF0000"/>
              </a:solidFill>
            </a:endParaRPr>
          </a:p>
          <a:p>
            <a:r>
              <a:rPr lang="en-US" sz="1300" dirty="0">
                <a:solidFill>
                  <a:srgbClr val="0000FF"/>
                </a:solidFill>
              </a:rPr>
              <a:t>E:\15_REPOS\b01_christianlangevin\umn2024-main\notebook</a:t>
            </a:r>
            <a:endParaRPr lang="LID4096" sz="1300" dirty="0">
              <a:solidFill>
                <a:srgbClr val="0000FF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681AED-06D4-3011-CA0B-B5D10ECC46B6}"/>
              </a:ext>
            </a:extLst>
          </p:cNvPr>
          <p:cNvSpPr txBox="1"/>
          <p:nvPr/>
        </p:nvSpPr>
        <p:spPr>
          <a:xfrm>
            <a:off x="2495468" y="5584529"/>
            <a:ext cx="602478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400"/>
            </a:lvl1pPr>
          </a:lstStyle>
          <a:p>
            <a:r>
              <a:rPr lang="LID4096" sz="1300" dirty="0"/>
              <a:t>E:\15_REPOS\00_BETAMI\98_Random\01_Mnfienen\A_Modflow-Setup\examples</a:t>
            </a:r>
            <a:endParaRPr lang="pt-BR" sz="1300" dirty="0"/>
          </a:p>
          <a:p>
            <a:r>
              <a:rPr lang="LID4096" sz="1300" dirty="0"/>
              <a:t>E:\15_REPOS\00_BETAMI\98_Random\06_ThoReimann</a:t>
            </a:r>
            <a:endParaRPr lang="pt-BR" sz="1300" dirty="0"/>
          </a:p>
          <a:p>
            <a:r>
              <a:rPr lang="LID4096" sz="1300" dirty="0"/>
              <a:t>E:\15_REPOS\00_BETAMI\98_Random\07_Hatari</a:t>
            </a:r>
            <a:endParaRPr lang="pt-BR" sz="1300" dirty="0"/>
          </a:p>
          <a:p>
            <a:r>
              <a:rPr lang="LID4096" sz="1300" dirty="0"/>
              <a:t>E:\15_REPOS\00_BETAMI\98_Random\99_Samples_high_L_temp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3357DE5-71CF-C164-D3E2-B8F82DFDFB70}"/>
              </a:ext>
            </a:extLst>
          </p:cNvPr>
          <p:cNvGrpSpPr>
            <a:grpSpLocks noChangeAspect="1"/>
          </p:cNvGrpSpPr>
          <p:nvPr/>
        </p:nvGrpSpPr>
        <p:grpSpPr>
          <a:xfrm>
            <a:off x="137539" y="5629905"/>
            <a:ext cx="2082180" cy="1038167"/>
            <a:chOff x="8926842" y="2440672"/>
            <a:chExt cx="2994470" cy="1493031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22CEF81-4571-200B-71A3-ED05555731D9}"/>
                </a:ext>
              </a:extLst>
            </p:cNvPr>
            <p:cNvGrpSpPr/>
            <p:nvPr/>
          </p:nvGrpSpPr>
          <p:grpSpPr>
            <a:xfrm>
              <a:off x="8926842" y="2440672"/>
              <a:ext cx="2994470" cy="1173502"/>
              <a:chOff x="8964942" y="2707372"/>
              <a:chExt cx="2994470" cy="1173502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BFC1344-30BF-5E21-6852-F19B04475CBD}"/>
                  </a:ext>
                </a:extLst>
              </p:cNvPr>
              <p:cNvGrpSpPr/>
              <p:nvPr/>
            </p:nvGrpSpPr>
            <p:grpSpPr>
              <a:xfrm>
                <a:off x="9005806" y="2898295"/>
                <a:ext cx="2953606" cy="982579"/>
                <a:chOff x="102390" y="3936047"/>
                <a:chExt cx="2953606" cy="982579"/>
              </a:xfrm>
            </p:grpSpPr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E620D8C7-CD2C-5302-692D-F81A7511CE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t="59959" b="31580"/>
                <a:stretch/>
              </p:blipFill>
              <p:spPr>
                <a:xfrm>
                  <a:off x="156078" y="4418753"/>
                  <a:ext cx="2390775" cy="201471"/>
                </a:xfrm>
                <a:prstGeom prst="rect">
                  <a:avLst/>
                </a:prstGeom>
              </p:spPr>
            </p:pic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B14A44CF-B7F6-259E-90F1-F9D8621C5A48}"/>
                    </a:ext>
                  </a:extLst>
                </p:cNvPr>
                <p:cNvSpPr txBox="1"/>
                <p:nvPr/>
              </p:nvSpPr>
              <p:spPr>
                <a:xfrm>
                  <a:off x="1342554" y="4000036"/>
                  <a:ext cx="1713442" cy="5311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pPr algn="r"/>
                  <a:r>
                    <a:rPr lang="en-US" sz="900" dirty="0"/>
                    <a:t>git env! mfsetup kernel</a:t>
                  </a:r>
                  <a:endParaRPr lang="LID4096" sz="5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2D32FCE-F7B5-5A69-8AEC-37431B4444DA}"/>
                    </a:ext>
                  </a:extLst>
                </p:cNvPr>
                <p:cNvSpPr txBox="1"/>
                <p:nvPr/>
              </p:nvSpPr>
              <p:spPr>
                <a:xfrm>
                  <a:off x="102390" y="4564525"/>
                  <a:ext cx="2953606" cy="35410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pPr algn="r"/>
                  <a:r>
                    <a:rPr lang="en-US" sz="500" b="0" dirty="0">
                      <a:solidFill>
                        <a:srgbClr val="0000FF"/>
                      </a:solidFill>
                    </a:rPr>
                    <a:t>https://doi-usgs.github.io/modflow-setup/latest/notebooks/Pleasant_lake_lgr_example.html</a:t>
                  </a:r>
                  <a:endParaRPr lang="LID4096" sz="500" b="0" dirty="0">
                    <a:solidFill>
                      <a:srgbClr val="0000FF"/>
                    </a:solidFill>
                  </a:endParaRPr>
                </a:p>
              </p:txBody>
            </p:sp>
            <p:pic>
              <p:nvPicPr>
                <p:cNvPr id="110" name="Picture 109">
                  <a:extLst>
                    <a:ext uri="{FF2B5EF4-FFF2-40B4-BE49-F238E27FC236}">
                      <a16:creationId xmlns:a16="http://schemas.microsoft.com/office/drawing/2014/main" id="{C2C3E558-2024-8950-015C-0F6914B82B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t="2473" b="19824"/>
                <a:stretch/>
              </p:blipFill>
              <p:spPr>
                <a:xfrm>
                  <a:off x="158111" y="3936047"/>
                  <a:ext cx="1295400" cy="429266"/>
                </a:xfrm>
                <a:prstGeom prst="rect">
                  <a:avLst/>
                </a:prstGeom>
              </p:spPr>
            </p:pic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5E9EE5FF-0FEA-8881-1FEE-37AF16B73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b="87844"/>
              <a:stretch/>
            </p:blipFill>
            <p:spPr>
              <a:xfrm>
                <a:off x="8964942" y="2707372"/>
                <a:ext cx="1285875" cy="201471"/>
              </a:xfrm>
              <a:prstGeom prst="rect">
                <a:avLst/>
              </a:prstGeom>
            </p:spPr>
          </p:pic>
        </p:grp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7A9DFBB9-40A6-9966-AD26-057AED42C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59633" b="23347"/>
            <a:stretch/>
          </p:blipFill>
          <p:spPr>
            <a:xfrm>
              <a:off x="8967706" y="3586778"/>
              <a:ext cx="1285875" cy="346925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70EC6C5-9940-FBEC-6EFE-9C75F4A4A939}"/>
              </a:ext>
            </a:extLst>
          </p:cNvPr>
          <p:cNvGrpSpPr/>
          <p:nvPr/>
        </p:nvGrpSpPr>
        <p:grpSpPr>
          <a:xfrm>
            <a:off x="7555135" y="1207655"/>
            <a:ext cx="2419861" cy="2398307"/>
            <a:chOff x="7070031" y="1292190"/>
            <a:chExt cx="2419861" cy="2398307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62B55C3-704F-9059-D125-204BCC930DD6}"/>
                </a:ext>
              </a:extLst>
            </p:cNvPr>
            <p:cNvGrpSpPr/>
            <p:nvPr/>
          </p:nvGrpSpPr>
          <p:grpSpPr>
            <a:xfrm>
              <a:off x="7070033" y="1292190"/>
              <a:ext cx="2419859" cy="2398307"/>
              <a:chOff x="4397669" y="3928206"/>
              <a:chExt cx="2419859" cy="2398307"/>
            </a:xfrm>
          </p:grpSpPr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D906CC7C-4776-E7B5-A5D6-12431E8C6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1890"/>
              <a:stretch/>
            </p:blipFill>
            <p:spPr>
              <a:xfrm>
                <a:off x="4455328" y="4139769"/>
                <a:ext cx="2343150" cy="2186744"/>
              </a:xfrm>
              <a:prstGeom prst="rect">
                <a:avLst/>
              </a:prstGeom>
            </p:spPr>
          </p:pic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750BC8F-8F50-4C2A-F9DC-9DA699F9A269}"/>
                  </a:ext>
                </a:extLst>
              </p:cNvPr>
              <p:cNvSpPr/>
              <p:nvPr/>
            </p:nvSpPr>
            <p:spPr>
              <a:xfrm>
                <a:off x="4397669" y="4139770"/>
                <a:ext cx="2419859" cy="42218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2E12B82-34BA-3FD0-A000-F596FD128FB6}"/>
                  </a:ext>
                </a:extLst>
              </p:cNvPr>
              <p:cNvSpPr txBox="1"/>
              <p:nvPr/>
            </p:nvSpPr>
            <p:spPr>
              <a:xfrm>
                <a:off x="5508744" y="3928206"/>
                <a:ext cx="130878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50" b="1" dirty="0"/>
                  <a:t>MT3D_Unconfined</a:t>
                </a:r>
              </a:p>
            </p:txBody>
          </p: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ADA27DA-5FF2-79A0-9D01-EE30612E1F63}"/>
                </a:ext>
              </a:extLst>
            </p:cNvPr>
            <p:cNvSpPr/>
            <p:nvPr/>
          </p:nvSpPr>
          <p:spPr>
            <a:xfrm>
              <a:off x="7070031" y="2095151"/>
              <a:ext cx="1250183" cy="227924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F53D2D2-43A6-6B6C-E80D-9404A543E672}"/>
                </a:ext>
              </a:extLst>
            </p:cNvPr>
            <p:cNvSpPr/>
            <p:nvPr/>
          </p:nvSpPr>
          <p:spPr>
            <a:xfrm>
              <a:off x="7070032" y="3294691"/>
              <a:ext cx="1250183" cy="227924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734A7139-04E1-A86D-2B96-EABCC9892DB1}"/>
              </a:ext>
            </a:extLst>
          </p:cNvPr>
          <p:cNvSpPr/>
          <p:nvPr/>
        </p:nvSpPr>
        <p:spPr>
          <a:xfrm>
            <a:off x="425864" y="3605962"/>
            <a:ext cx="348018" cy="272478"/>
          </a:xfrm>
          <a:prstGeom prst="rightArrow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E307F3A5-0DA1-D50C-808E-78EAE766A9CF}"/>
              </a:ext>
            </a:extLst>
          </p:cNvPr>
          <p:cNvSpPr/>
          <p:nvPr/>
        </p:nvSpPr>
        <p:spPr>
          <a:xfrm>
            <a:off x="433410" y="4200063"/>
            <a:ext cx="348018" cy="272478"/>
          </a:xfrm>
          <a:prstGeom prst="rightArrow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BF1EEF0B-EFD9-2500-5CCF-91DB072EB7F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31682"/>
          <a:stretch/>
        </p:blipFill>
        <p:spPr>
          <a:xfrm>
            <a:off x="8356995" y="3740150"/>
            <a:ext cx="1670475" cy="70018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7B528EF8-EFA6-ECB2-DFBB-D502208BBAD6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33406" r="5937"/>
          <a:stretch/>
        </p:blipFill>
        <p:spPr>
          <a:xfrm>
            <a:off x="4167547" y="833610"/>
            <a:ext cx="3277360" cy="1404930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BECA2B33-3F56-F132-4FC3-9A9C7AA002CD}"/>
              </a:ext>
            </a:extLst>
          </p:cNvPr>
          <p:cNvSpPr txBox="1"/>
          <p:nvPr/>
        </p:nvSpPr>
        <p:spPr>
          <a:xfrm>
            <a:off x="-13096" y="4442"/>
            <a:ext cx="89412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noProof="0" dirty="0"/>
              <a:t>Visible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6EEE782-BD20-7651-0232-B34F87E11771}"/>
              </a:ext>
            </a:extLst>
          </p:cNvPr>
          <p:cNvSpPr txBox="1"/>
          <p:nvPr/>
        </p:nvSpPr>
        <p:spPr>
          <a:xfrm>
            <a:off x="11361612" y="0"/>
            <a:ext cx="83038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300">
                <a:solidFill>
                  <a:srgbClr val="0000FF"/>
                </a:solidFill>
              </a:defRPr>
            </a:lvl1pPr>
          </a:lstStyle>
          <a:p>
            <a:r>
              <a:rPr lang="en" dirty="0"/>
              <a:t>offscreen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8195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47E8F0A-60CD-A561-F6D6-871CE9410B8D}"/>
              </a:ext>
            </a:extLst>
          </p:cNvPr>
          <p:cNvGrpSpPr>
            <a:grpSpLocks noChangeAspect="1"/>
          </p:cNvGrpSpPr>
          <p:nvPr/>
        </p:nvGrpSpPr>
        <p:grpSpPr>
          <a:xfrm>
            <a:off x="342899" y="146722"/>
            <a:ext cx="11588263" cy="6518397"/>
            <a:chOff x="0" y="0"/>
            <a:chExt cx="121920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C3C8C3E-2C42-7991-F405-28FD565DABB0}"/>
                </a:ext>
              </a:extLst>
            </p:cNvPr>
            <p:cNvGrpSpPr/>
            <p:nvPr/>
          </p:nvGrpSpPr>
          <p:grpSpPr>
            <a:xfrm>
              <a:off x="0" y="0"/>
              <a:ext cx="12192001" cy="6858000"/>
              <a:chOff x="0" y="0"/>
              <a:chExt cx="12192001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624B42F-9D26-7C86-64A7-9024AF2B19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606BCE7-1A0A-9F1E-A8E7-8382746B5F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0084037" y="5752901"/>
                <a:ext cx="2107964" cy="110509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18F315A-003D-745D-5820-F85D29207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78553" y="6366618"/>
                <a:ext cx="2107964" cy="491382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DA72393-6F74-04A9-BADE-6993BFA29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87708" y="5963542"/>
                <a:ext cx="2107964" cy="491382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C19CF9-F294-ADDA-070D-7A0685B288E4}"/>
                </a:ext>
              </a:extLst>
            </p:cNvPr>
            <p:cNvSpPr txBox="1"/>
            <p:nvPr/>
          </p:nvSpPr>
          <p:spPr>
            <a:xfrm>
              <a:off x="88087" y="218410"/>
              <a:ext cx="17134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ECOSYSTEM</a:t>
              </a:r>
              <a:endParaRPr lang="LID4096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9099B1B-47E8-AF8E-742C-D908456165AB}"/>
              </a:ext>
            </a:extLst>
          </p:cNvPr>
          <p:cNvSpPr txBox="1"/>
          <p:nvPr/>
        </p:nvSpPr>
        <p:spPr>
          <a:xfrm>
            <a:off x="367014" y="6393847"/>
            <a:ext cx="1564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200" u="sng">
                <a:solidFill>
                  <a:schemeClr val="tx2"/>
                </a:solidFill>
              </a:defRPr>
            </a:lvl1pPr>
          </a:lstStyle>
          <a:p>
            <a:pPr algn="l"/>
            <a:r>
              <a:rPr lang="LID4096" u="none" dirty="0"/>
              <a:t>christianlangevin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3AD5E6-F580-2CEB-3E35-5ED78FA467F5}"/>
              </a:ext>
            </a:extLst>
          </p:cNvPr>
          <p:cNvSpPr/>
          <p:nvPr/>
        </p:nvSpPr>
        <p:spPr>
          <a:xfrm>
            <a:off x="8155459" y="5873578"/>
            <a:ext cx="403655" cy="174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8807AA6-F25C-0F2A-8ECB-4DE4E71D9C4A}"/>
              </a:ext>
            </a:extLst>
          </p:cNvPr>
          <p:cNvSpPr/>
          <p:nvPr/>
        </p:nvSpPr>
        <p:spPr>
          <a:xfrm>
            <a:off x="2364260" y="5028165"/>
            <a:ext cx="1013253" cy="36933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D5A2D-16F4-4580-620E-32DDC748C04B}"/>
              </a:ext>
            </a:extLst>
          </p:cNvPr>
          <p:cNvSpPr/>
          <p:nvPr/>
        </p:nvSpPr>
        <p:spPr>
          <a:xfrm>
            <a:off x="3637693" y="5941978"/>
            <a:ext cx="403655" cy="174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5373D1-DAC2-ED8B-BCF7-77D87742A23B}"/>
              </a:ext>
            </a:extLst>
          </p:cNvPr>
          <p:cNvSpPr/>
          <p:nvPr/>
        </p:nvSpPr>
        <p:spPr>
          <a:xfrm>
            <a:off x="8048117" y="451913"/>
            <a:ext cx="1010158" cy="46704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065C5D-7F3F-7F70-A218-65344DE1EDB4}"/>
              </a:ext>
            </a:extLst>
          </p:cNvPr>
          <p:cNvSpPr/>
          <p:nvPr/>
        </p:nvSpPr>
        <p:spPr>
          <a:xfrm>
            <a:off x="4581525" y="154781"/>
            <a:ext cx="1183236" cy="62848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165DF-A153-59A0-44E5-05C7646CEA65}"/>
              </a:ext>
            </a:extLst>
          </p:cNvPr>
          <p:cNvSpPr txBox="1"/>
          <p:nvPr/>
        </p:nvSpPr>
        <p:spPr>
          <a:xfrm>
            <a:off x="433206" y="4829914"/>
            <a:ext cx="12327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u="sng" noProof="0" dirty="0">
                <a:solidFill>
                  <a:schemeClr val="tx2"/>
                </a:solidFill>
              </a:rPr>
              <a:t>Core Principles</a:t>
            </a:r>
          </a:p>
          <a:p>
            <a:pPr algn="ctr"/>
            <a:r>
              <a:rPr lang="en-GB" sz="1200" noProof="0" dirty="0">
                <a:solidFill>
                  <a:schemeClr val="tx2"/>
                </a:solidFill>
              </a:rPr>
              <a:t>Teachable</a:t>
            </a:r>
          </a:p>
          <a:p>
            <a:pPr algn="ctr"/>
            <a:r>
              <a:rPr lang="en-GB" sz="1200" noProof="0" dirty="0">
                <a:solidFill>
                  <a:schemeClr val="tx2"/>
                </a:solidFill>
              </a:rPr>
              <a:t>Documented</a:t>
            </a:r>
          </a:p>
          <a:p>
            <a:pPr algn="ctr"/>
            <a:r>
              <a:rPr lang="en-GB" sz="1200" noProof="0" dirty="0">
                <a:solidFill>
                  <a:schemeClr val="tx2"/>
                </a:solidFill>
              </a:rPr>
              <a:t>Reliable</a:t>
            </a:r>
          </a:p>
          <a:p>
            <a:pPr algn="ctr"/>
            <a:r>
              <a:rPr lang="en-GB" sz="1200" noProof="0" dirty="0">
                <a:solidFill>
                  <a:schemeClr val="tx2"/>
                </a:solidFill>
              </a:rPr>
              <a:t>Robust</a:t>
            </a:r>
          </a:p>
          <a:p>
            <a:pPr algn="ctr"/>
            <a:r>
              <a:rPr lang="en-GB" sz="1200" noProof="0" dirty="0">
                <a:solidFill>
                  <a:schemeClr val="tx2"/>
                </a:solidFill>
              </a:rPr>
              <a:t>Efficient </a:t>
            </a:r>
          </a:p>
          <a:p>
            <a:pPr algn="ctr"/>
            <a:r>
              <a:rPr lang="en-GB" sz="1200" noProof="0" dirty="0">
                <a:solidFill>
                  <a:schemeClr val="tx2"/>
                </a:solidFill>
              </a:rPr>
              <a:t>Extensible</a:t>
            </a:r>
          </a:p>
          <a:p>
            <a:pPr algn="ctr"/>
            <a:r>
              <a:rPr lang="en-GB" sz="1200" noProof="0" dirty="0">
                <a:solidFill>
                  <a:schemeClr val="tx2"/>
                </a:solidFill>
              </a:rPr>
              <a:t>Portable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1CAA6-8287-DA9D-F8C2-880626FC13F9}"/>
              </a:ext>
            </a:extLst>
          </p:cNvPr>
          <p:cNvSpPr txBox="1"/>
          <p:nvPr/>
        </p:nvSpPr>
        <p:spPr>
          <a:xfrm>
            <a:off x="9241937" y="4935832"/>
            <a:ext cx="1232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noProof="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2369D-97CD-062F-89DC-9D56C0216784}"/>
              </a:ext>
            </a:extLst>
          </p:cNvPr>
          <p:cNvSpPr txBox="1"/>
          <p:nvPr/>
        </p:nvSpPr>
        <p:spPr>
          <a:xfrm>
            <a:off x="10953514" y="4935832"/>
            <a:ext cx="8955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200" u="sng">
                <a:solidFill>
                  <a:schemeClr val="tx2"/>
                </a:solidFill>
              </a:defRPr>
            </a:lvl1pPr>
          </a:lstStyle>
          <a:p>
            <a:r>
              <a:rPr lang="en-GB" u="none" dirty="0"/>
              <a:t>SFR</a:t>
            </a:r>
          </a:p>
          <a:p>
            <a:r>
              <a:rPr lang="en-GB" u="none" dirty="0"/>
              <a:t>MNW2</a:t>
            </a:r>
          </a:p>
          <a:p>
            <a:r>
              <a:rPr lang="en-GB" u="none" dirty="0"/>
              <a:t>MVR packages</a:t>
            </a:r>
          </a:p>
        </p:txBody>
      </p:sp>
    </p:spTree>
    <p:extLst>
      <p:ext uri="{BB962C8B-B14F-4D97-AF65-F5344CB8AC3E}">
        <p14:creationId xmlns:p14="http://schemas.microsoft.com/office/powerpoint/2010/main" val="39853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EED21E-9BB1-8AC8-0939-27FEF68CE5B1}"/>
              </a:ext>
            </a:extLst>
          </p:cNvPr>
          <p:cNvGrpSpPr>
            <a:grpSpLocks noChangeAspect="1"/>
          </p:cNvGrpSpPr>
          <p:nvPr/>
        </p:nvGrpSpPr>
        <p:grpSpPr>
          <a:xfrm>
            <a:off x="275195" y="227555"/>
            <a:ext cx="5731131" cy="5011017"/>
            <a:chOff x="275196" y="227555"/>
            <a:chExt cx="3827248" cy="3346356"/>
          </a:xfrm>
          <a:effectLst/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EF53BF6-DC53-22E8-769C-F70139463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197" y="1334744"/>
              <a:ext cx="2443928" cy="2239167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20C76B-96BE-A50F-6BE5-2A5297DDF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96" y="227555"/>
              <a:ext cx="3827248" cy="110465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ACD6447-2421-FABE-C8C7-0462810F96C3}"/>
              </a:ext>
            </a:extLst>
          </p:cNvPr>
          <p:cNvSpPr txBox="1"/>
          <p:nvPr/>
        </p:nvSpPr>
        <p:spPr>
          <a:xfrm>
            <a:off x="8179478" y="2570771"/>
            <a:ext cx="3599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Univers 47 CondensedLight"/>
              </a:rPr>
              <a:t>Multi-Node Well (MNW2) Package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2A61A-E26A-ABC7-D94B-F40FC5F1D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570" y="2998582"/>
            <a:ext cx="3538923" cy="15246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DCF75F-15E6-27CC-2876-68776E19DB1A}"/>
              </a:ext>
            </a:extLst>
          </p:cNvPr>
          <p:cNvSpPr txBox="1"/>
          <p:nvPr/>
        </p:nvSpPr>
        <p:spPr>
          <a:xfrm>
            <a:off x="10568455" y="4543798"/>
            <a:ext cx="13510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GSFLOW: Coupled Groundwater and Surface-Water Flow Model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C7EDE4-C0C4-CED3-CCE4-0FAC88E91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570" y="4563017"/>
            <a:ext cx="2219980" cy="201210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CA52DC-503D-635D-5D2E-0994A5670B40}"/>
              </a:ext>
            </a:extLst>
          </p:cNvPr>
          <p:cNvSpPr txBox="1"/>
          <p:nvPr/>
        </p:nvSpPr>
        <p:spPr>
          <a:xfrm>
            <a:off x="10988235" y="1866012"/>
            <a:ext cx="838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Horizontal 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Univers 47 CondensedLight"/>
              </a:rPr>
              <a:t>MNW2</a:t>
            </a:r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06172-ABE1-74F4-6FFE-E64096418282}"/>
              </a:ext>
            </a:extLst>
          </p:cNvPr>
          <p:cNvSpPr txBox="1"/>
          <p:nvPr/>
        </p:nvSpPr>
        <p:spPr>
          <a:xfrm>
            <a:off x="9757217" y="4795489"/>
            <a:ext cx="955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35A3F-1141-D6D7-719C-B4E09708CEF9}"/>
              </a:ext>
            </a:extLst>
          </p:cNvPr>
          <p:cNvSpPr txBox="1"/>
          <p:nvPr/>
        </p:nvSpPr>
        <p:spPr>
          <a:xfrm>
            <a:off x="272542" y="626111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Application Programming Interface -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6BF4A-56A9-BD24-AC48-E991266F5A19}"/>
              </a:ext>
            </a:extLst>
          </p:cNvPr>
          <p:cNvSpPr txBox="1"/>
          <p:nvPr/>
        </p:nvSpPr>
        <p:spPr>
          <a:xfrm>
            <a:off x="10286712" y="2319080"/>
            <a:ext cx="170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SFR Package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22297-FDD7-7AAF-D422-85AD25A1141B}"/>
              </a:ext>
            </a:extLst>
          </p:cNvPr>
          <p:cNvSpPr txBox="1"/>
          <p:nvPr/>
        </p:nvSpPr>
        <p:spPr>
          <a:xfrm>
            <a:off x="3997713" y="1918970"/>
            <a:ext cx="211300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/>
            </a:lvl1pPr>
          </a:lstStyle>
          <a:p>
            <a:r>
              <a:rPr lang="pt-BR" dirty="0"/>
              <a:t>01</a:t>
            </a:r>
          </a:p>
          <a:p>
            <a:r>
              <a:rPr lang="pt-BR" dirty="0"/>
              <a:t>1d_advection_dispersion_reaction_example.ipynb</a:t>
            </a:r>
          </a:p>
          <a:p>
            <a:r>
              <a:rPr lang="pt-BR" dirty="0"/>
              <a:t>02</a:t>
            </a:r>
          </a:p>
          <a:p>
            <a:r>
              <a:rPr lang="LID4096" dirty="0"/>
              <a:t>https://modflow6-examples.readthedocs.io/en/latest/_examples/ex-gwf-maw-p03.html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EDE41-F95F-7A42-F875-881122E720AA}"/>
              </a:ext>
            </a:extLst>
          </p:cNvPr>
          <p:cNvSpPr txBox="1"/>
          <p:nvPr/>
        </p:nvSpPr>
        <p:spPr>
          <a:xfrm>
            <a:off x="9803760" y="1751832"/>
            <a:ext cx="1049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b="1"/>
            </a:lvl1pPr>
          </a:lstStyle>
          <a:p>
            <a:r>
              <a:rPr lang="LID4096" dirty="0"/>
              <a:t>Reilly</a:t>
            </a:r>
          </a:p>
          <a:p>
            <a:r>
              <a:rPr lang="LID4096" dirty="0"/>
              <a:t>Problem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A8C042-6EEF-93B0-CC2E-52C37C1E22D3}"/>
              </a:ext>
            </a:extLst>
          </p:cNvPr>
          <p:cNvSpPr txBox="1"/>
          <p:nvPr/>
        </p:nvSpPr>
        <p:spPr>
          <a:xfrm>
            <a:off x="8286570" y="6175013"/>
            <a:ext cx="1701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/>
            </a:lvl1pPr>
          </a:lstStyle>
          <a:p>
            <a:r>
              <a:rPr lang="en-US" noProof="0" dirty="0">
                <a:solidFill>
                  <a:srgbClr val="0000FF"/>
                </a:solidFill>
              </a:rPr>
              <a:t>03_UZF1_Sagehen _ unconfined _MF2005.pdf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0CFFD6-FEB5-A4DA-ED3F-6A5B06803CE3}"/>
              </a:ext>
            </a:extLst>
          </p:cNvPr>
          <p:cNvSpPr txBox="1"/>
          <p:nvPr/>
        </p:nvSpPr>
        <p:spPr>
          <a:xfrm>
            <a:off x="9901266" y="4238594"/>
            <a:ext cx="20154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>
                <a:solidFill>
                  <a:srgbClr val="0000FF"/>
                </a:solidFill>
              </a:defRPr>
            </a:lvl1pPr>
          </a:lstStyle>
          <a:p>
            <a:r>
              <a:rPr lang="LID4096" dirty="0"/>
              <a:t>01_MNW2_Reilly_Problem.pdf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E9A61D-182D-F5A1-6BF3-42C7031A8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689" y="3143742"/>
            <a:ext cx="1400175" cy="2057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6C7848-3086-612D-9795-AEC24811D7C8}"/>
              </a:ext>
            </a:extLst>
          </p:cNvPr>
          <p:cNvSpPr txBox="1"/>
          <p:nvPr/>
        </p:nvSpPr>
        <p:spPr>
          <a:xfrm>
            <a:off x="2746246" y="1977556"/>
            <a:ext cx="1251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&amp; MT3D</a:t>
            </a:r>
          </a:p>
          <a:p>
            <a:pPr algn="ctr"/>
            <a:r>
              <a:rPr lang="en-US" b="1" dirty="0"/>
              <a:t>NWT</a:t>
            </a:r>
          </a:p>
        </p:txBody>
      </p:sp>
    </p:spTree>
    <p:extLst>
      <p:ext uri="{BB962C8B-B14F-4D97-AF65-F5344CB8AC3E}">
        <p14:creationId xmlns:p14="http://schemas.microsoft.com/office/powerpoint/2010/main" val="151437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2DBF7213-16CB-C4D0-6125-E46BFBE98CAB}"/>
              </a:ext>
            </a:extLst>
          </p:cNvPr>
          <p:cNvGrpSpPr>
            <a:grpSpLocks noChangeAspect="1"/>
          </p:cNvGrpSpPr>
          <p:nvPr/>
        </p:nvGrpSpPr>
        <p:grpSpPr>
          <a:xfrm>
            <a:off x="6395824" y="2585749"/>
            <a:ext cx="5519298" cy="4114800"/>
            <a:chOff x="2420773" y="448767"/>
            <a:chExt cx="5760195" cy="429439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EEEC771-EE1A-39FA-8A92-3C6C5BEFC5FA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32FE996-7EBA-B655-837D-213EC0D8C6EC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09E89DA5-BEAD-B2F2-9214-808377A096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C96AD352-87A5-0021-D97F-37DE08790B2E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8E54D556-B644-C5E3-290A-DA82E4488BA9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7625AE44-17AA-D298-F739-E84FB83960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0FBC66C-9AC5-9331-463D-4CF7C5C5B2FB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91B80A20-D429-4D8F-A958-7AC784760EF5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F7FBBB6B-AE12-AE4C-D3F4-CB0C5A74D693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88" name="Picture 87">
                    <a:extLst>
                      <a:ext uri="{FF2B5EF4-FFF2-40B4-BE49-F238E27FC236}">
                        <a16:creationId xmlns:a16="http://schemas.microsoft.com/office/drawing/2014/main" id="{EAB3267E-F872-13A2-17BA-AF00A5F921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89" name="Picture 88">
                    <a:extLst>
                      <a:ext uri="{FF2B5EF4-FFF2-40B4-BE49-F238E27FC236}">
                        <a16:creationId xmlns:a16="http://schemas.microsoft.com/office/drawing/2014/main" id="{2D2C4FA0-487E-77AD-165B-3EAEB42F3B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7" name="Arrow: Right 86">
                  <a:extLst>
                    <a:ext uri="{FF2B5EF4-FFF2-40B4-BE49-F238E27FC236}">
                      <a16:creationId xmlns:a16="http://schemas.microsoft.com/office/drawing/2014/main" id="{BB442433-1F90-3EAA-AB26-2B4F4A6D33D2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85" name="Arrow: Right 84">
                <a:extLst>
                  <a:ext uri="{FF2B5EF4-FFF2-40B4-BE49-F238E27FC236}">
                    <a16:creationId xmlns:a16="http://schemas.microsoft.com/office/drawing/2014/main" id="{8C2161E7-49E0-83C2-EEE7-FFC62A31467C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81C58B0-23BF-B2D3-DA66-B508BCA9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446" t="56994" r="47483" b="26641"/>
            <a:stretch/>
          </p:blipFill>
          <p:spPr>
            <a:xfrm>
              <a:off x="2420773" y="448767"/>
              <a:ext cx="1159385" cy="183332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6412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21245</TotalTime>
  <Words>277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Univers 47 CondensedLight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418</cp:revision>
  <dcterms:created xsi:type="dcterms:W3CDTF">2024-12-17T09:33:28Z</dcterms:created>
  <dcterms:modified xsi:type="dcterms:W3CDTF">2025-04-01T14:02:18Z</dcterms:modified>
</cp:coreProperties>
</file>