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02_Flopy_1_2_3__/d_01_groundwater_Initial/01/groundwater_paper_example_1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6375" y="4931618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B0A4B-0D33-FC29-8F50-6FAB634B5257}"/>
              </a:ext>
            </a:extLst>
          </p:cNvPr>
          <p:cNvGrpSpPr/>
          <p:nvPr/>
        </p:nvGrpSpPr>
        <p:grpSpPr>
          <a:xfrm>
            <a:off x="119910" y="2912686"/>
            <a:ext cx="8007434" cy="3284778"/>
            <a:chOff x="119910" y="2912686"/>
            <a:chExt cx="8007434" cy="32847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239A81-CD12-3BE1-2FCD-B750689D7894}"/>
                </a:ext>
              </a:extLst>
            </p:cNvPr>
            <p:cNvGrpSpPr/>
            <p:nvPr/>
          </p:nvGrpSpPr>
          <p:grpSpPr>
            <a:xfrm>
              <a:off x="119910" y="2912686"/>
              <a:ext cx="8007434" cy="3284778"/>
              <a:chOff x="12310" y="2096533"/>
              <a:chExt cx="8007434" cy="32847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3F44DD-79AD-F946-308F-C006337FD37D}"/>
                  </a:ext>
                </a:extLst>
              </p:cNvPr>
              <p:cNvGrpSpPr/>
              <p:nvPr/>
            </p:nvGrpSpPr>
            <p:grpSpPr>
              <a:xfrm>
                <a:off x="971005" y="3550900"/>
                <a:ext cx="7048739" cy="1830411"/>
                <a:chOff x="883917" y="2065109"/>
                <a:chExt cx="7048739" cy="183041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9DC81D2-237D-A227-4BA7-FA59486B2DC0}"/>
                    </a:ext>
                  </a:extLst>
                </p:cNvPr>
                <p:cNvGrpSpPr/>
                <p:nvPr/>
              </p:nvGrpSpPr>
              <p:grpSpPr>
                <a:xfrm>
                  <a:off x="883917" y="2065109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397EC9E-3A42-BB53-7157-5228F79C9C80}"/>
                      </a:ext>
                    </a:extLst>
                  </p:cNvPr>
                  <p:cNvSpPr/>
                  <p:nvPr/>
                </p:nvSpPr>
                <p:spPr>
                  <a:xfrm>
                    <a:off x="1454331" y="2786743"/>
                    <a:ext cx="1306286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DACD07B-BC08-F14E-2389-5F41B763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54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dirty="0"/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/>
                      <a:t>(model, ibound=ibound, strt=20)        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13E750-2F34-848A-71F0-318290E6E827}"/>
                    </a:ext>
                  </a:extLst>
                </p:cNvPr>
                <p:cNvSpPr txBox="1"/>
                <p:nvPr/>
              </p:nvSpPr>
              <p:spPr>
                <a:xfrm>
                  <a:off x="5690199" y="3524419"/>
                  <a:ext cx="2242457" cy="261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LID4096" sz="1100" dirty="0"/>
                    <a:t>09_groundwater_paper_example_1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07ECD-6101-203A-AAC8-EE6964C5B44D}"/>
                  </a:ext>
                </a:extLst>
              </p:cNvPr>
              <p:cNvSpPr txBox="1"/>
              <p:nvPr/>
            </p:nvSpPr>
            <p:spPr>
              <a:xfrm>
                <a:off x="12310" y="2096533"/>
                <a:ext cx="72760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>
                    <a:solidFill>
                      <a:srgbClr val="FF0000"/>
                    </a:solidFill>
                  </a:rPr>
                  <a:t>exe = "MF2K5_FMP2_dbg64"</a:t>
                </a:r>
              </a:p>
              <a:p>
                <a:r>
                  <a:rPr lang="LID4096" b="1" dirty="0">
                    <a:solidFill>
                      <a:srgbClr val="00B050"/>
                    </a:solidFill>
                  </a:rPr>
                  <a:t>ws = os.path.join("temp")</a:t>
                </a:r>
              </a:p>
              <a:p>
                <a:r>
                  <a:rPr lang="LID4096" dirty="0"/>
                  <a:t>model = fpm.Modflow(modelname="Beta", </a:t>
                </a:r>
                <a:r>
                  <a:rPr lang="LID4096" b="1" dirty="0">
                    <a:solidFill>
                      <a:srgbClr val="FF0000"/>
                    </a:solidFill>
                  </a:rPr>
                  <a:t>exe_name=exe</a:t>
                </a:r>
                <a:r>
                  <a:rPr lang="LID4096" b="1" dirty="0">
                    <a:solidFill>
                      <a:srgbClr val="00B050"/>
                    </a:solidFill>
                  </a:rPr>
                  <a:t>, model_ws=ws)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5027A-5F31-00D6-F269-C24737840A5F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816F14-F14F-F41C-BD5B-178C6E00909A}"/>
              </a:ext>
            </a:extLst>
          </p:cNvPr>
          <p:cNvSpPr txBox="1"/>
          <p:nvPr/>
        </p:nvSpPr>
        <p:spPr>
          <a:xfrm>
            <a:off x="5562600" y="6457890"/>
            <a:ext cx="698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3"/>
              </a:rPr>
              <a:t>http://localhost:8888/notebooks/02_Flopy_1_2_3__/d_01_groundwater_Initial/01/groundwater_paper_example_1.ipynb#</a:t>
            </a:r>
            <a:endParaRPr lang="pt-BR" sz="1000" dirty="0"/>
          </a:p>
          <a:p>
            <a:r>
              <a:rPr lang="en-US" sz="1000" dirty="0"/>
              <a:t>E:\15_REPOS\00_Betami\02_Flopy_1_2_3__\d_01_groundwater_Initial\01\tempIN</a:t>
            </a:r>
            <a:endParaRPr lang="LID4096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3F478-E7C0-B25E-A559-769937F5A3FB}"/>
              </a:ext>
            </a:extLst>
          </p:cNvPr>
          <p:cNvSpPr txBox="1"/>
          <p:nvPr/>
        </p:nvSpPr>
        <p:spPr>
          <a:xfrm>
            <a:off x="971005" y="6308046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3A021-D7E7-A960-D68A-77258067B3BA}"/>
              </a:ext>
            </a:extLst>
          </p:cNvPr>
          <p:cNvSpPr txBox="1"/>
          <p:nvPr/>
        </p:nvSpPr>
        <p:spPr>
          <a:xfrm>
            <a:off x="3945053" y="5741764"/>
            <a:ext cx="17329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output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D2CF9-F252-58B8-071D-17D08640583E}"/>
              </a:ext>
            </a:extLst>
          </p:cNvPr>
          <p:cNvSpPr txBox="1"/>
          <p:nvPr/>
        </p:nvSpPr>
        <p:spPr>
          <a:xfrm>
            <a:off x="645255" y="4400710"/>
            <a:ext cx="43335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01</a:t>
            </a:r>
          </a:p>
          <a:p>
            <a:r>
              <a:rPr lang="pt-BR" dirty="0"/>
              <a:t>02</a:t>
            </a:r>
          </a:p>
          <a:p>
            <a:r>
              <a:rPr lang="pt-BR" dirty="0"/>
              <a:t>03</a:t>
            </a:r>
          </a:p>
          <a:p>
            <a:r>
              <a:rPr lang="pt-BR" dirty="0"/>
              <a:t>04</a:t>
            </a:r>
          </a:p>
          <a:p>
            <a:r>
              <a:rPr lang="pt-BR" dirty="0"/>
              <a:t>05</a:t>
            </a:r>
          </a:p>
          <a:p>
            <a:r>
              <a:rPr lang="pt-BR" dirty="0"/>
              <a:t>06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507D1-C4EB-723E-3191-2306A5D14BFB}"/>
              </a:ext>
            </a:extLst>
          </p:cNvPr>
          <p:cNvSpPr txBox="1"/>
          <p:nvPr/>
        </p:nvSpPr>
        <p:spPr>
          <a:xfrm>
            <a:off x="3945053" y="5485111"/>
            <a:ext cx="17329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solver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FF02-BADB-709D-049F-B676758152EB}"/>
              </a:ext>
            </a:extLst>
          </p:cNvPr>
          <p:cNvSpPr txBox="1"/>
          <p:nvPr/>
        </p:nvSpPr>
        <p:spPr>
          <a:xfrm>
            <a:off x="666166" y="4009012"/>
            <a:ext cx="2991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Essencial model </a:t>
            </a:r>
            <a:r>
              <a:rPr lang="pt-BR" dirty="0" err="1"/>
              <a:t>unities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CA5C9-29D3-B126-5587-4A298EB31319}"/>
              </a:ext>
            </a:extLst>
          </p:cNvPr>
          <p:cNvSpPr txBox="1"/>
          <p:nvPr/>
        </p:nvSpPr>
        <p:spPr>
          <a:xfrm>
            <a:off x="6111373" y="4920671"/>
            <a:ext cx="93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Layers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67D59-B68E-2254-8550-30FC7105552E}"/>
              </a:ext>
            </a:extLst>
          </p:cNvPr>
          <p:cNvSpPr txBox="1"/>
          <p:nvPr/>
        </p:nvSpPr>
        <p:spPr>
          <a:xfrm>
            <a:off x="6117003" y="4550885"/>
            <a:ext cx="93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Grid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1DC6E-2036-0517-AC73-859463DFB20F}"/>
              </a:ext>
            </a:extLst>
          </p:cNvPr>
          <p:cNvSpPr txBox="1"/>
          <p:nvPr/>
        </p:nvSpPr>
        <p:spPr>
          <a:xfrm>
            <a:off x="3722915" y="4319409"/>
            <a:ext cx="17250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LID4096" dirty="0"/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443144" y="12970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4735755" y="88891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69578-36F8-483D-6A4A-E4E8EB599582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E55E8-5A76-940B-0240-C8CFC4102177}"/>
              </a:ext>
            </a:extLst>
          </p:cNvPr>
          <p:cNvSpPr txBox="1"/>
          <p:nvPr/>
        </p:nvSpPr>
        <p:spPr>
          <a:xfrm>
            <a:off x="5837109" y="613523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LID4096" dirty="0">
                <a:solidFill>
                  <a:srgbClr val="FF0000"/>
                </a:solidFill>
              </a:rPr>
              <a:t>.Modflow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578E-7770-E74E-ABD8-EB22DE83D904}"/>
              </a:ext>
            </a:extLst>
          </p:cNvPr>
          <p:cNvSpPr txBox="1"/>
          <p:nvPr/>
        </p:nvSpPr>
        <p:spPr>
          <a:xfrm>
            <a:off x="5373873" y="6273737"/>
            <a:ext cx="84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D4752-7382-EE88-0028-BDDEAA5CF8E5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EFB2E-4CE3-921F-C625-708885EF0780}"/>
              </a:ext>
            </a:extLst>
          </p:cNvPr>
          <p:cNvGrpSpPr/>
          <p:nvPr/>
        </p:nvGrpSpPr>
        <p:grpSpPr>
          <a:xfrm>
            <a:off x="1078605" y="4367053"/>
            <a:ext cx="7048739" cy="1830411"/>
            <a:chOff x="1078605" y="4367053"/>
            <a:chExt cx="7048739" cy="18304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C8688-A2FD-4DD3-938C-C313667288CB}"/>
                </a:ext>
              </a:extLst>
            </p:cNvPr>
            <p:cNvGrpSpPr/>
            <p:nvPr/>
          </p:nvGrpSpPr>
          <p:grpSpPr>
            <a:xfrm>
              <a:off x="1078605" y="4367053"/>
              <a:ext cx="7048739" cy="1830411"/>
              <a:chOff x="883917" y="2065109"/>
              <a:chExt cx="7048739" cy="183041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C81F94C-DD8D-B496-5AF5-B41F161E8A1D}"/>
                  </a:ext>
                </a:extLst>
              </p:cNvPr>
              <p:cNvGrpSpPr/>
              <p:nvPr/>
            </p:nvGrpSpPr>
            <p:grpSpPr>
              <a:xfrm>
                <a:off x="883917" y="2065109"/>
                <a:ext cx="5212083" cy="1830411"/>
                <a:chOff x="1389015" y="2753086"/>
                <a:chExt cx="5212083" cy="183041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E48681-76D5-A681-12D6-125F2ECCA3D6}"/>
                    </a:ext>
                  </a:extLst>
                </p:cNvPr>
                <p:cNvSpPr/>
                <p:nvPr/>
              </p:nvSpPr>
              <p:spPr>
                <a:xfrm>
                  <a:off x="1454331" y="2786743"/>
                  <a:ext cx="1306286" cy="1796754"/>
                </a:xfrm>
                <a:prstGeom prst="rect">
                  <a:avLst/>
                </a:prstGeom>
                <a:solidFill>
                  <a:srgbClr val="FAD9C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BFAF26-AEC4-0829-16F0-66EC65B0DA71}"/>
                    </a:ext>
                  </a:extLst>
                </p:cNvPr>
                <p:cNvSpPr txBox="1"/>
                <p:nvPr/>
              </p:nvSpPr>
              <p:spPr>
                <a:xfrm>
                  <a:off x="1389015" y="2753086"/>
                  <a:ext cx="5212083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Dis</a:t>
                  </a:r>
                  <a:endParaRPr lang="pt-BR" dirty="0"/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Bas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/>
                    <a:t>(model, ibound=ibound, strt=20)        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Lpf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hk=10, laytyp=1)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Wel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stress_period_data=lrcQ)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Pcg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        </a:t>
                  </a:r>
                  <a:endParaRPr lang="pt-BR" dirty="0">
                    <a:solidFill>
                      <a:srgbClr val="0000FF"/>
                    </a:solidFill>
                  </a:endParaRPr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Oc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5F50C-EE9B-78CD-DDCA-DFDAA10B8544}"/>
                  </a:ext>
                </a:extLst>
              </p:cNvPr>
              <p:cNvSpPr txBox="1"/>
              <p:nvPr/>
            </p:nvSpPr>
            <p:spPr>
              <a:xfrm>
                <a:off x="5690199" y="3524419"/>
                <a:ext cx="2242457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LID4096" sz="1100" dirty="0"/>
                  <a:t>09_groundwater_paper_example_1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6033B-A366-26A0-526B-48037A831574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FBE44C-919F-C63E-EBBB-47B9886AA555}"/>
              </a:ext>
            </a:extLst>
          </p:cNvPr>
          <p:cNvSpPr txBox="1"/>
          <p:nvPr/>
        </p:nvSpPr>
        <p:spPr>
          <a:xfrm>
            <a:off x="645255" y="4400710"/>
            <a:ext cx="43335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01</a:t>
            </a:r>
          </a:p>
          <a:p>
            <a:r>
              <a:rPr lang="pt-BR" dirty="0"/>
              <a:t>02</a:t>
            </a:r>
          </a:p>
          <a:p>
            <a:r>
              <a:rPr lang="pt-BR" dirty="0"/>
              <a:t>03</a:t>
            </a:r>
          </a:p>
          <a:p>
            <a:r>
              <a:rPr lang="pt-BR" dirty="0"/>
              <a:t>04</a:t>
            </a:r>
          </a:p>
          <a:p>
            <a:r>
              <a:rPr lang="pt-BR" dirty="0"/>
              <a:t>05</a:t>
            </a:r>
          </a:p>
          <a:p>
            <a:r>
              <a:rPr lang="pt-BR" dirty="0"/>
              <a:t>06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695A73-60C5-F9D0-CC62-5415CDB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72"/>
            <a:ext cx="5788558" cy="1104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27F8F-3C83-BE2D-6959-43ABBBF9F75D}"/>
              </a:ext>
            </a:extLst>
          </p:cNvPr>
          <p:cNvSpPr txBox="1"/>
          <p:nvPr/>
        </p:nvSpPr>
        <p:spPr>
          <a:xfrm>
            <a:off x="189899" y="3037474"/>
            <a:ext cx="799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(</a:t>
            </a:r>
            <a:r>
              <a:rPr lang="LID4096" dirty="0">
                <a:solidFill>
                  <a:srgbClr val="00B050"/>
                </a:solidFill>
              </a:rPr>
              <a:t>modelname="b", </a:t>
            </a:r>
            <a:r>
              <a:rPr lang="LID4096" dirty="0"/>
              <a:t>model_ws=ws)</a:t>
            </a:r>
          </a:p>
          <a:p>
            <a:r>
              <a:rPr lang="LID4096" dirty="0"/>
              <a:t>riv = 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(m, stress_period_data=stress_period_data)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011-CB0E-6064-1E63-22AAA77F391F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0F74-AC07-898B-80C0-88F28818F464}"/>
              </a:ext>
            </a:extLst>
          </p:cNvPr>
          <p:cNvSpPr txBox="1"/>
          <p:nvPr/>
        </p:nvSpPr>
        <p:spPr>
          <a:xfrm>
            <a:off x="423251" y="4108089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m.write_input()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014F9-70AC-1C01-6CD3-607D9CA623AF}"/>
              </a:ext>
            </a:extLst>
          </p:cNvPr>
          <p:cNvSpPr txBox="1"/>
          <p:nvPr/>
        </p:nvSpPr>
        <p:spPr>
          <a:xfrm>
            <a:off x="423251" y="4365794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C0EA9E-DC68-AB21-C048-60CCE820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43" y="4489930"/>
            <a:ext cx="616563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MODFLOW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layer(s)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row(s)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column(s)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stress period(s)</a:t>
            </a:r>
            <a:endParaRPr kumimoji="0" lang="LID4096" altLang="LID4096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47B1F-AD2F-50CE-AAD2-4F9822A15F5A}"/>
              </a:ext>
            </a:extLst>
          </p:cNvPr>
          <p:cNvSpPr txBox="1"/>
          <p:nvPr/>
        </p:nvSpPr>
        <p:spPr>
          <a:xfrm>
            <a:off x="189899" y="361176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dis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Dis(m, nper=3)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6E0D7-459F-CFB4-36F1-5313C362FA18}"/>
              </a:ext>
            </a:extLst>
          </p:cNvPr>
          <p:cNvSpPr txBox="1"/>
          <p:nvPr/>
        </p:nvSpPr>
        <p:spPr>
          <a:xfrm>
            <a:off x="189899" y="2456603"/>
            <a:ext cx="620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 = "./tempIN/FOLDER-A" </a:t>
            </a:r>
          </a:p>
          <a:p>
            <a:r>
              <a:rPr lang="LID4096" dirty="0">
                <a:solidFill>
                  <a:srgbClr val="00B050"/>
                </a:solidFill>
              </a:rPr>
              <a:t>name = "m"   # Simulation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A2B37-B0FF-3238-F87A-97D7E64E4CBC}"/>
              </a:ext>
            </a:extLst>
          </p:cNvPr>
          <p:cNvSpPr txBox="1"/>
          <p:nvPr/>
        </p:nvSpPr>
        <p:spPr>
          <a:xfrm>
            <a:off x="423251" y="4672413"/>
            <a:ext cx="38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!head -n 10 'tempIN/FOLDER-A/b.riv'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67394-4791-1938-41A2-9CC5252CC107}"/>
              </a:ext>
            </a:extLst>
          </p:cNvPr>
          <p:cNvSpPr txBox="1"/>
          <p:nvPr/>
        </p:nvSpPr>
        <p:spPr>
          <a:xfrm>
            <a:off x="106266" y="505532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print(riv_dtype)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B806E-29EE-8465-2A7A-A83AA1162669}"/>
              </a:ext>
            </a:extLst>
          </p:cNvPr>
          <p:cNvSpPr txBox="1"/>
          <p:nvPr/>
        </p:nvSpPr>
        <p:spPr>
          <a:xfrm>
            <a:off x="5941525" y="524170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fpm.Modflow</a:t>
            </a:r>
            <a:r>
              <a:rPr lang="LID4096" sz="1600" dirty="0">
                <a:solidFill>
                  <a:srgbClr val="0000FF"/>
                </a:solidFill>
              </a:rPr>
              <a:t>Wel(model, stress_period_data=lrcQ)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7C56A-DFD8-0185-5612-B23148EB0741}"/>
              </a:ext>
            </a:extLst>
          </p:cNvPr>
          <p:cNvSpPr txBox="1"/>
          <p:nvPr/>
        </p:nvSpPr>
        <p:spPr>
          <a:xfrm>
            <a:off x="5495453" y="6153750"/>
            <a:ext cx="621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 = </a:t>
            </a:r>
            <a:r>
              <a:rPr lang="LID4096" sz="1600" dirty="0"/>
              <a:t>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.get_default_dtype()</a:t>
            </a:r>
          </a:p>
          <a:p>
            <a:r>
              <a:rPr lang="LID4096" sz="1600" dirty="0">
                <a:solidFill>
                  <a:srgbClr val="FF0000"/>
                </a:solidFill>
              </a:rPr>
              <a:t>print(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A8109-4862-5A84-9E08-260B873C84EC}"/>
              </a:ext>
            </a:extLst>
          </p:cNvPr>
          <p:cNvSpPr txBox="1"/>
          <p:nvPr/>
        </p:nvSpPr>
        <p:spPr>
          <a:xfrm>
            <a:off x="5276928" y="5799898"/>
            <a:ext cx="718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Wel</a:t>
            </a:r>
            <a:r>
              <a:rPr lang="LID4096" sz="1600" dirty="0"/>
              <a:t> = 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(m, stress_period_data=stress_period_data)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5FAC2-C9E9-1DAD-0157-1EEEF4AD978C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9E895-F6BF-C99D-1290-C8B8D2557895}"/>
              </a:ext>
            </a:extLst>
          </p:cNvPr>
          <p:cNvSpPr txBox="1"/>
          <p:nvPr/>
        </p:nvSpPr>
        <p:spPr>
          <a:xfrm>
            <a:off x="189899" y="92872"/>
            <a:ext cx="265435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sz="1400" dirty="0"/>
              <a:t>/02_Flopy_1_2_3__/</a:t>
            </a:r>
            <a:endParaRPr lang="pt-BR" sz="1400" dirty="0"/>
          </a:p>
          <a:p>
            <a:r>
              <a:rPr lang="en-GB" sz="1400" dirty="0"/>
              <a:t>a___.</a:t>
            </a:r>
            <a:r>
              <a:rPr lang="en-GB" sz="1400" dirty="0" err="1"/>
              <a:t>docs_Notebooks</a:t>
            </a:r>
            <a:r>
              <a:rPr lang="en-GB" sz="1400" dirty="0"/>
              <a:t>/</a:t>
            </a:r>
          </a:p>
          <a:p>
            <a:r>
              <a:rPr lang="en-GB" sz="1400" dirty="0"/>
              <a:t>03_mf_boundaries_tutorial/</a:t>
            </a:r>
          </a:p>
          <a:p>
            <a:r>
              <a:rPr lang="en-GB" sz="1400" dirty="0"/>
              <a:t>03/</a:t>
            </a:r>
          </a:p>
          <a:p>
            <a:r>
              <a:rPr lang="en-GB" sz="1400" dirty="0"/>
              <a:t>3mf_boundaries_tutorial.ipynb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73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D30434-708E-C94A-BB85-51BBFEE30B8F}"/>
              </a:ext>
            </a:extLst>
          </p:cNvPr>
          <p:cNvSpPr txBox="1"/>
          <p:nvPr/>
        </p:nvSpPr>
        <p:spPr>
          <a:xfrm>
            <a:off x="660903" y="2254497"/>
            <a:ext cx="8455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23B94-20A8-47F1-D17D-C4B532F9AF93}"/>
              </a:ext>
            </a:extLst>
          </p:cNvPr>
          <p:cNvGrpSpPr>
            <a:grpSpLocks noChangeAspect="1"/>
          </p:cNvGrpSpPr>
          <p:nvPr/>
        </p:nvGrpSpPr>
        <p:grpSpPr>
          <a:xfrm>
            <a:off x="252551" y="269966"/>
            <a:ext cx="8455938" cy="1834975"/>
            <a:chOff x="5102689" y="574861"/>
            <a:chExt cx="6010855" cy="1304381"/>
          </a:xfrm>
          <a:noFill/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E532D7-4582-0DA7-8900-9DDF42E9A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011" t="62672" r="10651" b="2812"/>
            <a:stretch/>
          </p:blipFill>
          <p:spPr>
            <a:xfrm>
              <a:off x="5102689" y="574861"/>
              <a:ext cx="6010855" cy="1304381"/>
            </a:xfrm>
            <a:prstGeom prst="rect">
              <a:avLst/>
            </a:prstGeom>
            <a:grpFill/>
            <a:ln w="28575"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C50CBA-CCE6-86C6-F49B-6CADDA9799E1}"/>
                </a:ext>
              </a:extLst>
            </p:cNvPr>
            <p:cNvSpPr/>
            <p:nvPr/>
          </p:nvSpPr>
          <p:spPr>
            <a:xfrm>
              <a:off x="5947954" y="627017"/>
              <a:ext cx="1236617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821814-C340-3872-D73D-AF0EF47A4CA4}"/>
                </a:ext>
              </a:extLst>
            </p:cNvPr>
            <p:cNvSpPr/>
            <p:nvPr/>
          </p:nvSpPr>
          <p:spPr>
            <a:xfrm>
              <a:off x="6096000" y="783772"/>
              <a:ext cx="1506583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848BA9-5969-8998-D50F-686A1771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5" t="3111" b="1897"/>
          <a:stretch/>
        </p:blipFill>
        <p:spPr>
          <a:xfrm>
            <a:off x="252551" y="3204754"/>
            <a:ext cx="3123923" cy="2833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5D080-66A0-4B16-92E7-6B3F86F7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7" b="19880"/>
          <a:stretch/>
        </p:blipFill>
        <p:spPr>
          <a:xfrm>
            <a:off x="1375954" y="6190912"/>
            <a:ext cx="10244546" cy="46551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541FB43-CDA9-1841-E888-532BC09CB326}"/>
              </a:ext>
            </a:extLst>
          </p:cNvPr>
          <p:cNvSpPr/>
          <p:nvPr/>
        </p:nvSpPr>
        <p:spPr>
          <a:xfrm>
            <a:off x="8951377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B5982A6-BF74-135D-E9C0-C238A184196C}"/>
              </a:ext>
            </a:extLst>
          </p:cNvPr>
          <p:cNvSpPr/>
          <p:nvPr/>
        </p:nvSpPr>
        <p:spPr>
          <a:xfrm>
            <a:off x="9858103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D58BE-4631-4487-4CD8-9E3F565EA076}"/>
              </a:ext>
            </a:extLst>
          </p:cNvPr>
          <p:cNvSpPr txBox="1"/>
          <p:nvPr/>
        </p:nvSpPr>
        <p:spPr>
          <a:xfrm>
            <a:off x="8382000" y="3580324"/>
            <a:ext cx="36140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/04_Pleasant_Lake/</a:t>
            </a:r>
            <a:endParaRPr lang="pt-BR" dirty="0"/>
          </a:p>
          <a:p>
            <a:r>
              <a:rPr lang="LID4096" dirty="0"/>
              <a:t>02/</a:t>
            </a:r>
            <a:endParaRPr lang="pt-BR" dirty="0"/>
          </a:p>
          <a:p>
            <a:r>
              <a:rPr lang="LID4096" dirty="0"/>
              <a:t>pleasant-lake-flopy-example.ipynb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4EF33-549B-2A53-12D0-FD723DC8D668}"/>
              </a:ext>
            </a:extLst>
          </p:cNvPr>
          <p:cNvSpPr txBox="1"/>
          <p:nvPr/>
        </p:nvSpPr>
        <p:spPr>
          <a:xfrm>
            <a:off x="4192185" y="5298360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59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687BB9A-C66E-05D4-7FB8-0D0A526A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5329690"/>
            <a:ext cx="9715500" cy="2190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8C6E0A4-8271-5B61-A056-41F0F795CD7F}"/>
              </a:ext>
            </a:extLst>
          </p:cNvPr>
          <p:cNvGrpSpPr/>
          <p:nvPr/>
        </p:nvGrpSpPr>
        <p:grpSpPr>
          <a:xfrm>
            <a:off x="215946" y="166709"/>
            <a:ext cx="10878773" cy="4403104"/>
            <a:chOff x="477203" y="1464286"/>
            <a:chExt cx="10878773" cy="44031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9EDDDF-D430-D270-B69A-2E85BA7CD8E3}"/>
                </a:ext>
              </a:extLst>
            </p:cNvPr>
            <p:cNvGrpSpPr/>
            <p:nvPr/>
          </p:nvGrpSpPr>
          <p:grpSpPr>
            <a:xfrm>
              <a:off x="477203" y="3429000"/>
              <a:ext cx="10878773" cy="1149532"/>
              <a:chOff x="764587" y="966652"/>
              <a:chExt cx="10878773" cy="11495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BCF5B7-1ED8-D158-1BC3-2E0392293460}"/>
                  </a:ext>
                </a:extLst>
              </p:cNvPr>
              <p:cNvSpPr/>
              <p:nvPr/>
            </p:nvSpPr>
            <p:spPr>
              <a:xfrm>
                <a:off x="764587" y="966652"/>
                <a:ext cx="10878773" cy="1149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A4A74F0-405F-8F84-5A82-5F6A8119C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20" y="1068568"/>
                <a:ext cx="7515225" cy="3143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FFB1AC-DB8E-F418-132C-CB95427E7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67692"/>
              <a:stretch/>
            </p:blipFill>
            <p:spPr>
              <a:xfrm>
                <a:off x="1043259" y="1382893"/>
                <a:ext cx="7591425" cy="2000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C9D130F-8C19-1B96-ADED-643D14376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338" y="1609179"/>
                <a:ext cx="10506075" cy="2286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7EF5C28-C229-91E4-49DA-426DC0903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20944" b="27993"/>
              <a:stretch/>
            </p:blipFill>
            <p:spPr>
              <a:xfrm>
                <a:off x="895211" y="1809204"/>
                <a:ext cx="8810625" cy="2286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1A777-C320-1D99-A3EF-CCE5E53DCFAC}"/>
                </a:ext>
              </a:extLst>
            </p:cNvPr>
            <p:cNvGrpSpPr/>
            <p:nvPr/>
          </p:nvGrpSpPr>
          <p:grpSpPr>
            <a:xfrm>
              <a:off x="477203" y="1464286"/>
              <a:ext cx="8814845" cy="1988250"/>
              <a:chOff x="755875" y="841534"/>
              <a:chExt cx="8814845" cy="19882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CB447-1B96-3A70-53F6-9A4DC1922889}"/>
                  </a:ext>
                </a:extLst>
              </p:cNvPr>
              <p:cNvSpPr/>
              <p:nvPr/>
            </p:nvSpPr>
            <p:spPr>
              <a:xfrm>
                <a:off x="755875" y="841534"/>
                <a:ext cx="8814845" cy="874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B8AD9E4-7F58-E96E-828D-C6FE757A9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64" y="917394"/>
                <a:ext cx="8362950" cy="2857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701D1E-7CA6-F8AE-6984-77D23AE15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664" y="1200285"/>
                <a:ext cx="7439025" cy="4191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3DB496-F1A0-7457-3A69-F2E131ACACF2}"/>
                  </a:ext>
                </a:extLst>
              </p:cNvPr>
              <p:cNvSpPr txBox="1"/>
              <p:nvPr/>
            </p:nvSpPr>
            <p:spPr>
              <a:xfrm>
                <a:off x="755875" y="1629455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>
                    <a:solidFill>
                      <a:srgbClr val="00B050"/>
                    </a:solidFill>
                  </a:rPr>
                  <a:t>sim.write_simulation() 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mfsim.nam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pleasant.ims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pleasant.tdis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6CDD8B-4F70-F29D-84B4-2E3ED869EAAC}"/>
                </a:ext>
              </a:extLst>
            </p:cNvPr>
            <p:cNvSpPr txBox="1"/>
            <p:nvPr/>
          </p:nvSpPr>
          <p:spPr>
            <a:xfrm>
              <a:off x="477203" y="5221059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LID4096" dirty="0"/>
                <a:t>	new - 	06_nam</a:t>
              </a:r>
            </a:p>
            <a:p>
              <a:r>
                <a:rPr lang="LID4096" dirty="0"/>
                <a:t>Pleaseant   	01_dis, 02_ims, 03_npf, 04_oc, 05_tdis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E322243-9DFB-4C97-ED80-264604E01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37" y="3365455"/>
            <a:ext cx="3362325" cy="333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52E7BC-F2DD-42A5-09DB-9CAEFA4554F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915" t="3111" b="1897"/>
          <a:stretch/>
        </p:blipFill>
        <p:spPr>
          <a:xfrm>
            <a:off x="8654685" y="3823136"/>
            <a:ext cx="3123923" cy="283373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0B5BD92F-AA91-E1B5-1E49-E7BA8A32E93D}"/>
              </a:ext>
            </a:extLst>
          </p:cNvPr>
          <p:cNvSpPr/>
          <p:nvPr/>
        </p:nvSpPr>
        <p:spPr>
          <a:xfrm rot="16200000">
            <a:off x="8228566" y="570756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1972224-62D5-5375-83DC-4C08EC566240}"/>
              </a:ext>
            </a:extLst>
          </p:cNvPr>
          <p:cNvSpPr/>
          <p:nvPr/>
        </p:nvSpPr>
        <p:spPr>
          <a:xfrm rot="16200000">
            <a:off x="50483" y="3428864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5B7989-A8C4-9358-AF5E-1FFBF57DE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49" y="4783715"/>
            <a:ext cx="6200775" cy="428625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83F907E2-1DB2-E7AB-0750-ED8F418EAC6E}"/>
              </a:ext>
            </a:extLst>
          </p:cNvPr>
          <p:cNvSpPr/>
          <p:nvPr/>
        </p:nvSpPr>
        <p:spPr>
          <a:xfrm rot="16200000">
            <a:off x="8228566" y="6076770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F1E9C0D-E12A-BD5D-6195-2FF859445F77}"/>
              </a:ext>
            </a:extLst>
          </p:cNvPr>
          <p:cNvSpPr/>
          <p:nvPr/>
        </p:nvSpPr>
        <p:spPr>
          <a:xfrm rot="16200000">
            <a:off x="-14099" y="4844675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4924E-A717-3D21-B6BF-437797A864CD}"/>
              </a:ext>
            </a:extLst>
          </p:cNvPr>
          <p:cNvSpPr txBox="1"/>
          <p:nvPr/>
        </p:nvSpPr>
        <p:spPr>
          <a:xfrm>
            <a:off x="7857445" y="2536704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LID4096" dirty="0"/>
              <a:t># output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48BDE-F814-5616-333F-7BC283A1F11D}"/>
              </a:ext>
            </a:extLst>
          </p:cNvPr>
          <p:cNvSpPr txBox="1"/>
          <p:nvPr/>
        </p:nvSpPr>
        <p:spPr>
          <a:xfrm>
            <a:off x="3874350" y="3418406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initial conditions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11AB1-47F8-7C30-8331-581FF9F6E109}"/>
              </a:ext>
            </a:extLst>
          </p:cNvPr>
          <p:cNvSpPr txBox="1"/>
          <p:nvPr/>
        </p:nvSpPr>
        <p:spPr>
          <a:xfrm>
            <a:off x="6556590" y="4796424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33003-BD33-7BF4-ECDF-CCAD273C03E4}"/>
              </a:ext>
            </a:extLst>
          </p:cNvPr>
          <p:cNvSpPr txBox="1"/>
          <p:nvPr/>
        </p:nvSpPr>
        <p:spPr>
          <a:xfrm>
            <a:off x="6556590" y="5010737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6C6648-CE75-3FD9-42C0-D763E2FD6CA5}"/>
              </a:ext>
            </a:extLst>
          </p:cNvPr>
          <p:cNvSpPr txBox="1"/>
          <p:nvPr/>
        </p:nvSpPr>
        <p:spPr>
          <a:xfrm>
            <a:off x="7614346" y="5069412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C93C4-3C12-5203-666D-EFE9C4593893}"/>
              </a:ext>
            </a:extLst>
          </p:cNvPr>
          <p:cNvSpPr txBox="1"/>
          <p:nvPr/>
        </p:nvSpPr>
        <p:spPr>
          <a:xfrm>
            <a:off x="10519473" y="2737210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discretization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534D7-0C8A-15B5-D572-A603BFA861B9}"/>
              </a:ext>
            </a:extLst>
          </p:cNvPr>
          <p:cNvSpPr txBox="1"/>
          <p:nvPr/>
        </p:nvSpPr>
        <p:spPr>
          <a:xfrm>
            <a:off x="9116423" y="3027314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Layers 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C143B-DA0B-735E-5C69-40480A000380}"/>
              </a:ext>
            </a:extLst>
          </p:cNvPr>
          <p:cNvSpPr txBox="1"/>
          <p:nvPr/>
        </p:nvSpPr>
        <p:spPr>
          <a:xfrm>
            <a:off x="8063584" y="547421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t DIS</a:t>
            </a:r>
          </a:p>
        </p:txBody>
      </p:sp>
    </p:spTree>
    <p:extLst>
      <p:ext uri="{BB962C8B-B14F-4D97-AF65-F5344CB8AC3E}">
        <p14:creationId xmlns:p14="http://schemas.microsoft.com/office/powerpoint/2010/main" val="115821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465C34-DA8C-20CB-F767-87D378BCB81A}"/>
              </a:ext>
            </a:extLst>
          </p:cNvPr>
          <p:cNvSpPr txBox="1"/>
          <p:nvPr/>
        </p:nvSpPr>
        <p:spPr>
          <a:xfrm>
            <a:off x="0" y="6550223"/>
            <a:ext cx="6492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/</a:t>
            </a:r>
            <a:r>
              <a:rPr lang="LID4096" sz="1400" dirty="0"/>
              <a:t>part0_02_intro_to_freyberg__W_inprogress/intro_freyberg_model_02_02.ipynb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976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23</cp:revision>
  <dcterms:created xsi:type="dcterms:W3CDTF">2024-12-17T09:33:28Z</dcterms:created>
  <dcterms:modified xsi:type="dcterms:W3CDTF">2024-12-20T13:36:17Z</dcterms:modified>
</cp:coreProperties>
</file>