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notebooks/04_Flopy/10_groundwater_paper_uspb_example/groundwater_paper_uspb_example.ipyn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8EAC46-2131-53DB-7C71-7C7550FCE7EA}"/>
              </a:ext>
            </a:extLst>
          </p:cNvPr>
          <p:cNvSpPr txBox="1"/>
          <p:nvPr/>
        </p:nvSpPr>
        <p:spPr>
          <a:xfrm>
            <a:off x="0" y="0"/>
            <a:ext cx="19420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Flopy</a:t>
            </a:r>
          </a:p>
          <a:p>
            <a:r>
              <a:rPr lang="en-GB" dirty="0" err="1"/>
              <a:t>flopy.modflow</a:t>
            </a:r>
            <a:endParaRPr lang="en-GB" dirty="0"/>
          </a:p>
          <a:p>
            <a:r>
              <a:rPr lang="en-GB" dirty="0" err="1"/>
              <a:t>flopy.utils</a:t>
            </a:r>
            <a:endParaRPr lang="en-GB" dirty="0"/>
          </a:p>
          <a:p>
            <a:r>
              <a:rPr lang="en-GB" dirty="0" err="1">
                <a:solidFill>
                  <a:srgbClr val="0000FF"/>
                </a:solidFill>
              </a:rPr>
              <a:t>numpy</a:t>
            </a:r>
            <a:endParaRPr lang="en-GB" dirty="0">
              <a:solidFill>
                <a:srgbClr val="0000FF"/>
              </a:solidFill>
            </a:endParaRPr>
          </a:p>
          <a:p>
            <a:r>
              <a:rPr lang="en-GB" dirty="0" err="1"/>
              <a:t>Pamdas</a:t>
            </a:r>
            <a:endParaRPr lang="en-GB" dirty="0"/>
          </a:p>
          <a:p>
            <a:r>
              <a:rPr lang="en-US" dirty="0"/>
              <a:t>G</a:t>
            </a:r>
            <a:r>
              <a:rPr lang="LID4096" dirty="0"/>
              <a:t>it</a:t>
            </a:r>
            <a:endParaRPr lang="pt-BR" dirty="0"/>
          </a:p>
          <a:p>
            <a:r>
              <a:rPr lang="pt-BR" dirty="0"/>
              <a:t>Sys</a:t>
            </a:r>
          </a:p>
          <a:p>
            <a:r>
              <a:rPr lang="en-US" dirty="0" err="1"/>
              <a:t>Pathlib</a:t>
            </a:r>
            <a:endParaRPr lang="pt-BR" dirty="0"/>
          </a:p>
          <a:p>
            <a:r>
              <a:rPr lang="pt-BR" dirty="0" err="1"/>
              <a:t>Pprint</a:t>
            </a:r>
            <a:endParaRPr lang="pt-BR" dirty="0"/>
          </a:p>
          <a:p>
            <a:r>
              <a:rPr lang="en-US" dirty="0"/>
              <a:t>Pooch  NET</a:t>
            </a:r>
            <a:endParaRPr lang="LID4096" dirty="0"/>
          </a:p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70A5D-C2E0-B1D6-C9EF-AF437DC99EAA}"/>
              </a:ext>
            </a:extLst>
          </p:cNvPr>
          <p:cNvSpPr txBox="1"/>
          <p:nvPr/>
        </p:nvSpPr>
        <p:spPr>
          <a:xfrm>
            <a:off x="1040672" y="958816"/>
            <a:ext cx="77071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100" dirty="0"/>
              <a:t>MODULES</a:t>
            </a:r>
            <a:endParaRPr lang="LID4096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D5E8B-83D2-08C1-4643-1DCCA30BC473}"/>
              </a:ext>
            </a:extLst>
          </p:cNvPr>
          <p:cNvSpPr txBox="1"/>
          <p:nvPr/>
        </p:nvSpPr>
        <p:spPr>
          <a:xfrm>
            <a:off x="9195117" y="5938865"/>
            <a:ext cx="29968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ws = </a:t>
            </a:r>
            <a:r>
              <a:rPr lang="LID4096" dirty="0">
                <a:solidFill>
                  <a:srgbClr val="0000FF"/>
                </a:solidFill>
              </a:rPr>
              <a:t>os.path.join</a:t>
            </a:r>
            <a:r>
              <a:rPr lang="LID4096" dirty="0"/>
              <a:t>("temp")</a:t>
            </a:r>
            <a:endParaRPr lang="pt-BR" dirty="0"/>
          </a:p>
          <a:p>
            <a:r>
              <a:rPr lang="LID4096" dirty="0"/>
              <a:t>if not </a:t>
            </a:r>
            <a:r>
              <a:rPr lang="LID4096" dirty="0">
                <a:solidFill>
                  <a:srgbClr val="0000FF"/>
                </a:solidFill>
              </a:rPr>
              <a:t>os.path.exists</a:t>
            </a:r>
            <a:r>
              <a:rPr lang="LID4096" dirty="0"/>
              <a:t>(ws):    </a:t>
            </a:r>
            <a:endParaRPr lang="pt-BR" dirty="0"/>
          </a:p>
          <a:p>
            <a:r>
              <a:rPr lang="LID4096" dirty="0">
                <a:solidFill>
                  <a:srgbClr val="0000FF"/>
                </a:solidFill>
              </a:rPr>
              <a:t>os.makedirs</a:t>
            </a:r>
            <a:r>
              <a:rPr lang="LID4096" dirty="0"/>
              <a:t>(ws)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00FBB8-0485-B3E5-D1C8-90FA587A6B6E}"/>
              </a:ext>
            </a:extLst>
          </p:cNvPr>
          <p:cNvSpPr txBox="1"/>
          <p:nvPr/>
        </p:nvSpPr>
        <p:spPr>
          <a:xfrm>
            <a:off x="0" y="6394817"/>
            <a:ext cx="69407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000" dirty="0">
                <a:hlinkClick r:id="rId2"/>
              </a:rPr>
              <a:t>http://localhost:8888/notebooks/04_Flopy/10_groundwater_paper_uspb_example/groundwater_paper_uspb_example.ipynb</a:t>
            </a:r>
            <a:endParaRPr lang="pt-BR" sz="1000" dirty="0"/>
          </a:p>
          <a:p>
            <a:r>
              <a:rPr lang="en-GB" sz="1000" dirty="0"/>
              <a:t>E:\15_REPOS\00_Betami\04_Flopy\10_groundwater_paper_uspb_example</a:t>
            </a:r>
            <a:endParaRPr lang="LID4096" sz="1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FFDBC0-E971-FB93-2EEA-D8E8261F5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992" y="1313458"/>
            <a:ext cx="3738290" cy="325902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2C3E73F-C6F0-EEF5-20BD-88215BEE58EA}"/>
              </a:ext>
            </a:extLst>
          </p:cNvPr>
          <p:cNvGrpSpPr/>
          <p:nvPr/>
        </p:nvGrpSpPr>
        <p:grpSpPr>
          <a:xfrm>
            <a:off x="5286104" y="258624"/>
            <a:ext cx="6679473" cy="584775"/>
            <a:chOff x="5286104" y="258624"/>
            <a:chExt cx="6679473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C3F47F-2A45-A506-209A-B562EFB6FE15}"/>
                </a:ext>
              </a:extLst>
            </p:cNvPr>
            <p:cNvSpPr/>
            <p:nvPr/>
          </p:nvSpPr>
          <p:spPr>
            <a:xfrm>
              <a:off x="8164285" y="551011"/>
              <a:ext cx="892629" cy="292388"/>
            </a:xfrm>
            <a:prstGeom prst="rect">
              <a:avLst/>
            </a:prstGeom>
            <a:solidFill>
              <a:srgbClr val="FAD9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B7BB78-8465-B496-430B-33538DFFAFA7}"/>
                </a:ext>
              </a:extLst>
            </p:cNvPr>
            <p:cNvSpPr txBox="1"/>
            <p:nvPr/>
          </p:nvSpPr>
          <p:spPr>
            <a:xfrm>
              <a:off x="5286104" y="258624"/>
              <a:ext cx="667947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600" dirty="0"/>
                <a:t>wsl = data_path / "uspb" / "flopy"</a:t>
              </a:r>
            </a:p>
            <a:p>
              <a:r>
                <a:rPr lang="LID4096" sz="1600" dirty="0">
                  <a:solidFill>
                    <a:srgbClr val="0000FF"/>
                  </a:solidFill>
                </a:rPr>
                <a:t>ml = flopy.modflow.Modflow.load</a:t>
              </a:r>
              <a:r>
                <a:rPr lang="LID4096" sz="1600" dirty="0"/>
                <a:t>("DG.nam", model_ws=wsl, verbose=False)</a:t>
              </a:r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D96281D-6232-D518-7038-22FF4096A041}"/>
              </a:ext>
            </a:extLst>
          </p:cNvPr>
          <p:cNvSpPr/>
          <p:nvPr/>
        </p:nvSpPr>
        <p:spPr>
          <a:xfrm rot="10800000">
            <a:off x="9427341" y="2624970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8C7C598-A615-4317-B72F-A3F66F6B5F98}"/>
              </a:ext>
            </a:extLst>
          </p:cNvPr>
          <p:cNvSpPr/>
          <p:nvPr/>
        </p:nvSpPr>
        <p:spPr>
          <a:xfrm>
            <a:off x="6432302" y="4257850"/>
            <a:ext cx="1371599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81F7EF7-8B38-F26B-27E4-7D46FC810107}"/>
              </a:ext>
            </a:extLst>
          </p:cNvPr>
          <p:cNvSpPr/>
          <p:nvPr/>
        </p:nvSpPr>
        <p:spPr>
          <a:xfrm rot="10800000">
            <a:off x="9427340" y="3236116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91AD375-8F4A-C0B7-DA3E-054D03E43E76}"/>
              </a:ext>
            </a:extLst>
          </p:cNvPr>
          <p:cNvSpPr/>
          <p:nvPr/>
        </p:nvSpPr>
        <p:spPr>
          <a:xfrm rot="10800000">
            <a:off x="9649652" y="3353980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6B377A4-25E2-E9D0-4101-3F3342987A2B}"/>
              </a:ext>
            </a:extLst>
          </p:cNvPr>
          <p:cNvSpPr/>
          <p:nvPr/>
        </p:nvSpPr>
        <p:spPr>
          <a:xfrm rot="10800000">
            <a:off x="9494775" y="4239430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8A7C52D-942B-7952-5170-B258F774612B}"/>
              </a:ext>
            </a:extLst>
          </p:cNvPr>
          <p:cNvSpPr/>
          <p:nvPr/>
        </p:nvSpPr>
        <p:spPr>
          <a:xfrm rot="10800000">
            <a:off x="9494774" y="2302771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3B0A4B-0D33-FC29-8F50-6FAB634B5257}"/>
              </a:ext>
            </a:extLst>
          </p:cNvPr>
          <p:cNvGrpSpPr/>
          <p:nvPr/>
        </p:nvGrpSpPr>
        <p:grpSpPr>
          <a:xfrm>
            <a:off x="119910" y="2912686"/>
            <a:ext cx="7276065" cy="3284778"/>
            <a:chOff x="119910" y="2912686"/>
            <a:chExt cx="7276065" cy="328477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E239A81-CD12-3BE1-2FCD-B750689D7894}"/>
                </a:ext>
              </a:extLst>
            </p:cNvPr>
            <p:cNvGrpSpPr/>
            <p:nvPr/>
          </p:nvGrpSpPr>
          <p:grpSpPr>
            <a:xfrm>
              <a:off x="119910" y="2912686"/>
              <a:ext cx="7276065" cy="3284778"/>
              <a:chOff x="12310" y="2096533"/>
              <a:chExt cx="7276065" cy="328477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33F44DD-79AD-F946-308F-C006337FD37D}"/>
                  </a:ext>
                </a:extLst>
              </p:cNvPr>
              <p:cNvGrpSpPr/>
              <p:nvPr/>
            </p:nvGrpSpPr>
            <p:grpSpPr>
              <a:xfrm>
                <a:off x="971005" y="3550900"/>
                <a:ext cx="5212083" cy="1830411"/>
                <a:chOff x="883917" y="2065109"/>
                <a:chExt cx="5212083" cy="1830411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19DC81D2-237D-A227-4BA7-FA59486B2DC0}"/>
                    </a:ext>
                  </a:extLst>
                </p:cNvPr>
                <p:cNvGrpSpPr/>
                <p:nvPr/>
              </p:nvGrpSpPr>
              <p:grpSpPr>
                <a:xfrm>
                  <a:off x="883917" y="2065109"/>
                  <a:ext cx="5212083" cy="1830411"/>
                  <a:chOff x="1389015" y="2753086"/>
                  <a:chExt cx="5212083" cy="1830411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7397EC9E-3A42-BB53-7157-5228F79C9C80}"/>
                      </a:ext>
                    </a:extLst>
                  </p:cNvPr>
                  <p:cNvSpPr/>
                  <p:nvPr/>
                </p:nvSpPr>
                <p:spPr>
                  <a:xfrm>
                    <a:off x="1454331" y="2786743"/>
                    <a:ext cx="1306286" cy="1796754"/>
                  </a:xfrm>
                  <a:prstGeom prst="rect">
                    <a:avLst/>
                  </a:prstGeom>
                  <a:solidFill>
                    <a:srgbClr val="FAD9C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0DACD07B-BC08-F14E-2389-5F41B763EE3E}"/>
                      </a:ext>
                    </a:extLst>
                  </p:cNvPr>
                  <p:cNvSpPr txBox="1"/>
                  <p:nvPr/>
                </p:nvSpPr>
                <p:spPr>
                  <a:xfrm>
                    <a:off x="1389015" y="2753086"/>
                    <a:ext cx="5212083" cy="17543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LID4096" dirty="0"/>
                      <a:t>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Dis</a:t>
                    </a:r>
                    <a:endParaRPr lang="pt-BR" dirty="0"/>
                  </a:p>
                  <a:p>
                    <a:r>
                      <a:rPr lang="LID4096" dirty="0"/>
                      <a:t>fpm.Modflow</a:t>
                    </a:r>
                    <a:r>
                      <a:rPr lang="pt-BR" dirty="0"/>
                      <a:t> 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Bas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dirty="0"/>
                      <a:t>(model, ibound=ibound, strt=20)        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Lpf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(model, hk=10, laytyp=1)        </a:t>
                    </a:r>
                    <a:r>
                      <a:rPr lang="LID4096" dirty="0"/>
                      <a:t>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Wel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(model, stress_period_data=lrcQ)        </a:t>
                    </a:r>
                    <a:r>
                      <a:rPr lang="LID4096" dirty="0"/>
                      <a:t>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Pcg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(model)        </a:t>
                    </a:r>
                    <a:endParaRPr lang="pt-BR" dirty="0">
                      <a:solidFill>
                        <a:srgbClr val="0000FF"/>
                      </a:solidFill>
                    </a:endParaRPr>
                  </a:p>
                  <a:p>
                    <a:r>
                      <a:rPr lang="LID4096" dirty="0"/>
                      <a:t>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Oc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(model)</a:t>
                    </a:r>
                  </a:p>
                </p:txBody>
              </p: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813E750-2F34-848A-71F0-318290E6E827}"/>
                    </a:ext>
                  </a:extLst>
                </p:cNvPr>
                <p:cNvSpPr txBox="1"/>
                <p:nvPr/>
              </p:nvSpPr>
              <p:spPr>
                <a:xfrm>
                  <a:off x="3685901" y="3471486"/>
                  <a:ext cx="2242457" cy="2616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LID4096" sz="1100" dirty="0"/>
                    <a:t>09_groundwater_paper_example_1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07ECD-6101-203A-AAC8-EE6964C5B44D}"/>
                  </a:ext>
                </a:extLst>
              </p:cNvPr>
              <p:cNvSpPr txBox="1"/>
              <p:nvPr/>
            </p:nvSpPr>
            <p:spPr>
              <a:xfrm>
                <a:off x="12310" y="2096533"/>
                <a:ext cx="727606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b="1" dirty="0">
                    <a:solidFill>
                      <a:srgbClr val="FF0000"/>
                    </a:solidFill>
                  </a:rPr>
                  <a:t>exe = "MF2K5_FMP2_dbg64"</a:t>
                </a:r>
              </a:p>
              <a:p>
                <a:r>
                  <a:rPr lang="LID4096" b="1" dirty="0">
                    <a:solidFill>
                      <a:srgbClr val="00B050"/>
                    </a:solidFill>
                  </a:rPr>
                  <a:t>ws = os.path.join("temp")</a:t>
                </a:r>
              </a:p>
              <a:p>
                <a:r>
                  <a:rPr lang="LID4096" dirty="0"/>
                  <a:t>model = fpm.Modflow(modelname="Beta", </a:t>
                </a:r>
                <a:r>
                  <a:rPr lang="LID4096" b="1" dirty="0">
                    <a:solidFill>
                      <a:srgbClr val="FF0000"/>
                    </a:solidFill>
                  </a:rPr>
                  <a:t>exe_name=exe</a:t>
                </a:r>
                <a:r>
                  <a:rPr lang="LID4096" b="1" dirty="0">
                    <a:solidFill>
                      <a:srgbClr val="00B050"/>
                    </a:solidFill>
                  </a:rPr>
                  <a:t>, model_ws=ws)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A5027A-5F31-00D6-F269-C24737840A5F}"/>
                </a:ext>
              </a:extLst>
            </p:cNvPr>
            <p:cNvSpPr txBox="1"/>
            <p:nvPr/>
          </p:nvSpPr>
          <p:spPr>
            <a:xfrm>
              <a:off x="1078605" y="4459196"/>
              <a:ext cx="61201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LID4096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47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1766D-3D17-53DE-3D80-827AB7E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C624469-2C76-23BC-FE35-ACC512A19ACF}"/>
              </a:ext>
            </a:extLst>
          </p:cNvPr>
          <p:cNvSpPr txBox="1"/>
          <p:nvPr/>
        </p:nvSpPr>
        <p:spPr>
          <a:xfrm>
            <a:off x="443144" y="129706"/>
            <a:ext cx="77071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100" dirty="0"/>
              <a:t>MODULES</a:t>
            </a:r>
            <a:endParaRPr lang="LID4096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FB816-609D-EE05-CF8A-B5B69B9DD2B3}"/>
              </a:ext>
            </a:extLst>
          </p:cNvPr>
          <p:cNvSpPr txBox="1"/>
          <p:nvPr/>
        </p:nvSpPr>
        <p:spPr>
          <a:xfrm>
            <a:off x="660903" y="2254497"/>
            <a:ext cx="84559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flopy.</a:t>
            </a:r>
            <a:r>
              <a:rPr lang="LID4096" dirty="0">
                <a:solidFill>
                  <a:srgbClr val="FF0000"/>
                </a:solidFill>
              </a:rPr>
              <a:t>mf6.Modflow</a:t>
            </a:r>
            <a:r>
              <a:rPr lang="LID4096" sz="2000" b="1" dirty="0">
                <a:solidFill>
                  <a:srgbClr val="0000FF"/>
                </a:solidFill>
              </a:rPr>
              <a:t>Tdis</a:t>
            </a:r>
            <a:r>
              <a:rPr lang="LID4096" dirty="0"/>
              <a:t>(sim, nper=10, perioddata=[[365.0, 1, 1.0] for _ in range(10)])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Ims</a:t>
            </a:r>
            <a:r>
              <a:rPr lang="LID4096" dirty="0"/>
              <a:t>(sim)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Gwfdis</a:t>
            </a:r>
            <a:r>
              <a:rPr lang="LID4096" dirty="0"/>
              <a:t>(gwf, nlay=3, nrow=4, ncol=5, top=50.0, botm=botm)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Gwfic</a:t>
            </a:r>
            <a:r>
              <a:rPr lang="LID4096" dirty="0"/>
              <a:t>(gwf)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Gwfnpf</a:t>
            </a:r>
            <a:r>
              <a:rPr lang="LID4096" dirty="0"/>
              <a:t>(gwf, save_specific_discharge=True)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Gwfchd</a:t>
            </a:r>
            <a:r>
              <a:rPr lang="LID4096" dirty="0"/>
              <a:t>(gwf, stress_period_data=[[(0, 0, 0), 1.0], [(2, 3, 4), 0.0]])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99CD7A-0F6D-04CC-4E4A-D025D5CF657C}"/>
              </a:ext>
            </a:extLst>
          </p:cNvPr>
          <p:cNvGrpSpPr/>
          <p:nvPr/>
        </p:nvGrpSpPr>
        <p:grpSpPr>
          <a:xfrm>
            <a:off x="1078605" y="4400710"/>
            <a:ext cx="5212083" cy="1796754"/>
            <a:chOff x="883917" y="2098766"/>
            <a:chExt cx="5212083" cy="179675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62CBA71-7130-585F-0C2A-81A53E5DF793}"/>
                </a:ext>
              </a:extLst>
            </p:cNvPr>
            <p:cNvGrpSpPr/>
            <p:nvPr/>
          </p:nvGrpSpPr>
          <p:grpSpPr>
            <a:xfrm>
              <a:off x="883917" y="2098766"/>
              <a:ext cx="5212083" cy="1796754"/>
              <a:chOff x="1389015" y="2786743"/>
              <a:chExt cx="5212083" cy="179675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CD7E20A-ABA4-7B29-D81C-626F2DD4FD55}"/>
                  </a:ext>
                </a:extLst>
              </p:cNvPr>
              <p:cNvSpPr/>
              <p:nvPr/>
            </p:nvSpPr>
            <p:spPr>
              <a:xfrm>
                <a:off x="1454331" y="2786743"/>
                <a:ext cx="1306286" cy="1796754"/>
              </a:xfrm>
              <a:prstGeom prst="rect">
                <a:avLst/>
              </a:prstGeom>
              <a:solidFill>
                <a:srgbClr val="FAD9C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F14EEA-23F5-0446-2A60-9C72C459650A}"/>
                  </a:ext>
                </a:extLst>
              </p:cNvPr>
              <p:cNvSpPr txBox="1"/>
              <p:nvPr/>
            </p:nvSpPr>
            <p:spPr>
              <a:xfrm>
                <a:off x="1389015" y="3106169"/>
                <a:ext cx="521208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dirty="0"/>
                  <a:t>fpm.Modflow</a:t>
                </a:r>
                <a:r>
                  <a:rPr lang="pt-BR" dirty="0"/>
                  <a:t> </a:t>
                </a:r>
                <a:r>
                  <a:rPr lang="pt-BR" dirty="0">
                    <a:solidFill>
                      <a:srgbClr val="0000FF"/>
                    </a:solidFill>
                  </a:rPr>
                  <a:t> </a:t>
                </a:r>
                <a:r>
                  <a:rPr lang="LID4096" dirty="0">
                    <a:solidFill>
                      <a:srgbClr val="0000FF"/>
                    </a:solidFill>
                  </a:rPr>
                  <a:t>Bas</a:t>
                </a:r>
                <a:r>
                  <a:rPr lang="pt-BR" dirty="0">
                    <a:solidFill>
                      <a:srgbClr val="0000FF"/>
                    </a:solidFill>
                  </a:rPr>
                  <a:t> </a:t>
                </a:r>
                <a:r>
                  <a:rPr lang="LID4096" dirty="0"/>
                  <a:t>(model, ibound=ibound, strt=20)        fpm.Modflow</a:t>
                </a:r>
                <a:r>
                  <a:rPr lang="pt-BR" dirty="0"/>
                  <a:t>  </a:t>
                </a:r>
                <a:r>
                  <a:rPr lang="LID4096" dirty="0">
                    <a:solidFill>
                      <a:srgbClr val="0000FF"/>
                    </a:solidFill>
                  </a:rPr>
                  <a:t>Lpf</a:t>
                </a:r>
                <a:r>
                  <a:rPr lang="pt-BR" dirty="0">
                    <a:solidFill>
                      <a:srgbClr val="0000FF"/>
                    </a:solidFill>
                  </a:rPr>
                  <a:t>  </a:t>
                </a:r>
                <a:r>
                  <a:rPr lang="LID4096" dirty="0">
                    <a:solidFill>
                      <a:srgbClr val="0000FF"/>
                    </a:solidFill>
                  </a:rPr>
                  <a:t>(model, hk=10, laytyp=1)        </a:t>
                </a:r>
                <a:r>
                  <a:rPr lang="LID4096" dirty="0"/>
                  <a:t>fpm.Modflow</a:t>
                </a:r>
                <a:r>
                  <a:rPr lang="pt-BR" dirty="0"/>
                  <a:t>  </a:t>
                </a:r>
                <a:r>
                  <a:rPr lang="LID4096" dirty="0">
                    <a:solidFill>
                      <a:srgbClr val="0000FF"/>
                    </a:solidFill>
                  </a:rPr>
                  <a:t>Wel</a:t>
                </a:r>
                <a:r>
                  <a:rPr lang="pt-BR" dirty="0">
                    <a:solidFill>
                      <a:srgbClr val="0000FF"/>
                    </a:solidFill>
                  </a:rPr>
                  <a:t> </a:t>
                </a:r>
                <a:r>
                  <a:rPr lang="LID4096" dirty="0">
                    <a:solidFill>
                      <a:srgbClr val="0000FF"/>
                    </a:solidFill>
                  </a:rPr>
                  <a:t>(model, stress_period_data=lrcQ)        </a:t>
                </a:r>
                <a:r>
                  <a:rPr lang="LID4096" dirty="0"/>
                  <a:t>fpm.Modflow</a:t>
                </a:r>
                <a:r>
                  <a:rPr lang="pt-BR" dirty="0"/>
                  <a:t>  </a:t>
                </a:r>
                <a:r>
                  <a:rPr lang="LID4096" dirty="0">
                    <a:solidFill>
                      <a:srgbClr val="0000FF"/>
                    </a:solidFill>
                  </a:rPr>
                  <a:t>Pcg</a:t>
                </a:r>
                <a:r>
                  <a:rPr lang="pt-BR" dirty="0">
                    <a:solidFill>
                      <a:srgbClr val="0000FF"/>
                    </a:solidFill>
                  </a:rPr>
                  <a:t>  </a:t>
                </a:r>
                <a:r>
                  <a:rPr lang="LID4096" dirty="0">
                    <a:solidFill>
                      <a:srgbClr val="0000FF"/>
                    </a:solidFill>
                  </a:rPr>
                  <a:t>(model)        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LID4096" dirty="0"/>
                  <a:t>fpm.Modflow</a:t>
                </a:r>
                <a:r>
                  <a:rPr lang="pt-BR" dirty="0"/>
                  <a:t>  </a:t>
                </a:r>
                <a:r>
                  <a:rPr lang="LID4096" dirty="0">
                    <a:solidFill>
                      <a:srgbClr val="0000FF"/>
                    </a:solidFill>
                  </a:rPr>
                  <a:t>Oc</a:t>
                </a:r>
                <a:r>
                  <a:rPr lang="pt-BR" dirty="0">
                    <a:solidFill>
                      <a:srgbClr val="0000FF"/>
                    </a:solidFill>
                  </a:rPr>
                  <a:t>   </a:t>
                </a:r>
                <a:r>
                  <a:rPr lang="LID4096" dirty="0">
                    <a:solidFill>
                      <a:srgbClr val="0000FF"/>
                    </a:solidFill>
                  </a:rPr>
                  <a:t>(model)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CFF1B4-B114-877F-1D7E-F8F49C2AE038}"/>
                </a:ext>
              </a:extLst>
            </p:cNvPr>
            <p:cNvSpPr txBox="1"/>
            <p:nvPr/>
          </p:nvSpPr>
          <p:spPr>
            <a:xfrm>
              <a:off x="3685901" y="3471486"/>
              <a:ext cx="2242457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LID4096" sz="1100" dirty="0"/>
                <a:t>09_groundwater_paper_example_1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05DF00E-4035-7FC5-D0FC-4B2596BC3B67}"/>
              </a:ext>
            </a:extLst>
          </p:cNvPr>
          <p:cNvSpPr txBox="1"/>
          <p:nvPr/>
        </p:nvSpPr>
        <p:spPr>
          <a:xfrm>
            <a:off x="1078605" y="4459196"/>
            <a:ext cx="612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fpm.Modflow</a:t>
            </a:r>
            <a:r>
              <a:rPr lang="pt-BR" dirty="0"/>
              <a:t>  </a:t>
            </a:r>
            <a:r>
              <a:rPr lang="LID4096" dirty="0">
                <a:solidFill>
                  <a:srgbClr val="0000FF"/>
                </a:solidFill>
              </a:rPr>
              <a:t>Dis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A5FE18-776A-017E-2A6E-791001D37520}"/>
              </a:ext>
            </a:extLst>
          </p:cNvPr>
          <p:cNvSpPr txBox="1"/>
          <p:nvPr/>
        </p:nvSpPr>
        <p:spPr>
          <a:xfrm>
            <a:off x="4735755" y="88891"/>
            <a:ext cx="75497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800" b="1" dirty="0"/>
              <a:t>https://flopy.readthedocs.io/en/latest/code.html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69578-36F8-483D-6A4A-E4E8EB599582}"/>
              </a:ext>
            </a:extLst>
          </p:cNvPr>
          <p:cNvSpPr txBox="1"/>
          <p:nvPr/>
        </p:nvSpPr>
        <p:spPr>
          <a:xfrm>
            <a:off x="189900" y="1336218"/>
            <a:ext cx="96238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LID4096" dirty="0"/>
              <a:t>wsl = data_path / "uspb" / "flopy“</a:t>
            </a:r>
            <a:endParaRPr lang="pt-BR" dirty="0"/>
          </a:p>
          <a:p>
            <a:endParaRPr lang="LID4096" dirty="0"/>
          </a:p>
          <a:p>
            <a:r>
              <a:rPr lang="LID4096" dirty="0"/>
              <a:t>ml = flopy.</a:t>
            </a:r>
            <a:r>
              <a:rPr lang="LID4096" dirty="0">
                <a:solidFill>
                  <a:srgbClr val="FF0000"/>
                </a:solidFill>
              </a:rPr>
              <a:t>modflow.Modflow</a:t>
            </a:r>
            <a:r>
              <a:rPr lang="LID4096" dirty="0"/>
              <a:t>.</a:t>
            </a:r>
            <a:r>
              <a:rPr lang="LID4096" b="1" dirty="0">
                <a:solidFill>
                  <a:srgbClr val="0000FF"/>
                </a:solidFill>
              </a:rPr>
              <a:t>load</a:t>
            </a:r>
            <a:r>
              <a:rPr lang="LID4096" dirty="0"/>
              <a:t>("DG.nam", model_ws=wsl, verbose=False)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E55E8-5A76-940B-0240-C8CFC4102177}"/>
              </a:ext>
            </a:extLst>
          </p:cNvPr>
          <p:cNvSpPr txBox="1"/>
          <p:nvPr/>
        </p:nvSpPr>
        <p:spPr>
          <a:xfrm>
            <a:off x="5837109" y="6135238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FF0000"/>
                </a:solidFill>
              </a:rPr>
              <a:t>riv_dtype = </a:t>
            </a:r>
            <a:r>
              <a:rPr lang="LID4096" dirty="0"/>
              <a:t>flopy.</a:t>
            </a:r>
            <a:r>
              <a:rPr lang="LID4096" dirty="0">
                <a:solidFill>
                  <a:srgbClr val="FF0000"/>
                </a:solidFill>
              </a:rPr>
              <a:t>mf</a:t>
            </a:r>
            <a:r>
              <a:rPr lang="pt-BR" dirty="0">
                <a:solidFill>
                  <a:srgbClr val="FF0000"/>
                </a:solidFill>
              </a:rPr>
              <a:t>6</a:t>
            </a:r>
            <a:r>
              <a:rPr lang="LID4096" dirty="0">
                <a:solidFill>
                  <a:srgbClr val="FF0000"/>
                </a:solidFill>
              </a:rPr>
              <a:t>.Modflow</a:t>
            </a:r>
            <a:r>
              <a:rPr lang="pt-BR" dirty="0">
                <a:solidFill>
                  <a:srgbClr val="FF0000"/>
                </a:solidFill>
              </a:rPr>
              <a:t>CHD</a:t>
            </a:r>
            <a:r>
              <a:rPr lang="LID4096" dirty="0"/>
              <a:t>.get_default_dtype()</a:t>
            </a:r>
          </a:p>
          <a:p>
            <a:r>
              <a:rPr lang="LID4096" dirty="0">
                <a:solidFill>
                  <a:srgbClr val="FF0000"/>
                </a:solidFill>
              </a:rPr>
              <a:t>print(</a:t>
            </a:r>
            <a:r>
              <a:rPr lang="pt-BR" dirty="0">
                <a:solidFill>
                  <a:srgbClr val="FF0000"/>
                </a:solidFill>
              </a:rPr>
              <a:t>CHD</a:t>
            </a:r>
            <a:r>
              <a:rPr lang="LID4096" dirty="0">
                <a:solidFill>
                  <a:srgbClr val="FF0000"/>
                </a:solidFill>
              </a:rPr>
              <a:t>_dtype)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B578E-7770-E74E-ABD8-EB22DE83D904}"/>
              </a:ext>
            </a:extLst>
          </p:cNvPr>
          <p:cNvSpPr txBox="1"/>
          <p:nvPr/>
        </p:nvSpPr>
        <p:spPr>
          <a:xfrm>
            <a:off x="5373873" y="6273737"/>
            <a:ext cx="845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?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51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9695A73-60C5-F9D0-CC62-5415CDBEE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2872"/>
            <a:ext cx="5788558" cy="11048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27F8F-3C83-BE2D-6959-43ABBBF9F75D}"/>
              </a:ext>
            </a:extLst>
          </p:cNvPr>
          <p:cNvSpPr txBox="1"/>
          <p:nvPr/>
        </p:nvSpPr>
        <p:spPr>
          <a:xfrm>
            <a:off x="189899" y="3037474"/>
            <a:ext cx="7994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m = flopy.</a:t>
            </a:r>
            <a:r>
              <a:rPr lang="LID4096" dirty="0">
                <a:solidFill>
                  <a:srgbClr val="FF0000"/>
                </a:solidFill>
              </a:rPr>
              <a:t>modflow.Modflow</a:t>
            </a:r>
            <a:r>
              <a:rPr lang="LID4096" dirty="0"/>
              <a:t>(</a:t>
            </a:r>
            <a:r>
              <a:rPr lang="LID4096" dirty="0">
                <a:solidFill>
                  <a:srgbClr val="00B050"/>
                </a:solidFill>
              </a:rPr>
              <a:t>modelname="b", </a:t>
            </a:r>
            <a:r>
              <a:rPr lang="LID4096" dirty="0"/>
              <a:t>model_ws=ws)</a:t>
            </a:r>
          </a:p>
          <a:p>
            <a:r>
              <a:rPr lang="LID4096" dirty="0"/>
              <a:t>riv = flopy.</a:t>
            </a:r>
            <a:r>
              <a:rPr lang="LID4096" dirty="0">
                <a:solidFill>
                  <a:srgbClr val="FF0000"/>
                </a:solidFill>
              </a:rPr>
              <a:t>modflow.ModflowRiv</a:t>
            </a:r>
            <a:r>
              <a:rPr lang="LID4096" dirty="0"/>
              <a:t>(m, stress_period_data=stress_period_data)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CC011-CB0E-6064-1E63-22AAA77F391F}"/>
              </a:ext>
            </a:extLst>
          </p:cNvPr>
          <p:cNvSpPr txBox="1"/>
          <p:nvPr/>
        </p:nvSpPr>
        <p:spPr>
          <a:xfrm>
            <a:off x="189900" y="1336218"/>
            <a:ext cx="96238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LID4096" dirty="0"/>
              <a:t>wsl = data_path / "uspb" / "flopy“</a:t>
            </a:r>
            <a:endParaRPr lang="pt-BR" dirty="0"/>
          </a:p>
          <a:p>
            <a:endParaRPr lang="LID4096" dirty="0"/>
          </a:p>
          <a:p>
            <a:r>
              <a:rPr lang="LID4096" dirty="0"/>
              <a:t>ml = flopy.</a:t>
            </a:r>
            <a:r>
              <a:rPr lang="LID4096" dirty="0">
                <a:solidFill>
                  <a:srgbClr val="FF0000"/>
                </a:solidFill>
              </a:rPr>
              <a:t>modflow.Modflow</a:t>
            </a:r>
            <a:r>
              <a:rPr lang="LID4096" dirty="0"/>
              <a:t>.</a:t>
            </a:r>
            <a:r>
              <a:rPr lang="LID4096" b="1" dirty="0">
                <a:solidFill>
                  <a:srgbClr val="0000FF"/>
                </a:solidFill>
              </a:rPr>
              <a:t>load</a:t>
            </a:r>
            <a:r>
              <a:rPr lang="LID4096" dirty="0"/>
              <a:t>("DG.nam", model_ws=wsl, verbose=False)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D0F74-AC07-898B-80C0-88F28818F464}"/>
              </a:ext>
            </a:extLst>
          </p:cNvPr>
          <p:cNvSpPr txBox="1"/>
          <p:nvPr/>
        </p:nvSpPr>
        <p:spPr>
          <a:xfrm>
            <a:off x="423251" y="4108089"/>
            <a:ext cx="2147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m.write_input()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014F9-70AC-1C01-6CD3-607D9CA623AF}"/>
              </a:ext>
            </a:extLst>
          </p:cNvPr>
          <p:cNvSpPr txBox="1"/>
          <p:nvPr/>
        </p:nvSpPr>
        <p:spPr>
          <a:xfrm>
            <a:off x="423251" y="4365794"/>
            <a:ext cx="2147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6C0EA9E-DC68-AB21-C048-60CCE820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943" y="4489930"/>
            <a:ext cx="6165632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MODFLOW </a:t>
            </a:r>
            <a:r>
              <a:rPr kumimoji="0" lang="pt-BR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 layer(s) </a:t>
            </a:r>
            <a:r>
              <a:rPr kumimoji="0" lang="pt-BR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row(s) </a:t>
            </a:r>
            <a:r>
              <a:rPr kumimoji="0" lang="pt-BR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column(s) </a:t>
            </a:r>
            <a:r>
              <a:rPr kumimoji="0" lang="pt-BR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</a:t>
            </a: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 stress period(s)</a:t>
            </a:r>
            <a:endParaRPr kumimoji="0" lang="LID4096" altLang="LID4096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F47B1F-AD2F-50CE-AAD2-4F9822A15F5A}"/>
              </a:ext>
            </a:extLst>
          </p:cNvPr>
          <p:cNvSpPr txBox="1"/>
          <p:nvPr/>
        </p:nvSpPr>
        <p:spPr>
          <a:xfrm>
            <a:off x="189899" y="361176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dis = flopy.</a:t>
            </a:r>
            <a:r>
              <a:rPr lang="LID4096" dirty="0">
                <a:solidFill>
                  <a:srgbClr val="FF0000"/>
                </a:solidFill>
              </a:rPr>
              <a:t>modflow.Modflow</a:t>
            </a:r>
            <a:r>
              <a:rPr lang="LID4096" dirty="0"/>
              <a:t>Dis(m, nper=3)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76E0D7-459F-CFB4-36F1-5313C362FA18}"/>
              </a:ext>
            </a:extLst>
          </p:cNvPr>
          <p:cNvSpPr txBox="1"/>
          <p:nvPr/>
        </p:nvSpPr>
        <p:spPr>
          <a:xfrm>
            <a:off x="189899" y="2456603"/>
            <a:ext cx="6201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ws = "./tempIN/FOLDER-A" </a:t>
            </a:r>
          </a:p>
          <a:p>
            <a:r>
              <a:rPr lang="LID4096" dirty="0">
                <a:solidFill>
                  <a:srgbClr val="00B050"/>
                </a:solidFill>
              </a:rPr>
              <a:t>name = "m"   # Simulation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A2B37-B0FF-3238-F87A-97D7E64E4CBC}"/>
              </a:ext>
            </a:extLst>
          </p:cNvPr>
          <p:cNvSpPr txBox="1"/>
          <p:nvPr/>
        </p:nvSpPr>
        <p:spPr>
          <a:xfrm>
            <a:off x="423251" y="4672413"/>
            <a:ext cx="386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!head -n 10 'tempIN/FOLDER-A/b.riv'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F67394-4791-1938-41A2-9CC5252CC107}"/>
              </a:ext>
            </a:extLst>
          </p:cNvPr>
          <p:cNvSpPr txBox="1"/>
          <p:nvPr/>
        </p:nvSpPr>
        <p:spPr>
          <a:xfrm>
            <a:off x="106266" y="5055328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FF0000"/>
                </a:solidFill>
              </a:rPr>
              <a:t>riv_dtype = </a:t>
            </a:r>
            <a:r>
              <a:rPr lang="LID4096" dirty="0"/>
              <a:t>flopy.</a:t>
            </a:r>
            <a:r>
              <a:rPr lang="LID4096" dirty="0">
                <a:solidFill>
                  <a:srgbClr val="FF0000"/>
                </a:solidFill>
              </a:rPr>
              <a:t>modflow.ModflowRiv</a:t>
            </a:r>
            <a:r>
              <a:rPr lang="LID4096" dirty="0"/>
              <a:t>.get_default_dtype()</a:t>
            </a:r>
          </a:p>
          <a:p>
            <a:r>
              <a:rPr lang="LID4096" dirty="0">
                <a:solidFill>
                  <a:srgbClr val="FF0000"/>
                </a:solidFill>
              </a:rPr>
              <a:t>print(riv_dtype)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B806E-29EE-8465-2A7A-A83AA1162669}"/>
              </a:ext>
            </a:extLst>
          </p:cNvPr>
          <p:cNvSpPr txBox="1"/>
          <p:nvPr/>
        </p:nvSpPr>
        <p:spPr>
          <a:xfrm>
            <a:off x="5941525" y="5241705"/>
            <a:ext cx="6097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600" dirty="0"/>
              <a:t>fpm.Modflow</a:t>
            </a:r>
            <a:r>
              <a:rPr lang="LID4096" sz="1600" dirty="0">
                <a:solidFill>
                  <a:srgbClr val="0000FF"/>
                </a:solidFill>
              </a:rPr>
              <a:t>Wel(model, stress_period_data=lrcQ)</a:t>
            </a:r>
            <a:endParaRPr lang="LID4096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77C56A-DFD8-0185-5612-B23148EB0741}"/>
              </a:ext>
            </a:extLst>
          </p:cNvPr>
          <p:cNvSpPr txBox="1"/>
          <p:nvPr/>
        </p:nvSpPr>
        <p:spPr>
          <a:xfrm>
            <a:off x="5495453" y="6153750"/>
            <a:ext cx="6214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FF0000"/>
                </a:solidFill>
              </a:rPr>
              <a:t>wel</a:t>
            </a:r>
            <a:r>
              <a:rPr lang="LID4096" sz="1600" dirty="0">
                <a:solidFill>
                  <a:srgbClr val="FF0000"/>
                </a:solidFill>
              </a:rPr>
              <a:t>_dtype = </a:t>
            </a:r>
            <a:r>
              <a:rPr lang="LID4096" sz="1600" dirty="0"/>
              <a:t>flopy.</a:t>
            </a:r>
            <a:r>
              <a:rPr lang="LID4096" sz="1600" dirty="0">
                <a:solidFill>
                  <a:srgbClr val="FF0000"/>
                </a:solidFill>
              </a:rPr>
              <a:t>modflow.Modflow</a:t>
            </a:r>
            <a:r>
              <a:rPr lang="pt-BR" sz="1600" dirty="0" err="1">
                <a:solidFill>
                  <a:srgbClr val="FF0000"/>
                </a:solidFill>
              </a:rPr>
              <a:t>Wel</a:t>
            </a:r>
            <a:r>
              <a:rPr lang="LID4096" sz="1600" dirty="0"/>
              <a:t>.get_default_dtype()</a:t>
            </a:r>
          </a:p>
          <a:p>
            <a:r>
              <a:rPr lang="LID4096" sz="1600" dirty="0">
                <a:solidFill>
                  <a:srgbClr val="FF0000"/>
                </a:solidFill>
              </a:rPr>
              <a:t>print(</a:t>
            </a:r>
            <a:r>
              <a:rPr lang="pt-BR" sz="1600" dirty="0" err="1">
                <a:solidFill>
                  <a:srgbClr val="FF0000"/>
                </a:solidFill>
              </a:rPr>
              <a:t>wel</a:t>
            </a:r>
            <a:r>
              <a:rPr lang="LID4096" sz="1600" dirty="0">
                <a:solidFill>
                  <a:srgbClr val="FF0000"/>
                </a:solidFill>
              </a:rPr>
              <a:t>_dtype)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A8109-4862-5A84-9E08-260B873C84EC}"/>
              </a:ext>
            </a:extLst>
          </p:cNvPr>
          <p:cNvSpPr txBox="1"/>
          <p:nvPr/>
        </p:nvSpPr>
        <p:spPr>
          <a:xfrm>
            <a:off x="5276928" y="5799898"/>
            <a:ext cx="71816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Wel</a:t>
            </a:r>
            <a:r>
              <a:rPr lang="LID4096" sz="1600" dirty="0"/>
              <a:t> = flopy.</a:t>
            </a:r>
            <a:r>
              <a:rPr lang="LID4096" sz="1600" dirty="0">
                <a:solidFill>
                  <a:srgbClr val="FF0000"/>
                </a:solidFill>
              </a:rPr>
              <a:t>modflow.Modflow</a:t>
            </a:r>
            <a:r>
              <a:rPr lang="pt-BR" sz="1600" dirty="0" err="1">
                <a:solidFill>
                  <a:srgbClr val="FF0000"/>
                </a:solidFill>
              </a:rPr>
              <a:t>Wel</a:t>
            </a:r>
            <a:r>
              <a:rPr lang="LID4096" sz="1600" dirty="0"/>
              <a:t>(m, stress_period_data=stress_period_data)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CDE2AD-9003-7462-7DCD-D2CA5679DE2B}"/>
              </a:ext>
            </a:extLst>
          </p:cNvPr>
          <p:cNvSpPr txBox="1"/>
          <p:nvPr/>
        </p:nvSpPr>
        <p:spPr>
          <a:xfrm>
            <a:off x="-25010" y="36361"/>
            <a:ext cx="6228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E:\15_REPOS\00_Betami\02_Flopy_1_2_3__</a:t>
            </a:r>
          </a:p>
        </p:txBody>
      </p:sp>
    </p:spTree>
    <p:extLst>
      <p:ext uri="{BB962C8B-B14F-4D97-AF65-F5344CB8AC3E}">
        <p14:creationId xmlns:p14="http://schemas.microsoft.com/office/powerpoint/2010/main" val="2735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766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12</cp:revision>
  <dcterms:created xsi:type="dcterms:W3CDTF">2024-12-17T09:33:28Z</dcterms:created>
  <dcterms:modified xsi:type="dcterms:W3CDTF">2024-12-18T16:51:16Z</dcterms:modified>
</cp:coreProperties>
</file>