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AD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ACC7-CAF4-AFF7-B308-853C71F57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5111B-5600-937B-2FDE-BEDE7CB7A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719B3-3571-BCE2-4246-93C7251AD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12/18/2024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347FC-65D9-CA8F-8529-E0962E6A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309EF-CB9B-EF57-FC84-26C5B71D5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161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D7188-0734-69BF-06A6-F99FB021A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23161-F9CC-207D-35CB-CFB5B1E0F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34B28-408B-7017-7373-A1F25CD1F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12/18/2024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26A19-3BE2-D2E0-0589-A797D9AA1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7DD2E-FA9B-5182-8D6A-CF80C14D5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75066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6E7B-31B1-C759-2710-4B5026128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709FB2-AD7A-BEFD-CC75-D3F96DCF6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EB602-ED08-418E-E1F0-4BAAB880A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12/18/2024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5296C-6584-97FA-923F-F7CFBB64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B5ADA-1A20-99C0-B185-EB725D15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069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E3E9F-1C17-66B1-BA66-7D898FA0E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7625E-7963-8BBB-C8E7-97A0FD1FA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EF080-E6A6-849F-E79D-F1A98EE3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12/18/2024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7309F-BA6A-47F8-0177-05D00E2C1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EA71C-5B5B-619E-FB26-CBD2923E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86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386C9-FAD7-6132-B131-D4C6DE76C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A0ABC-FB2C-8821-2E57-7BBF3A3C7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70BDA-CD36-288A-481D-96DE70681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12/18/2024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70DBA-A45A-9D28-258D-A867F402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F3DE1-5E59-A80F-D5EC-452AD9D7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2400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E13F-1E25-05B9-D6CD-438B01482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7CC91-FF68-5472-9796-68D47893F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1510E-CFC5-A748-91FA-E44081EE1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8AA83-3E03-8A8F-7839-8C441DA9E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12/18/2024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D5094-EA69-23AD-7DFB-73B46660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F20C7-60F8-7D19-0A39-3D16A2383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5496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23F18-B4E0-A756-63A6-BA2C8AEC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9F224-F65B-CBD4-4230-C1C9CC1A8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8C90D-ACD5-8B79-3B53-39E2A0FA0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74A0F-A0E2-1402-8EFA-DA13D1FF1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332A8-4AA5-17DE-3AC1-597407D79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C9DCBD-7E91-8433-F835-F4A4EF6E8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12/18/2024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2307C4-9CC4-CF80-25E2-BEBEFD46F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748AA3-705B-54C0-F7B8-6B51A627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8956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940AA-5609-E4D2-7E8B-5C1D6C8E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08760-51A8-6B7D-AF6F-04A355CBF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12/18/2024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84903-6136-D0AC-C8E5-7DAA329E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18FC8-9612-477A-88A7-6DCE8280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571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9C681-89AA-CDAD-843B-B2858908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12/18/2024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0BE8A-F380-46B7-5673-1D6D5466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688E0-9415-F8B7-7D65-318449AA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3975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7AE9B-5016-3562-7EB1-4B643BA15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D7854-E6EA-53A9-C1BA-BA846A279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B32EF-BC84-A20F-08B5-9939A4A88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DE65E-DCBD-F64E-76CC-909AFA73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12/18/2024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0DF15-5100-F4FC-B243-C49FEB991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A4512-DBF5-65E1-4829-4407401B5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4159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9759-69EB-A1C8-E6B2-690E15F5F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B98FC0-2070-A188-5E31-1A1D2F0658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5C83F-9F46-0661-E5A3-4F4F83249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FB028-E232-DFA4-B40D-889EC5EB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12/18/2024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592CC-EC9A-F53A-E79A-20393ACA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0230B-B9CC-4441-02CD-0D59EC1FD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0360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E829DD-6BFB-2474-6A90-86E0AD526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A4AA4-92C1-C775-64EC-651ABAD89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DFE85-EA29-0CB8-0C52-173491EF2E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943F9-8AC6-4393-AEEF-D45C2A43C7C7}" type="datetimeFigureOut">
              <a:rPr lang="LID4096" smtClean="0"/>
              <a:t>12/18/2024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5AFCC-BF82-71B3-7D59-64FBA713F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DE9AA-3BC3-2FA4-653F-9F56F2F2D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9057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8/notebooks/02_Flopy_1_2_3__/d_01_groundwater_Initial/01/groundwater_paper_example_1.ipynb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28EAC46-2131-53DB-7C71-7C7550FCE7EA}"/>
              </a:ext>
            </a:extLst>
          </p:cNvPr>
          <p:cNvSpPr txBox="1"/>
          <p:nvPr/>
        </p:nvSpPr>
        <p:spPr>
          <a:xfrm>
            <a:off x="0" y="0"/>
            <a:ext cx="194201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</a:rPr>
              <a:t>Flopy</a:t>
            </a:r>
          </a:p>
          <a:p>
            <a:r>
              <a:rPr lang="en-GB" dirty="0" err="1"/>
              <a:t>flopy.modflow</a:t>
            </a:r>
            <a:endParaRPr lang="en-GB" dirty="0"/>
          </a:p>
          <a:p>
            <a:r>
              <a:rPr lang="en-GB" dirty="0" err="1"/>
              <a:t>flopy.utils</a:t>
            </a:r>
            <a:endParaRPr lang="en-GB" dirty="0"/>
          </a:p>
          <a:p>
            <a:r>
              <a:rPr lang="en-GB" dirty="0" err="1">
                <a:solidFill>
                  <a:srgbClr val="0000FF"/>
                </a:solidFill>
              </a:rPr>
              <a:t>numpy</a:t>
            </a:r>
            <a:endParaRPr lang="en-GB" dirty="0">
              <a:solidFill>
                <a:srgbClr val="0000FF"/>
              </a:solidFill>
            </a:endParaRPr>
          </a:p>
          <a:p>
            <a:r>
              <a:rPr lang="en-GB" dirty="0" err="1"/>
              <a:t>Pamdas</a:t>
            </a:r>
            <a:endParaRPr lang="en-GB" dirty="0"/>
          </a:p>
          <a:p>
            <a:r>
              <a:rPr lang="en-US" dirty="0"/>
              <a:t>G</a:t>
            </a:r>
            <a:r>
              <a:rPr lang="LID4096" dirty="0"/>
              <a:t>it</a:t>
            </a:r>
            <a:endParaRPr lang="pt-BR" dirty="0"/>
          </a:p>
          <a:p>
            <a:r>
              <a:rPr lang="pt-BR" dirty="0"/>
              <a:t>Sys</a:t>
            </a:r>
          </a:p>
          <a:p>
            <a:r>
              <a:rPr lang="en-US" dirty="0" err="1"/>
              <a:t>Pathlib</a:t>
            </a:r>
            <a:endParaRPr lang="pt-BR" dirty="0"/>
          </a:p>
          <a:p>
            <a:r>
              <a:rPr lang="pt-BR" dirty="0" err="1"/>
              <a:t>Pprint</a:t>
            </a:r>
            <a:endParaRPr lang="pt-BR" dirty="0"/>
          </a:p>
          <a:p>
            <a:r>
              <a:rPr lang="en-US" dirty="0"/>
              <a:t>Pooch  NET</a:t>
            </a:r>
            <a:endParaRPr lang="LID4096" dirty="0"/>
          </a:p>
          <a:p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770A5D-C2E0-B1D6-C9EF-AF437DC99EAA}"/>
              </a:ext>
            </a:extLst>
          </p:cNvPr>
          <p:cNvSpPr txBox="1"/>
          <p:nvPr/>
        </p:nvSpPr>
        <p:spPr>
          <a:xfrm>
            <a:off x="1040672" y="958816"/>
            <a:ext cx="770711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1100" dirty="0"/>
              <a:t>MODULES</a:t>
            </a:r>
            <a:endParaRPr lang="LID4096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8D5E8B-83D2-08C1-4643-1DCCA30BC473}"/>
              </a:ext>
            </a:extLst>
          </p:cNvPr>
          <p:cNvSpPr txBox="1"/>
          <p:nvPr/>
        </p:nvSpPr>
        <p:spPr>
          <a:xfrm>
            <a:off x="9195117" y="5938865"/>
            <a:ext cx="29968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/>
              <a:t>ws = </a:t>
            </a:r>
            <a:r>
              <a:rPr lang="LID4096" dirty="0">
                <a:solidFill>
                  <a:srgbClr val="0000FF"/>
                </a:solidFill>
              </a:rPr>
              <a:t>os.path.join</a:t>
            </a:r>
            <a:r>
              <a:rPr lang="LID4096" dirty="0"/>
              <a:t>("temp")</a:t>
            </a:r>
            <a:endParaRPr lang="pt-BR" dirty="0"/>
          </a:p>
          <a:p>
            <a:r>
              <a:rPr lang="LID4096" dirty="0"/>
              <a:t>if not </a:t>
            </a:r>
            <a:r>
              <a:rPr lang="LID4096" dirty="0">
                <a:solidFill>
                  <a:srgbClr val="0000FF"/>
                </a:solidFill>
              </a:rPr>
              <a:t>os.path.exists</a:t>
            </a:r>
            <a:r>
              <a:rPr lang="LID4096" dirty="0"/>
              <a:t>(ws):    </a:t>
            </a:r>
            <a:endParaRPr lang="pt-BR" dirty="0"/>
          </a:p>
          <a:p>
            <a:r>
              <a:rPr lang="LID4096" dirty="0">
                <a:solidFill>
                  <a:srgbClr val="0000FF"/>
                </a:solidFill>
              </a:rPr>
              <a:t>os.makedirs</a:t>
            </a:r>
            <a:r>
              <a:rPr lang="LID4096" dirty="0"/>
              <a:t>(ws)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9FFDBC0-E971-FB93-2EEA-D8E8261F5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992" y="1313458"/>
            <a:ext cx="3738290" cy="3259022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42C3E73F-C6F0-EEF5-20BD-88215BEE58EA}"/>
              </a:ext>
            </a:extLst>
          </p:cNvPr>
          <p:cNvGrpSpPr/>
          <p:nvPr/>
        </p:nvGrpSpPr>
        <p:grpSpPr>
          <a:xfrm>
            <a:off x="5286104" y="258624"/>
            <a:ext cx="6679473" cy="584775"/>
            <a:chOff x="5286104" y="258624"/>
            <a:chExt cx="6679473" cy="58477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8C3F47F-2A45-A506-209A-B562EFB6FE15}"/>
                </a:ext>
              </a:extLst>
            </p:cNvPr>
            <p:cNvSpPr/>
            <p:nvPr/>
          </p:nvSpPr>
          <p:spPr>
            <a:xfrm>
              <a:off x="8164285" y="551011"/>
              <a:ext cx="892629" cy="292388"/>
            </a:xfrm>
            <a:prstGeom prst="rect">
              <a:avLst/>
            </a:prstGeom>
            <a:solidFill>
              <a:srgbClr val="FAD9C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3B7BB78-8465-B496-430B-33538DFFAFA7}"/>
                </a:ext>
              </a:extLst>
            </p:cNvPr>
            <p:cNvSpPr txBox="1"/>
            <p:nvPr/>
          </p:nvSpPr>
          <p:spPr>
            <a:xfrm>
              <a:off x="5286104" y="258624"/>
              <a:ext cx="6679473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sz="1600" dirty="0"/>
                <a:t>wsl = data_path / "uspb" / "flopy"</a:t>
              </a:r>
            </a:p>
            <a:p>
              <a:r>
                <a:rPr lang="LID4096" sz="1600" dirty="0">
                  <a:solidFill>
                    <a:srgbClr val="0000FF"/>
                  </a:solidFill>
                </a:rPr>
                <a:t>ml = flopy.modflow.Modflow.load</a:t>
              </a:r>
              <a:r>
                <a:rPr lang="LID4096" sz="1600" dirty="0"/>
                <a:t>("DG.nam", model_ws=wsl, verbose=False)</a:t>
              </a:r>
            </a:p>
          </p:txBody>
        </p:sp>
      </p:grp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5D96281D-6232-D518-7038-22FF4096A041}"/>
              </a:ext>
            </a:extLst>
          </p:cNvPr>
          <p:cNvSpPr/>
          <p:nvPr/>
        </p:nvSpPr>
        <p:spPr>
          <a:xfrm rot="10800000">
            <a:off x="9427341" y="2624970"/>
            <a:ext cx="246485" cy="1163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F8C7C598-A615-4317-B72F-A3F66F6B5F98}"/>
              </a:ext>
            </a:extLst>
          </p:cNvPr>
          <p:cNvSpPr/>
          <p:nvPr/>
        </p:nvSpPr>
        <p:spPr>
          <a:xfrm>
            <a:off x="6432302" y="4257850"/>
            <a:ext cx="1371599" cy="304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F81F7EF7-8B38-F26B-27E4-7D46FC810107}"/>
              </a:ext>
            </a:extLst>
          </p:cNvPr>
          <p:cNvSpPr/>
          <p:nvPr/>
        </p:nvSpPr>
        <p:spPr>
          <a:xfrm rot="10800000">
            <a:off x="9427340" y="3236116"/>
            <a:ext cx="246485" cy="1163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691AD375-8F4A-C0B7-DA3E-054D03E43E76}"/>
              </a:ext>
            </a:extLst>
          </p:cNvPr>
          <p:cNvSpPr/>
          <p:nvPr/>
        </p:nvSpPr>
        <p:spPr>
          <a:xfrm rot="10800000">
            <a:off x="9649652" y="3353980"/>
            <a:ext cx="246485" cy="1163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56B377A4-25E2-E9D0-4101-3F3342987A2B}"/>
              </a:ext>
            </a:extLst>
          </p:cNvPr>
          <p:cNvSpPr/>
          <p:nvPr/>
        </p:nvSpPr>
        <p:spPr>
          <a:xfrm rot="10800000">
            <a:off x="9494775" y="4239430"/>
            <a:ext cx="246485" cy="1163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8A7C52D-942B-7952-5170-B258F774612B}"/>
              </a:ext>
            </a:extLst>
          </p:cNvPr>
          <p:cNvSpPr/>
          <p:nvPr/>
        </p:nvSpPr>
        <p:spPr>
          <a:xfrm rot="10800000">
            <a:off x="9494774" y="2302771"/>
            <a:ext cx="246485" cy="1163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B3B0A4B-0D33-FC29-8F50-6FAB634B5257}"/>
              </a:ext>
            </a:extLst>
          </p:cNvPr>
          <p:cNvGrpSpPr/>
          <p:nvPr/>
        </p:nvGrpSpPr>
        <p:grpSpPr>
          <a:xfrm>
            <a:off x="119910" y="2912686"/>
            <a:ext cx="7276065" cy="3284778"/>
            <a:chOff x="119910" y="2912686"/>
            <a:chExt cx="7276065" cy="328477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E239A81-CD12-3BE1-2FCD-B750689D7894}"/>
                </a:ext>
              </a:extLst>
            </p:cNvPr>
            <p:cNvGrpSpPr/>
            <p:nvPr/>
          </p:nvGrpSpPr>
          <p:grpSpPr>
            <a:xfrm>
              <a:off x="119910" y="2912686"/>
              <a:ext cx="7276065" cy="3284778"/>
              <a:chOff x="12310" y="2096533"/>
              <a:chExt cx="7276065" cy="3284778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533F44DD-79AD-F946-308F-C006337FD37D}"/>
                  </a:ext>
                </a:extLst>
              </p:cNvPr>
              <p:cNvGrpSpPr/>
              <p:nvPr/>
            </p:nvGrpSpPr>
            <p:grpSpPr>
              <a:xfrm>
                <a:off x="971005" y="3550900"/>
                <a:ext cx="5212083" cy="1830411"/>
                <a:chOff x="883917" y="2065109"/>
                <a:chExt cx="5212083" cy="1830411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19DC81D2-237D-A227-4BA7-FA59486B2DC0}"/>
                    </a:ext>
                  </a:extLst>
                </p:cNvPr>
                <p:cNvGrpSpPr/>
                <p:nvPr/>
              </p:nvGrpSpPr>
              <p:grpSpPr>
                <a:xfrm>
                  <a:off x="883917" y="2065109"/>
                  <a:ext cx="5212083" cy="1830411"/>
                  <a:chOff x="1389015" y="2753086"/>
                  <a:chExt cx="5212083" cy="1830411"/>
                </a:xfrm>
              </p:grpSpPr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7397EC9E-3A42-BB53-7157-5228F79C9C80}"/>
                      </a:ext>
                    </a:extLst>
                  </p:cNvPr>
                  <p:cNvSpPr/>
                  <p:nvPr/>
                </p:nvSpPr>
                <p:spPr>
                  <a:xfrm>
                    <a:off x="1454331" y="2786743"/>
                    <a:ext cx="1306286" cy="1796754"/>
                  </a:xfrm>
                  <a:prstGeom prst="rect">
                    <a:avLst/>
                  </a:prstGeom>
                  <a:solidFill>
                    <a:srgbClr val="FAD9C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0DACD07B-BC08-F14E-2389-5F41B763EE3E}"/>
                      </a:ext>
                    </a:extLst>
                  </p:cNvPr>
                  <p:cNvSpPr txBox="1"/>
                  <p:nvPr/>
                </p:nvSpPr>
                <p:spPr>
                  <a:xfrm>
                    <a:off x="1389015" y="2753086"/>
                    <a:ext cx="5212083" cy="175432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LID4096" dirty="0"/>
                      <a:t>fpm.Modflow</a:t>
                    </a:r>
                    <a:r>
                      <a:rPr lang="pt-BR" dirty="0"/>
                      <a:t>  </a:t>
                    </a:r>
                    <a:r>
                      <a:rPr lang="LID4096" dirty="0">
                        <a:solidFill>
                          <a:srgbClr val="0000FF"/>
                        </a:solidFill>
                      </a:rPr>
                      <a:t>Dis</a:t>
                    </a:r>
                    <a:endParaRPr lang="pt-BR" dirty="0"/>
                  </a:p>
                  <a:p>
                    <a:r>
                      <a:rPr lang="LID4096" dirty="0"/>
                      <a:t>fpm.Modflow</a:t>
                    </a:r>
                    <a:r>
                      <a:rPr lang="pt-BR" dirty="0"/>
                      <a:t> </a:t>
                    </a:r>
                    <a:r>
                      <a:rPr lang="pt-BR" dirty="0">
                        <a:solidFill>
                          <a:srgbClr val="0000FF"/>
                        </a:solidFill>
                      </a:rPr>
                      <a:t> </a:t>
                    </a:r>
                    <a:r>
                      <a:rPr lang="LID4096" dirty="0">
                        <a:solidFill>
                          <a:srgbClr val="0000FF"/>
                        </a:solidFill>
                      </a:rPr>
                      <a:t>Bas</a:t>
                    </a:r>
                    <a:r>
                      <a:rPr lang="pt-BR" dirty="0">
                        <a:solidFill>
                          <a:srgbClr val="0000FF"/>
                        </a:solidFill>
                      </a:rPr>
                      <a:t> </a:t>
                    </a:r>
                    <a:r>
                      <a:rPr lang="LID4096" dirty="0"/>
                      <a:t>(model, ibound=ibound, strt=20)        fpm.Modflow</a:t>
                    </a:r>
                    <a:r>
                      <a:rPr lang="pt-BR" dirty="0"/>
                      <a:t>  </a:t>
                    </a:r>
                    <a:r>
                      <a:rPr lang="LID4096" dirty="0">
                        <a:solidFill>
                          <a:srgbClr val="0000FF"/>
                        </a:solidFill>
                      </a:rPr>
                      <a:t>Lpf</a:t>
                    </a:r>
                    <a:r>
                      <a:rPr lang="pt-BR" dirty="0">
                        <a:solidFill>
                          <a:srgbClr val="0000FF"/>
                        </a:solidFill>
                      </a:rPr>
                      <a:t>  </a:t>
                    </a:r>
                    <a:r>
                      <a:rPr lang="LID4096" dirty="0">
                        <a:solidFill>
                          <a:srgbClr val="0000FF"/>
                        </a:solidFill>
                      </a:rPr>
                      <a:t>(model, hk=10, laytyp=1)        </a:t>
                    </a:r>
                    <a:r>
                      <a:rPr lang="LID4096" dirty="0"/>
                      <a:t>fpm.Modflow</a:t>
                    </a:r>
                    <a:r>
                      <a:rPr lang="pt-BR" dirty="0"/>
                      <a:t>  </a:t>
                    </a:r>
                    <a:r>
                      <a:rPr lang="LID4096" dirty="0">
                        <a:solidFill>
                          <a:srgbClr val="0000FF"/>
                        </a:solidFill>
                      </a:rPr>
                      <a:t>Wel</a:t>
                    </a:r>
                    <a:r>
                      <a:rPr lang="pt-BR" dirty="0">
                        <a:solidFill>
                          <a:srgbClr val="0000FF"/>
                        </a:solidFill>
                      </a:rPr>
                      <a:t> </a:t>
                    </a:r>
                    <a:r>
                      <a:rPr lang="LID4096" dirty="0">
                        <a:solidFill>
                          <a:srgbClr val="0000FF"/>
                        </a:solidFill>
                      </a:rPr>
                      <a:t>(model, stress_period_data=lrcQ)        </a:t>
                    </a:r>
                    <a:r>
                      <a:rPr lang="LID4096" dirty="0"/>
                      <a:t>fpm.Modflow</a:t>
                    </a:r>
                    <a:r>
                      <a:rPr lang="pt-BR" dirty="0"/>
                      <a:t>  </a:t>
                    </a:r>
                    <a:r>
                      <a:rPr lang="LID4096" dirty="0">
                        <a:solidFill>
                          <a:srgbClr val="0000FF"/>
                        </a:solidFill>
                      </a:rPr>
                      <a:t>Pcg</a:t>
                    </a:r>
                    <a:r>
                      <a:rPr lang="pt-BR" dirty="0">
                        <a:solidFill>
                          <a:srgbClr val="0000FF"/>
                        </a:solidFill>
                      </a:rPr>
                      <a:t>  </a:t>
                    </a:r>
                    <a:r>
                      <a:rPr lang="LID4096" dirty="0">
                        <a:solidFill>
                          <a:srgbClr val="0000FF"/>
                        </a:solidFill>
                      </a:rPr>
                      <a:t>(model)        </a:t>
                    </a:r>
                    <a:endParaRPr lang="pt-BR" dirty="0">
                      <a:solidFill>
                        <a:srgbClr val="0000FF"/>
                      </a:solidFill>
                    </a:endParaRPr>
                  </a:p>
                  <a:p>
                    <a:r>
                      <a:rPr lang="LID4096" dirty="0"/>
                      <a:t>fpm.Modflow</a:t>
                    </a:r>
                    <a:r>
                      <a:rPr lang="pt-BR" dirty="0"/>
                      <a:t>  </a:t>
                    </a:r>
                    <a:r>
                      <a:rPr lang="LID4096" dirty="0">
                        <a:solidFill>
                          <a:srgbClr val="0000FF"/>
                        </a:solidFill>
                      </a:rPr>
                      <a:t>Oc</a:t>
                    </a:r>
                    <a:r>
                      <a:rPr lang="pt-BR" dirty="0">
                        <a:solidFill>
                          <a:srgbClr val="0000FF"/>
                        </a:solidFill>
                      </a:rPr>
                      <a:t>   </a:t>
                    </a:r>
                    <a:r>
                      <a:rPr lang="LID4096" dirty="0">
                        <a:solidFill>
                          <a:srgbClr val="0000FF"/>
                        </a:solidFill>
                      </a:rPr>
                      <a:t>(model)</a:t>
                    </a:r>
                  </a:p>
                </p:txBody>
              </p:sp>
            </p:grp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813E750-2F34-848A-71F0-318290E6E827}"/>
                    </a:ext>
                  </a:extLst>
                </p:cNvPr>
                <p:cNvSpPr txBox="1"/>
                <p:nvPr/>
              </p:nvSpPr>
              <p:spPr>
                <a:xfrm>
                  <a:off x="3685901" y="3471486"/>
                  <a:ext cx="2242457" cy="26161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LID4096" sz="1100" dirty="0"/>
                    <a:t>09_groundwater_paper_example_1</a:t>
                  </a:r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A807ECD-6101-203A-AAC8-EE6964C5B44D}"/>
                  </a:ext>
                </a:extLst>
              </p:cNvPr>
              <p:cNvSpPr txBox="1"/>
              <p:nvPr/>
            </p:nvSpPr>
            <p:spPr>
              <a:xfrm>
                <a:off x="12310" y="2096533"/>
                <a:ext cx="7276065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LID4096" b="1" dirty="0">
                    <a:solidFill>
                      <a:srgbClr val="FF0000"/>
                    </a:solidFill>
                  </a:rPr>
                  <a:t>exe = "MF2K5_FMP2_dbg64"</a:t>
                </a:r>
              </a:p>
              <a:p>
                <a:r>
                  <a:rPr lang="LID4096" b="1" dirty="0">
                    <a:solidFill>
                      <a:srgbClr val="00B050"/>
                    </a:solidFill>
                  </a:rPr>
                  <a:t>ws = os.path.join("temp")</a:t>
                </a:r>
              </a:p>
              <a:p>
                <a:r>
                  <a:rPr lang="LID4096" dirty="0"/>
                  <a:t>model = fpm.Modflow(modelname="Beta", </a:t>
                </a:r>
                <a:r>
                  <a:rPr lang="LID4096" b="1" dirty="0">
                    <a:solidFill>
                      <a:srgbClr val="FF0000"/>
                    </a:solidFill>
                  </a:rPr>
                  <a:t>exe_name=exe</a:t>
                </a:r>
                <a:r>
                  <a:rPr lang="LID4096" b="1" dirty="0">
                    <a:solidFill>
                      <a:srgbClr val="00B050"/>
                    </a:solidFill>
                  </a:rPr>
                  <a:t>, model_ws=ws)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0A5027A-5F31-00D6-F269-C24737840A5F}"/>
                </a:ext>
              </a:extLst>
            </p:cNvPr>
            <p:cNvSpPr txBox="1"/>
            <p:nvPr/>
          </p:nvSpPr>
          <p:spPr>
            <a:xfrm>
              <a:off x="1078605" y="4459196"/>
              <a:ext cx="612014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LID4096" dirty="0">
                <a:solidFill>
                  <a:srgbClr val="0000FF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C816F14-F14F-F41C-BD5B-178C6E00909A}"/>
              </a:ext>
            </a:extLst>
          </p:cNvPr>
          <p:cNvSpPr txBox="1"/>
          <p:nvPr/>
        </p:nvSpPr>
        <p:spPr>
          <a:xfrm>
            <a:off x="70944" y="6320495"/>
            <a:ext cx="69886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1000" dirty="0">
                <a:hlinkClick r:id="rId3"/>
              </a:rPr>
              <a:t>http://localhost:8888/notebooks/02_Flopy_1_2_3__/d_01_groundwater_Initial/01/groundwater_paper_example_1.ipynb#</a:t>
            </a:r>
            <a:endParaRPr lang="pt-BR" sz="1000" dirty="0"/>
          </a:p>
          <a:p>
            <a:r>
              <a:rPr lang="en-US" sz="1000" dirty="0"/>
              <a:t>E:\15_REPOS\00_Betami\02_Flopy_1_2_3__\d_01_groundwater_Initial\01\tempIN</a:t>
            </a:r>
            <a:endParaRPr lang="LID4096" sz="1000" dirty="0"/>
          </a:p>
        </p:txBody>
      </p:sp>
    </p:spTree>
    <p:extLst>
      <p:ext uri="{BB962C8B-B14F-4D97-AF65-F5344CB8AC3E}">
        <p14:creationId xmlns:p14="http://schemas.microsoft.com/office/powerpoint/2010/main" val="909473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C1766D-3D17-53DE-3D80-827AB7E59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6C624469-2C76-23BC-FE35-ACC512A19ACF}"/>
              </a:ext>
            </a:extLst>
          </p:cNvPr>
          <p:cNvSpPr txBox="1"/>
          <p:nvPr/>
        </p:nvSpPr>
        <p:spPr>
          <a:xfrm>
            <a:off x="443144" y="129706"/>
            <a:ext cx="770711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1100" dirty="0"/>
              <a:t>MODULES</a:t>
            </a:r>
            <a:endParaRPr lang="LID4096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BFB816-609D-EE05-CF8A-B5B69B9DD2B3}"/>
              </a:ext>
            </a:extLst>
          </p:cNvPr>
          <p:cNvSpPr txBox="1"/>
          <p:nvPr/>
        </p:nvSpPr>
        <p:spPr>
          <a:xfrm>
            <a:off x="660903" y="2254497"/>
            <a:ext cx="845593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/>
              <a:t>flopy.</a:t>
            </a:r>
            <a:r>
              <a:rPr lang="LID4096" dirty="0">
                <a:solidFill>
                  <a:srgbClr val="FF0000"/>
                </a:solidFill>
              </a:rPr>
              <a:t>mf6.Modflow</a:t>
            </a:r>
            <a:r>
              <a:rPr lang="LID4096" sz="2000" b="1" dirty="0">
                <a:solidFill>
                  <a:srgbClr val="0000FF"/>
                </a:solidFill>
              </a:rPr>
              <a:t>Tdis</a:t>
            </a:r>
            <a:r>
              <a:rPr lang="LID4096" dirty="0"/>
              <a:t>(sim, nper=10, perioddata=[[365.0, 1, 1.0] for _ in range(10)])</a:t>
            </a:r>
          </a:p>
          <a:p>
            <a:r>
              <a:rPr lang="LID4096" dirty="0"/>
              <a:t>flopy.mf6.Modflow</a:t>
            </a:r>
            <a:r>
              <a:rPr lang="LID4096" sz="2000" b="1" dirty="0">
                <a:solidFill>
                  <a:srgbClr val="0000FF"/>
                </a:solidFill>
              </a:rPr>
              <a:t>Ims</a:t>
            </a:r>
            <a:r>
              <a:rPr lang="LID4096" dirty="0"/>
              <a:t>(sim)</a:t>
            </a:r>
          </a:p>
          <a:p>
            <a:r>
              <a:rPr lang="LID4096" dirty="0"/>
              <a:t>flopy.mf6.Modflow</a:t>
            </a:r>
            <a:r>
              <a:rPr lang="LID4096" sz="2000" b="1" dirty="0">
                <a:solidFill>
                  <a:srgbClr val="0000FF"/>
                </a:solidFill>
              </a:rPr>
              <a:t>Gwfdis</a:t>
            </a:r>
            <a:r>
              <a:rPr lang="LID4096" dirty="0"/>
              <a:t>(gwf, nlay=3, nrow=4, ncol=5, top=50.0, botm=botm)</a:t>
            </a:r>
          </a:p>
          <a:p>
            <a:r>
              <a:rPr lang="LID4096" dirty="0"/>
              <a:t>flopy.mf6.Modflow</a:t>
            </a:r>
            <a:r>
              <a:rPr lang="LID4096" sz="2000" b="1" dirty="0">
                <a:solidFill>
                  <a:srgbClr val="0000FF"/>
                </a:solidFill>
              </a:rPr>
              <a:t>Gwfic</a:t>
            </a:r>
            <a:r>
              <a:rPr lang="LID4096" dirty="0"/>
              <a:t>(gwf)</a:t>
            </a:r>
          </a:p>
          <a:p>
            <a:r>
              <a:rPr lang="LID4096" dirty="0"/>
              <a:t>flopy.mf6.Modflow</a:t>
            </a:r>
            <a:r>
              <a:rPr lang="LID4096" sz="2000" b="1" dirty="0">
                <a:solidFill>
                  <a:srgbClr val="0000FF"/>
                </a:solidFill>
              </a:rPr>
              <a:t>Gwfnpf</a:t>
            </a:r>
            <a:r>
              <a:rPr lang="LID4096" dirty="0"/>
              <a:t>(gwf, save_specific_discharge=True)</a:t>
            </a:r>
          </a:p>
          <a:p>
            <a:r>
              <a:rPr lang="LID4096" dirty="0"/>
              <a:t>flopy.mf6.Modflow</a:t>
            </a:r>
            <a:r>
              <a:rPr lang="LID4096" sz="2000" b="1" dirty="0">
                <a:solidFill>
                  <a:srgbClr val="0000FF"/>
                </a:solidFill>
              </a:rPr>
              <a:t>Gwfchd</a:t>
            </a:r>
            <a:r>
              <a:rPr lang="LID4096" dirty="0"/>
              <a:t>(gwf, stress_period_data=[[(0, 0, 0), 1.0], [(2, 3, 4), 0.0]])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099CD7A-0F6D-04CC-4E4A-D025D5CF657C}"/>
              </a:ext>
            </a:extLst>
          </p:cNvPr>
          <p:cNvGrpSpPr/>
          <p:nvPr/>
        </p:nvGrpSpPr>
        <p:grpSpPr>
          <a:xfrm>
            <a:off x="1078605" y="4400710"/>
            <a:ext cx="5212083" cy="1796754"/>
            <a:chOff x="883917" y="2098766"/>
            <a:chExt cx="5212083" cy="1796754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62CBA71-7130-585F-0C2A-81A53E5DF793}"/>
                </a:ext>
              </a:extLst>
            </p:cNvPr>
            <p:cNvGrpSpPr/>
            <p:nvPr/>
          </p:nvGrpSpPr>
          <p:grpSpPr>
            <a:xfrm>
              <a:off x="883917" y="2098766"/>
              <a:ext cx="5212083" cy="1796754"/>
              <a:chOff x="1389015" y="2786743"/>
              <a:chExt cx="5212083" cy="1796754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2CD7E20A-ABA4-7B29-D81C-626F2DD4FD55}"/>
                  </a:ext>
                </a:extLst>
              </p:cNvPr>
              <p:cNvSpPr/>
              <p:nvPr/>
            </p:nvSpPr>
            <p:spPr>
              <a:xfrm>
                <a:off x="1454331" y="2786743"/>
                <a:ext cx="1306286" cy="1796754"/>
              </a:xfrm>
              <a:prstGeom prst="rect">
                <a:avLst/>
              </a:prstGeom>
              <a:solidFill>
                <a:srgbClr val="FAD9C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4F14EEA-23F5-0446-2A60-9C72C459650A}"/>
                  </a:ext>
                </a:extLst>
              </p:cNvPr>
              <p:cNvSpPr txBox="1"/>
              <p:nvPr/>
            </p:nvSpPr>
            <p:spPr>
              <a:xfrm>
                <a:off x="1389015" y="3106169"/>
                <a:ext cx="5212083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LID4096" dirty="0"/>
                  <a:t>fpm.Modflow</a:t>
                </a:r>
                <a:r>
                  <a:rPr lang="pt-BR" dirty="0"/>
                  <a:t> </a:t>
                </a:r>
                <a:r>
                  <a:rPr lang="pt-BR" dirty="0">
                    <a:solidFill>
                      <a:srgbClr val="0000FF"/>
                    </a:solidFill>
                  </a:rPr>
                  <a:t> </a:t>
                </a:r>
                <a:r>
                  <a:rPr lang="LID4096" dirty="0">
                    <a:solidFill>
                      <a:srgbClr val="0000FF"/>
                    </a:solidFill>
                  </a:rPr>
                  <a:t>Bas</a:t>
                </a:r>
                <a:r>
                  <a:rPr lang="pt-BR" dirty="0">
                    <a:solidFill>
                      <a:srgbClr val="0000FF"/>
                    </a:solidFill>
                  </a:rPr>
                  <a:t> </a:t>
                </a:r>
                <a:r>
                  <a:rPr lang="LID4096" dirty="0"/>
                  <a:t>(model, ibound=ibound, strt=20)        fpm.Modflow</a:t>
                </a:r>
                <a:r>
                  <a:rPr lang="pt-BR" dirty="0"/>
                  <a:t>  </a:t>
                </a:r>
                <a:r>
                  <a:rPr lang="LID4096" dirty="0">
                    <a:solidFill>
                      <a:srgbClr val="0000FF"/>
                    </a:solidFill>
                  </a:rPr>
                  <a:t>Lpf</a:t>
                </a:r>
                <a:r>
                  <a:rPr lang="pt-BR" dirty="0">
                    <a:solidFill>
                      <a:srgbClr val="0000FF"/>
                    </a:solidFill>
                  </a:rPr>
                  <a:t>  </a:t>
                </a:r>
                <a:r>
                  <a:rPr lang="LID4096" dirty="0">
                    <a:solidFill>
                      <a:srgbClr val="0000FF"/>
                    </a:solidFill>
                  </a:rPr>
                  <a:t>(model, hk=10, laytyp=1)        </a:t>
                </a:r>
                <a:r>
                  <a:rPr lang="LID4096" dirty="0"/>
                  <a:t>fpm.Modflow</a:t>
                </a:r>
                <a:r>
                  <a:rPr lang="pt-BR" dirty="0"/>
                  <a:t>  </a:t>
                </a:r>
                <a:r>
                  <a:rPr lang="LID4096" dirty="0">
                    <a:solidFill>
                      <a:srgbClr val="0000FF"/>
                    </a:solidFill>
                  </a:rPr>
                  <a:t>Wel</a:t>
                </a:r>
                <a:r>
                  <a:rPr lang="pt-BR" dirty="0">
                    <a:solidFill>
                      <a:srgbClr val="0000FF"/>
                    </a:solidFill>
                  </a:rPr>
                  <a:t> </a:t>
                </a:r>
                <a:r>
                  <a:rPr lang="LID4096" dirty="0">
                    <a:solidFill>
                      <a:srgbClr val="0000FF"/>
                    </a:solidFill>
                  </a:rPr>
                  <a:t>(model, stress_period_data=lrcQ)        </a:t>
                </a:r>
                <a:r>
                  <a:rPr lang="LID4096" dirty="0"/>
                  <a:t>fpm.Modflow</a:t>
                </a:r>
                <a:r>
                  <a:rPr lang="pt-BR" dirty="0"/>
                  <a:t>  </a:t>
                </a:r>
                <a:r>
                  <a:rPr lang="LID4096" dirty="0">
                    <a:solidFill>
                      <a:srgbClr val="0000FF"/>
                    </a:solidFill>
                  </a:rPr>
                  <a:t>Pcg</a:t>
                </a:r>
                <a:r>
                  <a:rPr lang="pt-BR" dirty="0">
                    <a:solidFill>
                      <a:srgbClr val="0000FF"/>
                    </a:solidFill>
                  </a:rPr>
                  <a:t>  </a:t>
                </a:r>
                <a:r>
                  <a:rPr lang="LID4096" dirty="0">
                    <a:solidFill>
                      <a:srgbClr val="0000FF"/>
                    </a:solidFill>
                  </a:rPr>
                  <a:t>(model)        </a:t>
                </a:r>
                <a:endParaRPr lang="pt-BR" dirty="0">
                  <a:solidFill>
                    <a:srgbClr val="0000FF"/>
                  </a:solidFill>
                </a:endParaRPr>
              </a:p>
              <a:p>
                <a:r>
                  <a:rPr lang="LID4096" dirty="0"/>
                  <a:t>fpm.Modflow</a:t>
                </a:r>
                <a:r>
                  <a:rPr lang="pt-BR" dirty="0"/>
                  <a:t>  </a:t>
                </a:r>
                <a:r>
                  <a:rPr lang="LID4096" dirty="0">
                    <a:solidFill>
                      <a:srgbClr val="0000FF"/>
                    </a:solidFill>
                  </a:rPr>
                  <a:t>Oc</a:t>
                </a:r>
                <a:r>
                  <a:rPr lang="pt-BR" dirty="0">
                    <a:solidFill>
                      <a:srgbClr val="0000FF"/>
                    </a:solidFill>
                  </a:rPr>
                  <a:t>   </a:t>
                </a:r>
                <a:r>
                  <a:rPr lang="LID4096" dirty="0">
                    <a:solidFill>
                      <a:srgbClr val="0000FF"/>
                    </a:solidFill>
                  </a:rPr>
                  <a:t>(model)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ECFF1B4-B114-877F-1D7E-F8F49C2AE038}"/>
                </a:ext>
              </a:extLst>
            </p:cNvPr>
            <p:cNvSpPr txBox="1"/>
            <p:nvPr/>
          </p:nvSpPr>
          <p:spPr>
            <a:xfrm>
              <a:off x="3685901" y="3471486"/>
              <a:ext cx="2242457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LID4096" sz="1100" dirty="0"/>
                <a:t>09_groundwater_paper_example_1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505DF00E-4035-7FC5-D0FC-4B2596BC3B67}"/>
              </a:ext>
            </a:extLst>
          </p:cNvPr>
          <p:cNvSpPr txBox="1"/>
          <p:nvPr/>
        </p:nvSpPr>
        <p:spPr>
          <a:xfrm>
            <a:off x="1078605" y="4459196"/>
            <a:ext cx="6120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/>
              <a:t>fpm.Modflow</a:t>
            </a:r>
            <a:r>
              <a:rPr lang="pt-BR" dirty="0"/>
              <a:t>  </a:t>
            </a:r>
            <a:r>
              <a:rPr lang="LID4096" dirty="0">
                <a:solidFill>
                  <a:srgbClr val="0000FF"/>
                </a:solidFill>
              </a:rPr>
              <a:t>Dis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CA5FE18-776A-017E-2A6E-791001D37520}"/>
              </a:ext>
            </a:extLst>
          </p:cNvPr>
          <p:cNvSpPr txBox="1"/>
          <p:nvPr/>
        </p:nvSpPr>
        <p:spPr>
          <a:xfrm>
            <a:off x="4735755" y="88891"/>
            <a:ext cx="75497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2800" b="1" dirty="0"/>
              <a:t>https://flopy.readthedocs.io/en/latest/code.html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369578-36F8-483D-6A4A-E4E8EB599582}"/>
              </a:ext>
            </a:extLst>
          </p:cNvPr>
          <p:cNvSpPr txBox="1"/>
          <p:nvPr/>
        </p:nvSpPr>
        <p:spPr>
          <a:xfrm>
            <a:off x="189900" y="1336218"/>
            <a:ext cx="962383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LID4096" dirty="0"/>
              <a:t>wsl = data_path / "uspb" / "flopy“</a:t>
            </a:r>
            <a:endParaRPr lang="pt-BR" dirty="0"/>
          </a:p>
          <a:p>
            <a:endParaRPr lang="LID4096" dirty="0"/>
          </a:p>
          <a:p>
            <a:r>
              <a:rPr lang="LID4096" dirty="0"/>
              <a:t>ml = flopy.</a:t>
            </a:r>
            <a:r>
              <a:rPr lang="LID4096" dirty="0">
                <a:solidFill>
                  <a:srgbClr val="FF0000"/>
                </a:solidFill>
              </a:rPr>
              <a:t>modflow.Modflow</a:t>
            </a:r>
            <a:r>
              <a:rPr lang="LID4096" dirty="0"/>
              <a:t>.</a:t>
            </a:r>
            <a:r>
              <a:rPr lang="LID4096" b="1" dirty="0">
                <a:solidFill>
                  <a:srgbClr val="0000FF"/>
                </a:solidFill>
              </a:rPr>
              <a:t>load</a:t>
            </a:r>
            <a:r>
              <a:rPr lang="LID4096" dirty="0"/>
              <a:t>("DG.nam", model_ws=wsl, verbose=False)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AE55E8-5A76-940B-0240-C8CFC4102177}"/>
              </a:ext>
            </a:extLst>
          </p:cNvPr>
          <p:cNvSpPr txBox="1"/>
          <p:nvPr/>
        </p:nvSpPr>
        <p:spPr>
          <a:xfrm>
            <a:off x="5837109" y="6135238"/>
            <a:ext cx="6097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>
                <a:solidFill>
                  <a:srgbClr val="FF0000"/>
                </a:solidFill>
              </a:rPr>
              <a:t>riv_dtype = </a:t>
            </a:r>
            <a:r>
              <a:rPr lang="LID4096" dirty="0"/>
              <a:t>flopy.</a:t>
            </a:r>
            <a:r>
              <a:rPr lang="LID4096" dirty="0">
                <a:solidFill>
                  <a:srgbClr val="FF0000"/>
                </a:solidFill>
              </a:rPr>
              <a:t>mf</a:t>
            </a:r>
            <a:r>
              <a:rPr lang="pt-BR" dirty="0">
                <a:solidFill>
                  <a:srgbClr val="FF0000"/>
                </a:solidFill>
              </a:rPr>
              <a:t>6</a:t>
            </a:r>
            <a:r>
              <a:rPr lang="LID4096" dirty="0">
                <a:solidFill>
                  <a:srgbClr val="FF0000"/>
                </a:solidFill>
              </a:rPr>
              <a:t>.Modflow</a:t>
            </a:r>
            <a:r>
              <a:rPr lang="pt-BR" dirty="0">
                <a:solidFill>
                  <a:srgbClr val="FF0000"/>
                </a:solidFill>
              </a:rPr>
              <a:t>CHD</a:t>
            </a:r>
            <a:r>
              <a:rPr lang="LID4096" dirty="0"/>
              <a:t>.get_default_dtype()</a:t>
            </a:r>
          </a:p>
          <a:p>
            <a:r>
              <a:rPr lang="LID4096" dirty="0">
                <a:solidFill>
                  <a:srgbClr val="FF0000"/>
                </a:solidFill>
              </a:rPr>
              <a:t>print(</a:t>
            </a:r>
            <a:r>
              <a:rPr lang="pt-BR" dirty="0">
                <a:solidFill>
                  <a:srgbClr val="FF0000"/>
                </a:solidFill>
              </a:rPr>
              <a:t>CHD</a:t>
            </a:r>
            <a:r>
              <a:rPr lang="LID4096" dirty="0">
                <a:solidFill>
                  <a:srgbClr val="FF0000"/>
                </a:solidFill>
              </a:rPr>
              <a:t>_dtype)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2B578E-7770-E74E-ABD8-EB22DE83D904}"/>
              </a:ext>
            </a:extLst>
          </p:cNvPr>
          <p:cNvSpPr txBox="1"/>
          <p:nvPr/>
        </p:nvSpPr>
        <p:spPr>
          <a:xfrm>
            <a:off x="5373873" y="6273737"/>
            <a:ext cx="845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?</a:t>
            </a:r>
            <a:endParaRPr lang="LID4096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517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9695A73-60C5-F9D0-CC62-5415CDBEE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2872"/>
            <a:ext cx="5788558" cy="11048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727F8F-3C83-BE2D-6959-43ABBBF9F75D}"/>
              </a:ext>
            </a:extLst>
          </p:cNvPr>
          <p:cNvSpPr txBox="1"/>
          <p:nvPr/>
        </p:nvSpPr>
        <p:spPr>
          <a:xfrm>
            <a:off x="189899" y="3037474"/>
            <a:ext cx="79944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/>
              <a:t>m = flopy.</a:t>
            </a:r>
            <a:r>
              <a:rPr lang="LID4096" dirty="0">
                <a:solidFill>
                  <a:srgbClr val="FF0000"/>
                </a:solidFill>
              </a:rPr>
              <a:t>modflow.Modflow</a:t>
            </a:r>
            <a:r>
              <a:rPr lang="LID4096" dirty="0"/>
              <a:t>(</a:t>
            </a:r>
            <a:r>
              <a:rPr lang="LID4096" dirty="0">
                <a:solidFill>
                  <a:srgbClr val="00B050"/>
                </a:solidFill>
              </a:rPr>
              <a:t>modelname="b", </a:t>
            </a:r>
            <a:r>
              <a:rPr lang="LID4096" dirty="0"/>
              <a:t>model_ws=ws)</a:t>
            </a:r>
          </a:p>
          <a:p>
            <a:r>
              <a:rPr lang="LID4096" dirty="0"/>
              <a:t>riv = flopy.</a:t>
            </a:r>
            <a:r>
              <a:rPr lang="LID4096" dirty="0">
                <a:solidFill>
                  <a:srgbClr val="FF0000"/>
                </a:solidFill>
              </a:rPr>
              <a:t>modflow.ModflowRiv</a:t>
            </a:r>
            <a:r>
              <a:rPr lang="LID4096" dirty="0"/>
              <a:t>(m, stress_period_data=stress_period_data)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CCC011-CB0E-6064-1E63-22AAA77F391F}"/>
              </a:ext>
            </a:extLst>
          </p:cNvPr>
          <p:cNvSpPr txBox="1"/>
          <p:nvPr/>
        </p:nvSpPr>
        <p:spPr>
          <a:xfrm>
            <a:off x="189900" y="1336218"/>
            <a:ext cx="962383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LID4096" dirty="0"/>
              <a:t>wsl = data_path / "uspb" / "flopy“</a:t>
            </a:r>
            <a:endParaRPr lang="pt-BR" dirty="0"/>
          </a:p>
          <a:p>
            <a:endParaRPr lang="LID4096" dirty="0"/>
          </a:p>
          <a:p>
            <a:r>
              <a:rPr lang="LID4096" dirty="0"/>
              <a:t>ml = flopy.</a:t>
            </a:r>
            <a:r>
              <a:rPr lang="LID4096" dirty="0">
                <a:solidFill>
                  <a:srgbClr val="FF0000"/>
                </a:solidFill>
              </a:rPr>
              <a:t>modflow.Modflow</a:t>
            </a:r>
            <a:r>
              <a:rPr lang="LID4096" dirty="0"/>
              <a:t>.</a:t>
            </a:r>
            <a:r>
              <a:rPr lang="LID4096" b="1" dirty="0">
                <a:solidFill>
                  <a:srgbClr val="0000FF"/>
                </a:solidFill>
              </a:rPr>
              <a:t>load</a:t>
            </a:r>
            <a:r>
              <a:rPr lang="LID4096" dirty="0"/>
              <a:t>("DG.nam", model_ws=wsl, verbose=False)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3D0F74-AC07-898B-80C0-88F28818F464}"/>
              </a:ext>
            </a:extLst>
          </p:cNvPr>
          <p:cNvSpPr txBox="1"/>
          <p:nvPr/>
        </p:nvSpPr>
        <p:spPr>
          <a:xfrm>
            <a:off x="423251" y="4108089"/>
            <a:ext cx="2147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>
                <a:solidFill>
                  <a:srgbClr val="00B050"/>
                </a:solidFill>
              </a:rPr>
              <a:t>m.write_input()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7014F9-70AC-1C01-6CD3-607D9CA623AF}"/>
              </a:ext>
            </a:extLst>
          </p:cNvPr>
          <p:cNvSpPr txBox="1"/>
          <p:nvPr/>
        </p:nvSpPr>
        <p:spPr>
          <a:xfrm>
            <a:off x="423251" y="4365794"/>
            <a:ext cx="2147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>
                <a:solidFill>
                  <a:srgbClr val="00B050"/>
                </a:solidFill>
              </a:rPr>
              <a:t>m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36C0EA9E-DC68-AB21-C048-60CCE820D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4943" y="4489930"/>
            <a:ext cx="6165632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MODFLOW </a:t>
            </a:r>
            <a:r>
              <a:rPr kumimoji="0" lang="pt-BR" altLang="LID4096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</a:t>
            </a:r>
            <a:r>
              <a:rPr kumimoji="0" lang="LID4096" altLang="LID4096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 layer(s) </a:t>
            </a:r>
            <a:r>
              <a:rPr kumimoji="0" lang="pt-BR" altLang="LID4096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</a:t>
            </a:r>
            <a:r>
              <a:rPr kumimoji="0" lang="LID4096" altLang="LID4096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 row(s) </a:t>
            </a:r>
            <a:r>
              <a:rPr kumimoji="0" lang="pt-BR" altLang="LID4096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</a:t>
            </a:r>
            <a:r>
              <a:rPr kumimoji="0" lang="LID4096" altLang="LID4096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 column(s) </a:t>
            </a:r>
            <a:r>
              <a:rPr kumimoji="0" lang="pt-BR" altLang="LID4096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	</a:t>
            </a:r>
            <a:r>
              <a:rPr kumimoji="0" lang="LID4096" altLang="LID4096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3 stress period(s)</a:t>
            </a:r>
            <a:endParaRPr kumimoji="0" lang="LID4096" altLang="LID4096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F47B1F-AD2F-50CE-AAD2-4F9822A15F5A}"/>
              </a:ext>
            </a:extLst>
          </p:cNvPr>
          <p:cNvSpPr txBox="1"/>
          <p:nvPr/>
        </p:nvSpPr>
        <p:spPr>
          <a:xfrm>
            <a:off x="189899" y="3611766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/>
              <a:t>dis = flopy.</a:t>
            </a:r>
            <a:r>
              <a:rPr lang="LID4096" dirty="0">
                <a:solidFill>
                  <a:srgbClr val="FF0000"/>
                </a:solidFill>
              </a:rPr>
              <a:t>modflow.Modflow</a:t>
            </a:r>
            <a:r>
              <a:rPr lang="LID4096" dirty="0"/>
              <a:t>Dis(m, nper=3)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76E0D7-459F-CFB4-36F1-5313C362FA18}"/>
              </a:ext>
            </a:extLst>
          </p:cNvPr>
          <p:cNvSpPr txBox="1"/>
          <p:nvPr/>
        </p:nvSpPr>
        <p:spPr>
          <a:xfrm>
            <a:off x="189899" y="2456603"/>
            <a:ext cx="62016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>
                <a:solidFill>
                  <a:srgbClr val="00B050"/>
                </a:solidFill>
              </a:rPr>
              <a:t>ws = "./tempIN/FOLDER-A" </a:t>
            </a:r>
          </a:p>
          <a:p>
            <a:r>
              <a:rPr lang="LID4096" dirty="0">
                <a:solidFill>
                  <a:srgbClr val="00B050"/>
                </a:solidFill>
              </a:rPr>
              <a:t>name = "m"   # Simulation Name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6A2B37-B0FF-3238-F87A-97D7E64E4CBC}"/>
              </a:ext>
            </a:extLst>
          </p:cNvPr>
          <p:cNvSpPr txBox="1"/>
          <p:nvPr/>
        </p:nvSpPr>
        <p:spPr>
          <a:xfrm>
            <a:off x="423251" y="4672413"/>
            <a:ext cx="3868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>
                <a:solidFill>
                  <a:srgbClr val="00B050"/>
                </a:solidFill>
              </a:rPr>
              <a:t>!head -n 10 'tempIN/FOLDER-A/b.riv'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F67394-4791-1938-41A2-9CC5252CC107}"/>
              </a:ext>
            </a:extLst>
          </p:cNvPr>
          <p:cNvSpPr txBox="1"/>
          <p:nvPr/>
        </p:nvSpPr>
        <p:spPr>
          <a:xfrm>
            <a:off x="106266" y="5055328"/>
            <a:ext cx="6097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>
                <a:solidFill>
                  <a:srgbClr val="FF0000"/>
                </a:solidFill>
              </a:rPr>
              <a:t>riv_dtype = </a:t>
            </a:r>
            <a:r>
              <a:rPr lang="LID4096" dirty="0"/>
              <a:t>flopy.</a:t>
            </a:r>
            <a:r>
              <a:rPr lang="LID4096" dirty="0">
                <a:solidFill>
                  <a:srgbClr val="FF0000"/>
                </a:solidFill>
              </a:rPr>
              <a:t>modflow.ModflowRiv</a:t>
            </a:r>
            <a:r>
              <a:rPr lang="LID4096" dirty="0"/>
              <a:t>.get_default_dtype()</a:t>
            </a:r>
          </a:p>
          <a:p>
            <a:r>
              <a:rPr lang="LID4096" dirty="0">
                <a:solidFill>
                  <a:srgbClr val="FF0000"/>
                </a:solidFill>
              </a:rPr>
              <a:t>print(riv_dtype)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BB806E-29EE-8465-2A7A-A83AA1162669}"/>
              </a:ext>
            </a:extLst>
          </p:cNvPr>
          <p:cNvSpPr txBox="1"/>
          <p:nvPr/>
        </p:nvSpPr>
        <p:spPr>
          <a:xfrm>
            <a:off x="5941525" y="5241705"/>
            <a:ext cx="60975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1600" dirty="0"/>
              <a:t>fpm.Modflow</a:t>
            </a:r>
            <a:r>
              <a:rPr lang="LID4096" sz="1600" dirty="0">
                <a:solidFill>
                  <a:srgbClr val="0000FF"/>
                </a:solidFill>
              </a:rPr>
              <a:t>Wel(model, stress_period_data=lrcQ)</a:t>
            </a:r>
            <a:endParaRPr lang="LID4096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77C56A-DFD8-0185-5612-B23148EB0741}"/>
              </a:ext>
            </a:extLst>
          </p:cNvPr>
          <p:cNvSpPr txBox="1"/>
          <p:nvPr/>
        </p:nvSpPr>
        <p:spPr>
          <a:xfrm>
            <a:off x="5495453" y="6153750"/>
            <a:ext cx="62149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rgbClr val="FF0000"/>
                </a:solidFill>
              </a:rPr>
              <a:t>wel</a:t>
            </a:r>
            <a:r>
              <a:rPr lang="LID4096" sz="1600" dirty="0">
                <a:solidFill>
                  <a:srgbClr val="FF0000"/>
                </a:solidFill>
              </a:rPr>
              <a:t>_dtype = </a:t>
            </a:r>
            <a:r>
              <a:rPr lang="LID4096" sz="1600" dirty="0"/>
              <a:t>flopy.</a:t>
            </a:r>
            <a:r>
              <a:rPr lang="LID4096" sz="1600" dirty="0">
                <a:solidFill>
                  <a:srgbClr val="FF0000"/>
                </a:solidFill>
              </a:rPr>
              <a:t>modflow.Modflow</a:t>
            </a:r>
            <a:r>
              <a:rPr lang="pt-BR" sz="1600" dirty="0" err="1">
                <a:solidFill>
                  <a:srgbClr val="FF0000"/>
                </a:solidFill>
              </a:rPr>
              <a:t>Wel</a:t>
            </a:r>
            <a:r>
              <a:rPr lang="LID4096" sz="1600" dirty="0"/>
              <a:t>.get_default_dtype()</a:t>
            </a:r>
          </a:p>
          <a:p>
            <a:r>
              <a:rPr lang="LID4096" sz="1600" dirty="0">
                <a:solidFill>
                  <a:srgbClr val="FF0000"/>
                </a:solidFill>
              </a:rPr>
              <a:t>print(</a:t>
            </a:r>
            <a:r>
              <a:rPr lang="pt-BR" sz="1600" dirty="0" err="1">
                <a:solidFill>
                  <a:srgbClr val="FF0000"/>
                </a:solidFill>
              </a:rPr>
              <a:t>wel</a:t>
            </a:r>
            <a:r>
              <a:rPr lang="LID4096" sz="1600" dirty="0">
                <a:solidFill>
                  <a:srgbClr val="FF0000"/>
                </a:solidFill>
              </a:rPr>
              <a:t>_dtype)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6A8109-4862-5A84-9E08-260B873C84EC}"/>
              </a:ext>
            </a:extLst>
          </p:cNvPr>
          <p:cNvSpPr txBox="1"/>
          <p:nvPr/>
        </p:nvSpPr>
        <p:spPr>
          <a:xfrm>
            <a:off x="5276928" y="5799898"/>
            <a:ext cx="71816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 err="1"/>
              <a:t>Wel</a:t>
            </a:r>
            <a:r>
              <a:rPr lang="LID4096" sz="1600" dirty="0"/>
              <a:t> = flopy.</a:t>
            </a:r>
            <a:r>
              <a:rPr lang="LID4096" sz="1600" dirty="0">
                <a:solidFill>
                  <a:srgbClr val="FF0000"/>
                </a:solidFill>
              </a:rPr>
              <a:t>modflow.Modflow</a:t>
            </a:r>
            <a:r>
              <a:rPr lang="pt-BR" sz="1600" dirty="0" err="1">
                <a:solidFill>
                  <a:srgbClr val="FF0000"/>
                </a:solidFill>
              </a:rPr>
              <a:t>Wel</a:t>
            </a:r>
            <a:r>
              <a:rPr lang="LID4096" sz="1600" dirty="0"/>
              <a:t>(m, stress_period_data=stress_period_data)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CDE2AD-9003-7462-7DCD-D2CA5679DE2B}"/>
              </a:ext>
            </a:extLst>
          </p:cNvPr>
          <p:cNvSpPr txBox="1"/>
          <p:nvPr/>
        </p:nvSpPr>
        <p:spPr>
          <a:xfrm>
            <a:off x="-25010" y="36361"/>
            <a:ext cx="62287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/>
              <a:t>E:\15_REPOS\00_Betami\02_Flopy_1_2_3__</a:t>
            </a:r>
          </a:p>
        </p:txBody>
      </p:sp>
    </p:spTree>
    <p:extLst>
      <p:ext uri="{BB962C8B-B14F-4D97-AF65-F5344CB8AC3E}">
        <p14:creationId xmlns:p14="http://schemas.microsoft.com/office/powerpoint/2010/main" val="27353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ED30434-708E-C94A-BB85-51BBFEE30B8F}"/>
              </a:ext>
            </a:extLst>
          </p:cNvPr>
          <p:cNvSpPr txBox="1"/>
          <p:nvPr/>
        </p:nvSpPr>
        <p:spPr>
          <a:xfrm>
            <a:off x="660903" y="2254497"/>
            <a:ext cx="845593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/>
              <a:t>flopy.</a:t>
            </a:r>
            <a:r>
              <a:rPr lang="LID4096" b="1" dirty="0">
                <a:solidFill>
                  <a:srgbClr val="FF0000"/>
                </a:solidFill>
              </a:rPr>
              <a:t>mf6.Modflow</a:t>
            </a:r>
            <a:r>
              <a:rPr lang="LID4096" sz="2000" b="1" dirty="0">
                <a:solidFill>
                  <a:srgbClr val="0000FF"/>
                </a:solidFill>
              </a:rPr>
              <a:t>Gwfnpf</a:t>
            </a:r>
            <a:r>
              <a:rPr lang="LID4096" dirty="0"/>
              <a:t>(gwf, save_specific_discharge=True)</a:t>
            </a:r>
          </a:p>
          <a:p>
            <a:r>
              <a:rPr lang="LID4096" dirty="0"/>
              <a:t>flopy.</a:t>
            </a:r>
            <a:r>
              <a:rPr lang="LID4096" b="1" dirty="0">
                <a:solidFill>
                  <a:srgbClr val="FF0000"/>
                </a:solidFill>
              </a:rPr>
              <a:t>mf6.Modflow</a:t>
            </a:r>
            <a:r>
              <a:rPr lang="LID4096" sz="2000" b="1" dirty="0">
                <a:solidFill>
                  <a:srgbClr val="0000FF"/>
                </a:solidFill>
              </a:rPr>
              <a:t>Gwfchd</a:t>
            </a:r>
            <a:r>
              <a:rPr lang="LID4096" dirty="0"/>
              <a:t>(gwf, stress_period_data=[[(0, 0, 0), 1.0], [(2, 3, 4), 0.0]])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0E23B94-20A8-47F1-D17D-C4B532F9AF93}"/>
              </a:ext>
            </a:extLst>
          </p:cNvPr>
          <p:cNvGrpSpPr>
            <a:grpSpLocks noChangeAspect="1"/>
          </p:cNvGrpSpPr>
          <p:nvPr/>
        </p:nvGrpSpPr>
        <p:grpSpPr>
          <a:xfrm>
            <a:off x="191587" y="86063"/>
            <a:ext cx="9666516" cy="2168434"/>
            <a:chOff x="5059354" y="444135"/>
            <a:chExt cx="6871388" cy="1541419"/>
          </a:xfrm>
          <a:noFill/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CE532D7-4582-0DA7-8900-9DDF42E9A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0447" t="59212"/>
            <a:stretch/>
          </p:blipFill>
          <p:spPr>
            <a:xfrm>
              <a:off x="5059354" y="444135"/>
              <a:ext cx="6871388" cy="1541419"/>
            </a:xfrm>
            <a:prstGeom prst="rect">
              <a:avLst/>
            </a:prstGeom>
            <a:grpFill/>
            <a:ln w="28575">
              <a:noFill/>
            </a:ln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3C50CBA-CCE6-86C6-F49B-6CADDA9799E1}"/>
                </a:ext>
              </a:extLst>
            </p:cNvPr>
            <p:cNvSpPr/>
            <p:nvPr/>
          </p:nvSpPr>
          <p:spPr>
            <a:xfrm>
              <a:off x="5947954" y="627017"/>
              <a:ext cx="1236617" cy="156755"/>
            </a:xfrm>
            <a:prstGeom prst="rect">
              <a:avLst/>
            </a:prstGeom>
            <a:grp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C821814-C340-3872-D73D-AF0EF47A4CA4}"/>
                </a:ext>
              </a:extLst>
            </p:cNvPr>
            <p:cNvSpPr/>
            <p:nvPr/>
          </p:nvSpPr>
          <p:spPr>
            <a:xfrm>
              <a:off x="6096000" y="783772"/>
              <a:ext cx="1506583" cy="156755"/>
            </a:xfrm>
            <a:prstGeom prst="rect">
              <a:avLst/>
            </a:prstGeom>
            <a:grp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1965931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820</Words>
  <Application>Microsoft Office PowerPoint</Application>
  <PresentationFormat>Widescreen</PresentationFormat>
  <Paragraphs>64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Unicode MS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grossi</dc:creator>
  <cp:lastModifiedBy>grossi</cp:lastModifiedBy>
  <cp:revision>15</cp:revision>
  <dcterms:created xsi:type="dcterms:W3CDTF">2024-12-17T09:33:28Z</dcterms:created>
  <dcterms:modified xsi:type="dcterms:W3CDTF">2024-12-18T19:08:11Z</dcterms:modified>
</cp:coreProperties>
</file>