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AD9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2ACC7-CAF4-AFF7-B308-853C71F57A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35111B-5600-937B-2FDE-BEDE7CB7AD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719B3-3571-BCE2-4246-93C7251AD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12/17/2024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347FC-65D9-CA8F-8529-E0962E6AA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309EF-CB9B-EF57-FC84-26C5B71D5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71610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D7188-0734-69BF-06A6-F99FB021A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D23161-F9CC-207D-35CB-CFB5B1E0FB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34B28-408B-7017-7373-A1F25CD1F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12/17/2024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26A19-3BE2-D2E0-0589-A797D9AA1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7DD2E-FA9B-5182-8D6A-CF80C14D5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75066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196E7B-31B1-C759-2710-4B5026128D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709FB2-AD7A-BEFD-CC75-D3F96DCF67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EB602-ED08-418E-E1F0-4BAAB880A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12/17/2024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5296C-6584-97FA-923F-F7CFBB646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B5ADA-1A20-99C0-B185-EB725D15B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40691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E3E9F-1C17-66B1-BA66-7D898FA0E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7625E-7963-8BBB-C8E7-97A0FD1FA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EF080-E6A6-849F-E79D-F1A98EE3A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12/17/2024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7309F-BA6A-47F8-0177-05D00E2C1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EA71C-5B5B-619E-FB26-CBD2923E3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5864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386C9-FAD7-6132-B131-D4C6DE76C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3A0ABC-FB2C-8821-2E57-7BBF3A3C7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70BDA-CD36-288A-481D-96DE70681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12/17/2024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70DBA-A45A-9D28-258D-A867F4027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F3DE1-5E59-A80F-D5EC-452AD9D7D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2400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5E13F-1E25-05B9-D6CD-438B01482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7CC91-FF68-5472-9796-68D47893FD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D1510E-CFC5-A748-91FA-E44081EE16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F8AA83-3E03-8A8F-7839-8C441DA9E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12/17/2024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2D5094-EA69-23AD-7DFB-73B46660D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7F20C7-60F8-7D19-0A39-3D16A2383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54968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23F18-B4E0-A756-63A6-BA2C8AECC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9F224-F65B-CBD4-4230-C1C9CC1A8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18C90D-ACD5-8B79-3B53-39E2A0FA0C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374A0F-A0E2-1402-8EFA-DA13D1FF17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4332A8-4AA5-17DE-3AC1-597407D79B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C9DCBD-7E91-8433-F835-F4A4EF6E8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12/17/2024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2307C4-9CC4-CF80-25E2-BEBEFD46F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748AA3-705B-54C0-F7B8-6B51A6279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89568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940AA-5609-E4D2-7E8B-5C1D6C8EE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608760-51A8-6B7D-AF6F-04A355CBF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12/17/2024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184903-6136-D0AC-C8E5-7DAA329E2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318FC8-9612-477A-88A7-6DCE8280B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15711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B9C681-89AA-CDAD-843B-B28589082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12/17/2024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F0BE8A-F380-46B7-5673-1D6D5466C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688E0-9415-F8B7-7D65-318449AA4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39755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7AE9B-5016-3562-7EB1-4B643BA15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D7854-E6EA-53A9-C1BA-BA846A279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3B32EF-BC84-A20F-08B5-9939A4A883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3DE65E-DCBD-F64E-76CC-909AFA73C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12/17/2024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0DF15-5100-F4FC-B243-C49FEB991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BA4512-DBF5-65E1-4829-4407401B5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41597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C9759-69EB-A1C8-E6B2-690E15F5F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B98FC0-2070-A188-5E31-1A1D2F0658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A5C83F-9F46-0661-E5A3-4F4F832499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FB028-E232-DFA4-B40D-889EC5EB6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12/17/2024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592CC-EC9A-F53A-E79A-20393ACAA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B0230B-B9CC-4441-02CD-0D59EC1FD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10360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E829DD-6BFB-2474-6A90-86E0AD526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FA4AA4-92C1-C775-64EC-651ABAD89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DFE85-EA29-0CB8-0C52-173491EF2E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943F9-8AC6-4393-AEEF-D45C2A43C7C7}" type="datetimeFigureOut">
              <a:rPr lang="LID4096" smtClean="0"/>
              <a:t>12/17/2024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5AFCC-BF82-71B3-7D59-64FBA713FC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DE9AA-3BC3-2FA4-653F-9F56F2F2DC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90571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localhost:8888/notebooks/04_Flopy/10_groundwater_paper_uspb_example/groundwater_paper_uspb_example.ipynb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28EAC46-2131-53DB-7C71-7C7550FCE7EA}"/>
              </a:ext>
            </a:extLst>
          </p:cNvPr>
          <p:cNvSpPr txBox="1"/>
          <p:nvPr/>
        </p:nvSpPr>
        <p:spPr>
          <a:xfrm>
            <a:off x="0" y="0"/>
            <a:ext cx="1942011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FF"/>
                </a:solidFill>
              </a:rPr>
              <a:t>Flopy</a:t>
            </a:r>
          </a:p>
          <a:p>
            <a:r>
              <a:rPr lang="en-GB" dirty="0" err="1"/>
              <a:t>flopy.modflow</a:t>
            </a:r>
            <a:endParaRPr lang="en-GB" dirty="0"/>
          </a:p>
          <a:p>
            <a:r>
              <a:rPr lang="en-GB" dirty="0" err="1"/>
              <a:t>flopy.utils</a:t>
            </a:r>
            <a:endParaRPr lang="en-GB" dirty="0"/>
          </a:p>
          <a:p>
            <a:r>
              <a:rPr lang="en-GB" dirty="0" err="1">
                <a:solidFill>
                  <a:srgbClr val="0000FF"/>
                </a:solidFill>
              </a:rPr>
              <a:t>numpy</a:t>
            </a:r>
            <a:endParaRPr lang="en-GB" dirty="0">
              <a:solidFill>
                <a:srgbClr val="0000FF"/>
              </a:solidFill>
            </a:endParaRPr>
          </a:p>
          <a:p>
            <a:r>
              <a:rPr lang="en-GB" dirty="0" err="1"/>
              <a:t>Pamdas</a:t>
            </a:r>
            <a:endParaRPr lang="en-GB" dirty="0"/>
          </a:p>
          <a:p>
            <a:r>
              <a:rPr lang="en-US" dirty="0"/>
              <a:t>G</a:t>
            </a:r>
            <a:r>
              <a:rPr lang="LID4096" dirty="0"/>
              <a:t>it</a:t>
            </a:r>
            <a:endParaRPr lang="pt-BR" dirty="0"/>
          </a:p>
          <a:p>
            <a:r>
              <a:rPr lang="pt-BR" dirty="0"/>
              <a:t>Sys</a:t>
            </a:r>
          </a:p>
          <a:p>
            <a:r>
              <a:rPr lang="en-US" dirty="0" err="1"/>
              <a:t>Pathlib</a:t>
            </a:r>
            <a:endParaRPr lang="pt-BR" dirty="0"/>
          </a:p>
          <a:p>
            <a:r>
              <a:rPr lang="pt-BR" dirty="0" err="1"/>
              <a:t>Pprint</a:t>
            </a:r>
            <a:endParaRPr lang="pt-BR" dirty="0"/>
          </a:p>
          <a:p>
            <a:r>
              <a:rPr lang="en-US" dirty="0"/>
              <a:t>Pooch  NET</a:t>
            </a:r>
            <a:endParaRPr lang="LID4096" dirty="0"/>
          </a:p>
          <a:p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3770A5D-C2E0-B1D6-C9EF-AF437DC99EAA}"/>
              </a:ext>
            </a:extLst>
          </p:cNvPr>
          <p:cNvSpPr txBox="1"/>
          <p:nvPr/>
        </p:nvSpPr>
        <p:spPr>
          <a:xfrm>
            <a:off x="1040672" y="958816"/>
            <a:ext cx="770711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1100" dirty="0"/>
              <a:t>MODULES</a:t>
            </a:r>
            <a:endParaRPr lang="LID4096" sz="11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8D5E8B-83D2-08C1-4643-1DCCA30BC473}"/>
              </a:ext>
            </a:extLst>
          </p:cNvPr>
          <p:cNvSpPr txBox="1"/>
          <p:nvPr/>
        </p:nvSpPr>
        <p:spPr>
          <a:xfrm>
            <a:off x="9195117" y="5938865"/>
            <a:ext cx="299688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dirty="0"/>
              <a:t>ws = </a:t>
            </a:r>
            <a:r>
              <a:rPr lang="LID4096" dirty="0">
                <a:solidFill>
                  <a:srgbClr val="0000FF"/>
                </a:solidFill>
              </a:rPr>
              <a:t>os.path.join</a:t>
            </a:r>
            <a:r>
              <a:rPr lang="LID4096" dirty="0"/>
              <a:t>("temp")</a:t>
            </a:r>
            <a:endParaRPr lang="pt-BR" dirty="0"/>
          </a:p>
          <a:p>
            <a:r>
              <a:rPr lang="LID4096" dirty="0"/>
              <a:t>if not </a:t>
            </a:r>
            <a:r>
              <a:rPr lang="LID4096" dirty="0">
                <a:solidFill>
                  <a:srgbClr val="0000FF"/>
                </a:solidFill>
              </a:rPr>
              <a:t>os.path.exists</a:t>
            </a:r>
            <a:r>
              <a:rPr lang="LID4096" dirty="0"/>
              <a:t>(ws):    </a:t>
            </a:r>
            <a:endParaRPr lang="pt-BR" dirty="0"/>
          </a:p>
          <a:p>
            <a:r>
              <a:rPr lang="LID4096" dirty="0">
                <a:solidFill>
                  <a:srgbClr val="0000FF"/>
                </a:solidFill>
              </a:rPr>
              <a:t>os.makedirs</a:t>
            </a:r>
            <a:r>
              <a:rPr lang="LID4096" dirty="0"/>
              <a:t>(ws)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00FBB8-0485-B3E5-D1C8-90FA587A6B6E}"/>
              </a:ext>
            </a:extLst>
          </p:cNvPr>
          <p:cNvSpPr txBox="1"/>
          <p:nvPr/>
        </p:nvSpPr>
        <p:spPr>
          <a:xfrm>
            <a:off x="0" y="6394817"/>
            <a:ext cx="694073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sz="1000" dirty="0">
                <a:hlinkClick r:id="rId2"/>
              </a:rPr>
              <a:t>http://localhost:8888/notebooks/04_Flopy/10_groundwater_paper_uspb_example/groundwater_paper_uspb_example.ipynb</a:t>
            </a:r>
            <a:endParaRPr lang="pt-BR" sz="1000" dirty="0"/>
          </a:p>
          <a:p>
            <a:r>
              <a:rPr lang="en-GB" sz="1000" dirty="0"/>
              <a:t>E:\15_REPOS\00_Betami\04_Flopy\10_groundwater_paper_uspb_example</a:t>
            </a:r>
            <a:endParaRPr lang="LID4096" sz="1000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9FFDBC0-E971-FB93-2EEA-D8E8261F50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6992" y="1313458"/>
            <a:ext cx="3738290" cy="3259022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42C3E73F-C6F0-EEF5-20BD-88215BEE58EA}"/>
              </a:ext>
            </a:extLst>
          </p:cNvPr>
          <p:cNvGrpSpPr/>
          <p:nvPr/>
        </p:nvGrpSpPr>
        <p:grpSpPr>
          <a:xfrm>
            <a:off x="5286104" y="258624"/>
            <a:ext cx="6679473" cy="584775"/>
            <a:chOff x="5286104" y="258624"/>
            <a:chExt cx="6679473" cy="584775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8C3F47F-2A45-A506-209A-B562EFB6FE15}"/>
                </a:ext>
              </a:extLst>
            </p:cNvPr>
            <p:cNvSpPr/>
            <p:nvPr/>
          </p:nvSpPr>
          <p:spPr>
            <a:xfrm>
              <a:off x="8164285" y="551011"/>
              <a:ext cx="892629" cy="292388"/>
            </a:xfrm>
            <a:prstGeom prst="rect">
              <a:avLst/>
            </a:prstGeom>
            <a:solidFill>
              <a:srgbClr val="FAD9C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3B7BB78-8465-B496-430B-33538DFFAFA7}"/>
                </a:ext>
              </a:extLst>
            </p:cNvPr>
            <p:cNvSpPr txBox="1"/>
            <p:nvPr/>
          </p:nvSpPr>
          <p:spPr>
            <a:xfrm>
              <a:off x="5286104" y="258624"/>
              <a:ext cx="6679473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LID4096" sz="1600" dirty="0"/>
                <a:t>wsl = data_path / "uspb" / "flopy"</a:t>
              </a:r>
            </a:p>
            <a:p>
              <a:r>
                <a:rPr lang="LID4096" sz="1600" dirty="0">
                  <a:solidFill>
                    <a:srgbClr val="0000FF"/>
                  </a:solidFill>
                </a:rPr>
                <a:t>ml = flopy.modflow.Modflow.load</a:t>
              </a:r>
              <a:r>
                <a:rPr lang="LID4096" sz="1600" dirty="0"/>
                <a:t>("DG.nam", model_ws=wsl, verbose=False)</a:t>
              </a:r>
            </a:p>
          </p:txBody>
        </p:sp>
      </p:grp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5D96281D-6232-D518-7038-22FF4096A041}"/>
              </a:ext>
            </a:extLst>
          </p:cNvPr>
          <p:cNvSpPr/>
          <p:nvPr/>
        </p:nvSpPr>
        <p:spPr>
          <a:xfrm rot="10800000">
            <a:off x="9427341" y="2624970"/>
            <a:ext cx="246485" cy="11638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F8C7C598-A615-4317-B72F-A3F66F6B5F98}"/>
              </a:ext>
            </a:extLst>
          </p:cNvPr>
          <p:cNvSpPr/>
          <p:nvPr/>
        </p:nvSpPr>
        <p:spPr>
          <a:xfrm>
            <a:off x="6432302" y="4257850"/>
            <a:ext cx="1371599" cy="3048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F81F7EF7-8B38-F26B-27E4-7D46FC810107}"/>
              </a:ext>
            </a:extLst>
          </p:cNvPr>
          <p:cNvSpPr/>
          <p:nvPr/>
        </p:nvSpPr>
        <p:spPr>
          <a:xfrm rot="10800000">
            <a:off x="9427340" y="3236116"/>
            <a:ext cx="246485" cy="11638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691AD375-8F4A-C0B7-DA3E-054D03E43E76}"/>
              </a:ext>
            </a:extLst>
          </p:cNvPr>
          <p:cNvSpPr/>
          <p:nvPr/>
        </p:nvSpPr>
        <p:spPr>
          <a:xfrm rot="10800000">
            <a:off x="9649652" y="3353980"/>
            <a:ext cx="246485" cy="11638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56B377A4-25E2-E9D0-4101-3F3342987A2B}"/>
              </a:ext>
            </a:extLst>
          </p:cNvPr>
          <p:cNvSpPr/>
          <p:nvPr/>
        </p:nvSpPr>
        <p:spPr>
          <a:xfrm rot="10800000">
            <a:off x="9494775" y="4239430"/>
            <a:ext cx="246485" cy="11638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18A7C52D-942B-7952-5170-B258F774612B}"/>
              </a:ext>
            </a:extLst>
          </p:cNvPr>
          <p:cNvSpPr/>
          <p:nvPr/>
        </p:nvSpPr>
        <p:spPr>
          <a:xfrm rot="10800000">
            <a:off x="9494774" y="2302771"/>
            <a:ext cx="246485" cy="11638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B3B0A4B-0D33-FC29-8F50-6FAB634B5257}"/>
              </a:ext>
            </a:extLst>
          </p:cNvPr>
          <p:cNvGrpSpPr/>
          <p:nvPr/>
        </p:nvGrpSpPr>
        <p:grpSpPr>
          <a:xfrm>
            <a:off x="119910" y="2912686"/>
            <a:ext cx="7276065" cy="3284778"/>
            <a:chOff x="119910" y="2912686"/>
            <a:chExt cx="7276065" cy="3284778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E239A81-CD12-3BE1-2FCD-B750689D7894}"/>
                </a:ext>
              </a:extLst>
            </p:cNvPr>
            <p:cNvGrpSpPr/>
            <p:nvPr/>
          </p:nvGrpSpPr>
          <p:grpSpPr>
            <a:xfrm>
              <a:off x="119910" y="2912686"/>
              <a:ext cx="7276065" cy="3284778"/>
              <a:chOff x="12310" y="2096533"/>
              <a:chExt cx="7276065" cy="3284778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533F44DD-79AD-F946-308F-C006337FD37D}"/>
                  </a:ext>
                </a:extLst>
              </p:cNvPr>
              <p:cNvGrpSpPr/>
              <p:nvPr/>
            </p:nvGrpSpPr>
            <p:grpSpPr>
              <a:xfrm>
                <a:off x="971005" y="3584557"/>
                <a:ext cx="5212083" cy="1796754"/>
                <a:chOff x="883917" y="2098766"/>
                <a:chExt cx="5212083" cy="1796754"/>
              </a:xfrm>
            </p:grpSpPr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19DC81D2-237D-A227-4BA7-FA59486B2DC0}"/>
                    </a:ext>
                  </a:extLst>
                </p:cNvPr>
                <p:cNvGrpSpPr/>
                <p:nvPr/>
              </p:nvGrpSpPr>
              <p:grpSpPr>
                <a:xfrm>
                  <a:off x="883917" y="2098766"/>
                  <a:ext cx="5212083" cy="1796754"/>
                  <a:chOff x="1389015" y="2786743"/>
                  <a:chExt cx="5212083" cy="1796754"/>
                </a:xfrm>
              </p:grpSpPr>
              <p:sp>
                <p:nvSpPr>
                  <p:cNvPr id="19" name="Rectangle 18">
                    <a:extLst>
                      <a:ext uri="{FF2B5EF4-FFF2-40B4-BE49-F238E27FC236}">
                        <a16:creationId xmlns:a16="http://schemas.microsoft.com/office/drawing/2014/main" id="{7397EC9E-3A42-BB53-7157-5228F79C9C80}"/>
                      </a:ext>
                    </a:extLst>
                  </p:cNvPr>
                  <p:cNvSpPr/>
                  <p:nvPr/>
                </p:nvSpPr>
                <p:spPr>
                  <a:xfrm>
                    <a:off x="1454331" y="2786743"/>
                    <a:ext cx="1306286" cy="1796754"/>
                  </a:xfrm>
                  <a:prstGeom prst="rect">
                    <a:avLst/>
                  </a:prstGeom>
                  <a:solidFill>
                    <a:srgbClr val="FAD9C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LID4096"/>
                  </a:p>
                </p:txBody>
              </p:sp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0DACD07B-BC08-F14E-2389-5F41B763EE3E}"/>
                      </a:ext>
                    </a:extLst>
                  </p:cNvPr>
                  <p:cNvSpPr txBox="1"/>
                  <p:nvPr/>
                </p:nvSpPr>
                <p:spPr>
                  <a:xfrm>
                    <a:off x="1389015" y="3106169"/>
                    <a:ext cx="5212083" cy="1477328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LID4096" dirty="0"/>
                      <a:t>fpm.Modflow</a:t>
                    </a:r>
                    <a:r>
                      <a:rPr lang="pt-BR" dirty="0"/>
                      <a:t> </a:t>
                    </a:r>
                    <a:r>
                      <a:rPr lang="pt-BR" dirty="0">
                        <a:solidFill>
                          <a:srgbClr val="0000FF"/>
                        </a:solidFill>
                      </a:rPr>
                      <a:t> </a:t>
                    </a:r>
                    <a:r>
                      <a:rPr lang="LID4096" dirty="0">
                        <a:solidFill>
                          <a:srgbClr val="0000FF"/>
                        </a:solidFill>
                      </a:rPr>
                      <a:t>Bas</a:t>
                    </a:r>
                    <a:r>
                      <a:rPr lang="pt-BR" dirty="0">
                        <a:solidFill>
                          <a:srgbClr val="0000FF"/>
                        </a:solidFill>
                      </a:rPr>
                      <a:t> </a:t>
                    </a:r>
                    <a:r>
                      <a:rPr lang="LID4096" dirty="0"/>
                      <a:t>(model, ibound=ibound, strt=20)        fpm.Modflow</a:t>
                    </a:r>
                    <a:r>
                      <a:rPr lang="pt-BR" dirty="0"/>
                      <a:t>  </a:t>
                    </a:r>
                    <a:r>
                      <a:rPr lang="LID4096" dirty="0">
                        <a:solidFill>
                          <a:srgbClr val="0000FF"/>
                        </a:solidFill>
                      </a:rPr>
                      <a:t>Lpf</a:t>
                    </a:r>
                    <a:r>
                      <a:rPr lang="pt-BR" dirty="0">
                        <a:solidFill>
                          <a:srgbClr val="0000FF"/>
                        </a:solidFill>
                      </a:rPr>
                      <a:t>  </a:t>
                    </a:r>
                    <a:r>
                      <a:rPr lang="LID4096" dirty="0">
                        <a:solidFill>
                          <a:srgbClr val="0000FF"/>
                        </a:solidFill>
                      </a:rPr>
                      <a:t>(model, hk=10, laytyp=1)        </a:t>
                    </a:r>
                    <a:r>
                      <a:rPr lang="LID4096" dirty="0"/>
                      <a:t>fpm.Modflow</a:t>
                    </a:r>
                    <a:r>
                      <a:rPr lang="pt-BR" dirty="0"/>
                      <a:t>  </a:t>
                    </a:r>
                    <a:r>
                      <a:rPr lang="LID4096" dirty="0">
                        <a:solidFill>
                          <a:srgbClr val="0000FF"/>
                        </a:solidFill>
                      </a:rPr>
                      <a:t>Wel</a:t>
                    </a:r>
                    <a:r>
                      <a:rPr lang="pt-BR" dirty="0">
                        <a:solidFill>
                          <a:srgbClr val="0000FF"/>
                        </a:solidFill>
                      </a:rPr>
                      <a:t> </a:t>
                    </a:r>
                    <a:r>
                      <a:rPr lang="LID4096" dirty="0">
                        <a:solidFill>
                          <a:srgbClr val="0000FF"/>
                        </a:solidFill>
                      </a:rPr>
                      <a:t>(model, stress_period_data=lrcQ)        </a:t>
                    </a:r>
                    <a:r>
                      <a:rPr lang="LID4096" dirty="0"/>
                      <a:t>fpm.Modflow</a:t>
                    </a:r>
                    <a:r>
                      <a:rPr lang="pt-BR" dirty="0"/>
                      <a:t>  </a:t>
                    </a:r>
                    <a:r>
                      <a:rPr lang="LID4096" dirty="0">
                        <a:solidFill>
                          <a:srgbClr val="0000FF"/>
                        </a:solidFill>
                      </a:rPr>
                      <a:t>Pcg</a:t>
                    </a:r>
                    <a:r>
                      <a:rPr lang="pt-BR" dirty="0">
                        <a:solidFill>
                          <a:srgbClr val="0000FF"/>
                        </a:solidFill>
                      </a:rPr>
                      <a:t>  </a:t>
                    </a:r>
                    <a:r>
                      <a:rPr lang="LID4096" dirty="0">
                        <a:solidFill>
                          <a:srgbClr val="0000FF"/>
                        </a:solidFill>
                      </a:rPr>
                      <a:t>(model)        </a:t>
                    </a:r>
                    <a:endParaRPr lang="pt-BR" dirty="0">
                      <a:solidFill>
                        <a:srgbClr val="0000FF"/>
                      </a:solidFill>
                    </a:endParaRPr>
                  </a:p>
                  <a:p>
                    <a:r>
                      <a:rPr lang="LID4096" dirty="0"/>
                      <a:t>fpm.Modflow</a:t>
                    </a:r>
                    <a:r>
                      <a:rPr lang="pt-BR" dirty="0"/>
                      <a:t>  </a:t>
                    </a:r>
                    <a:r>
                      <a:rPr lang="LID4096" dirty="0">
                        <a:solidFill>
                          <a:srgbClr val="0000FF"/>
                        </a:solidFill>
                      </a:rPr>
                      <a:t>Oc</a:t>
                    </a:r>
                    <a:r>
                      <a:rPr lang="pt-BR" dirty="0">
                        <a:solidFill>
                          <a:srgbClr val="0000FF"/>
                        </a:solidFill>
                      </a:rPr>
                      <a:t>   </a:t>
                    </a:r>
                    <a:r>
                      <a:rPr lang="LID4096" dirty="0">
                        <a:solidFill>
                          <a:srgbClr val="0000FF"/>
                        </a:solidFill>
                      </a:rPr>
                      <a:t>(model)</a:t>
                    </a:r>
                  </a:p>
                </p:txBody>
              </p:sp>
            </p:grp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1813E750-2F34-848A-71F0-318290E6E827}"/>
                    </a:ext>
                  </a:extLst>
                </p:cNvPr>
                <p:cNvSpPr txBox="1"/>
                <p:nvPr/>
              </p:nvSpPr>
              <p:spPr>
                <a:xfrm>
                  <a:off x="3685901" y="3471486"/>
                  <a:ext cx="2242457" cy="26161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LID4096" sz="1100" dirty="0"/>
                    <a:t>09_groundwater_paper_example_1</a:t>
                  </a:r>
                </a:p>
              </p:txBody>
            </p:sp>
          </p:grp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A807ECD-6101-203A-AAC8-EE6964C5B44D}"/>
                  </a:ext>
                </a:extLst>
              </p:cNvPr>
              <p:cNvSpPr txBox="1"/>
              <p:nvPr/>
            </p:nvSpPr>
            <p:spPr>
              <a:xfrm>
                <a:off x="12310" y="2096533"/>
                <a:ext cx="7276065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LID4096" b="1" dirty="0">
                    <a:solidFill>
                      <a:srgbClr val="FF0000"/>
                    </a:solidFill>
                  </a:rPr>
                  <a:t>exe = "MF2K5_FMP2_dbg64"</a:t>
                </a:r>
              </a:p>
              <a:p>
                <a:r>
                  <a:rPr lang="LID4096" b="1" dirty="0">
                    <a:solidFill>
                      <a:srgbClr val="00B050"/>
                    </a:solidFill>
                  </a:rPr>
                  <a:t>ws = os.path.join("temp")</a:t>
                </a:r>
              </a:p>
              <a:p>
                <a:r>
                  <a:rPr lang="LID4096" dirty="0"/>
                  <a:t>model = fpm.Modflow(modelname="Beta", </a:t>
                </a:r>
                <a:r>
                  <a:rPr lang="LID4096" b="1" dirty="0">
                    <a:solidFill>
                      <a:srgbClr val="FF0000"/>
                    </a:solidFill>
                  </a:rPr>
                  <a:t>exe_name=exe</a:t>
                </a:r>
                <a:r>
                  <a:rPr lang="LID4096" b="1" dirty="0">
                    <a:solidFill>
                      <a:srgbClr val="00B050"/>
                    </a:solidFill>
                  </a:rPr>
                  <a:t>, model_ws=ws)</a:t>
                </a:r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0A5027A-5F31-00D6-F269-C24737840A5F}"/>
                </a:ext>
              </a:extLst>
            </p:cNvPr>
            <p:cNvSpPr txBox="1"/>
            <p:nvPr/>
          </p:nvSpPr>
          <p:spPr>
            <a:xfrm>
              <a:off x="1078605" y="4459196"/>
              <a:ext cx="612014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LID4096" dirty="0"/>
                <a:t>fpm.Modflow</a:t>
              </a:r>
              <a:r>
                <a:rPr lang="pt-BR" dirty="0"/>
                <a:t>  </a:t>
              </a:r>
              <a:r>
                <a:rPr lang="LID4096" dirty="0">
                  <a:solidFill>
                    <a:srgbClr val="0000FF"/>
                  </a:solidFill>
                </a:rPr>
                <a:t>Dis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9473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C1766D-3D17-53DE-3D80-827AB7E590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6C624469-2C76-23BC-FE35-ACC512A19ACF}"/>
              </a:ext>
            </a:extLst>
          </p:cNvPr>
          <p:cNvSpPr txBox="1"/>
          <p:nvPr/>
        </p:nvSpPr>
        <p:spPr>
          <a:xfrm>
            <a:off x="1040672" y="958816"/>
            <a:ext cx="770711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1100" dirty="0"/>
              <a:t>MODULES</a:t>
            </a:r>
            <a:endParaRPr lang="LID4096" sz="11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BFB816-609D-EE05-CF8A-B5B69B9DD2B3}"/>
              </a:ext>
            </a:extLst>
          </p:cNvPr>
          <p:cNvSpPr txBox="1"/>
          <p:nvPr/>
        </p:nvSpPr>
        <p:spPr>
          <a:xfrm>
            <a:off x="660903" y="2254497"/>
            <a:ext cx="845593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dirty="0"/>
              <a:t>flopy.mf6.Modflow</a:t>
            </a:r>
            <a:r>
              <a:rPr lang="LID4096" sz="2000" b="1" dirty="0">
                <a:solidFill>
                  <a:srgbClr val="0000FF"/>
                </a:solidFill>
              </a:rPr>
              <a:t>Tdis</a:t>
            </a:r>
            <a:r>
              <a:rPr lang="LID4096" dirty="0"/>
              <a:t>(sim, nper=10, perioddata=[[365.0, 1, 1.0] for _ in range(10)])</a:t>
            </a:r>
          </a:p>
          <a:p>
            <a:r>
              <a:rPr lang="LID4096" dirty="0"/>
              <a:t>flopy.mf6.Modflow</a:t>
            </a:r>
            <a:r>
              <a:rPr lang="LID4096" sz="2000" b="1" dirty="0">
                <a:solidFill>
                  <a:srgbClr val="0000FF"/>
                </a:solidFill>
              </a:rPr>
              <a:t>Ims</a:t>
            </a:r>
            <a:r>
              <a:rPr lang="LID4096" dirty="0"/>
              <a:t>(sim)</a:t>
            </a:r>
          </a:p>
          <a:p>
            <a:r>
              <a:rPr lang="LID4096" dirty="0"/>
              <a:t>flopy.mf6.Modflow</a:t>
            </a:r>
            <a:r>
              <a:rPr lang="LID4096" sz="2000" b="1" dirty="0">
                <a:solidFill>
                  <a:srgbClr val="0000FF"/>
                </a:solidFill>
              </a:rPr>
              <a:t>Gwfdis</a:t>
            </a:r>
            <a:r>
              <a:rPr lang="LID4096" dirty="0"/>
              <a:t>(gwf, nlay=3, nrow=4, ncol=5, top=50.0, botm=botm)</a:t>
            </a:r>
          </a:p>
          <a:p>
            <a:r>
              <a:rPr lang="LID4096" dirty="0"/>
              <a:t>flopy.mf6.Modflow</a:t>
            </a:r>
            <a:r>
              <a:rPr lang="LID4096" sz="2000" b="1" dirty="0">
                <a:solidFill>
                  <a:srgbClr val="0000FF"/>
                </a:solidFill>
              </a:rPr>
              <a:t>Gwfic</a:t>
            </a:r>
            <a:r>
              <a:rPr lang="LID4096" dirty="0"/>
              <a:t>(gwf)</a:t>
            </a:r>
          </a:p>
          <a:p>
            <a:r>
              <a:rPr lang="LID4096" dirty="0"/>
              <a:t>flopy.mf6.Modflow</a:t>
            </a:r>
            <a:r>
              <a:rPr lang="LID4096" sz="2000" b="1" dirty="0">
                <a:solidFill>
                  <a:srgbClr val="0000FF"/>
                </a:solidFill>
              </a:rPr>
              <a:t>Gwfnpf</a:t>
            </a:r>
            <a:r>
              <a:rPr lang="LID4096" dirty="0"/>
              <a:t>(gwf, save_specific_discharge=True)</a:t>
            </a:r>
          </a:p>
          <a:p>
            <a:r>
              <a:rPr lang="LID4096" dirty="0"/>
              <a:t>flopy.mf6.Modflow</a:t>
            </a:r>
            <a:r>
              <a:rPr lang="LID4096" sz="2000" b="1" dirty="0">
                <a:solidFill>
                  <a:srgbClr val="0000FF"/>
                </a:solidFill>
              </a:rPr>
              <a:t>Gwfchd</a:t>
            </a:r>
            <a:r>
              <a:rPr lang="LID4096" dirty="0"/>
              <a:t>(gwf, stress_period_data=[[(0, 0, 0), 1.0], [(2, 3, 4), 0.0]])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099CD7A-0F6D-04CC-4E4A-D025D5CF657C}"/>
              </a:ext>
            </a:extLst>
          </p:cNvPr>
          <p:cNvGrpSpPr/>
          <p:nvPr/>
        </p:nvGrpSpPr>
        <p:grpSpPr>
          <a:xfrm>
            <a:off x="1078605" y="4400710"/>
            <a:ext cx="5212083" cy="1796754"/>
            <a:chOff x="883917" y="2098766"/>
            <a:chExt cx="5212083" cy="1796754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B62CBA71-7130-585F-0C2A-81A53E5DF793}"/>
                </a:ext>
              </a:extLst>
            </p:cNvPr>
            <p:cNvGrpSpPr/>
            <p:nvPr/>
          </p:nvGrpSpPr>
          <p:grpSpPr>
            <a:xfrm>
              <a:off x="883917" y="2098766"/>
              <a:ext cx="5212083" cy="1796754"/>
              <a:chOff x="1389015" y="2786743"/>
              <a:chExt cx="5212083" cy="1796754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2CD7E20A-ABA4-7B29-D81C-626F2DD4FD55}"/>
                  </a:ext>
                </a:extLst>
              </p:cNvPr>
              <p:cNvSpPr/>
              <p:nvPr/>
            </p:nvSpPr>
            <p:spPr>
              <a:xfrm>
                <a:off x="1454331" y="2786743"/>
                <a:ext cx="1306286" cy="1796754"/>
              </a:xfrm>
              <a:prstGeom prst="rect">
                <a:avLst/>
              </a:prstGeom>
              <a:solidFill>
                <a:srgbClr val="FAD9C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4F14EEA-23F5-0446-2A60-9C72C459650A}"/>
                  </a:ext>
                </a:extLst>
              </p:cNvPr>
              <p:cNvSpPr txBox="1"/>
              <p:nvPr/>
            </p:nvSpPr>
            <p:spPr>
              <a:xfrm>
                <a:off x="1389015" y="3106169"/>
                <a:ext cx="5212083" cy="14773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LID4096" dirty="0"/>
                  <a:t>fpm.Modflow</a:t>
                </a:r>
                <a:r>
                  <a:rPr lang="pt-BR" dirty="0"/>
                  <a:t> </a:t>
                </a:r>
                <a:r>
                  <a:rPr lang="pt-BR" dirty="0">
                    <a:solidFill>
                      <a:srgbClr val="0000FF"/>
                    </a:solidFill>
                  </a:rPr>
                  <a:t> </a:t>
                </a:r>
                <a:r>
                  <a:rPr lang="LID4096" dirty="0">
                    <a:solidFill>
                      <a:srgbClr val="0000FF"/>
                    </a:solidFill>
                  </a:rPr>
                  <a:t>Bas</a:t>
                </a:r>
                <a:r>
                  <a:rPr lang="pt-BR" dirty="0">
                    <a:solidFill>
                      <a:srgbClr val="0000FF"/>
                    </a:solidFill>
                  </a:rPr>
                  <a:t> </a:t>
                </a:r>
                <a:r>
                  <a:rPr lang="LID4096" dirty="0"/>
                  <a:t>(model, ibound=ibound, strt=20)        fpm.Modflow</a:t>
                </a:r>
                <a:r>
                  <a:rPr lang="pt-BR" dirty="0"/>
                  <a:t>  </a:t>
                </a:r>
                <a:r>
                  <a:rPr lang="LID4096" dirty="0">
                    <a:solidFill>
                      <a:srgbClr val="0000FF"/>
                    </a:solidFill>
                  </a:rPr>
                  <a:t>Lpf</a:t>
                </a:r>
                <a:r>
                  <a:rPr lang="pt-BR" dirty="0">
                    <a:solidFill>
                      <a:srgbClr val="0000FF"/>
                    </a:solidFill>
                  </a:rPr>
                  <a:t>  </a:t>
                </a:r>
                <a:r>
                  <a:rPr lang="LID4096" dirty="0">
                    <a:solidFill>
                      <a:srgbClr val="0000FF"/>
                    </a:solidFill>
                  </a:rPr>
                  <a:t>(model, hk=10, laytyp=1)        </a:t>
                </a:r>
                <a:r>
                  <a:rPr lang="LID4096" dirty="0"/>
                  <a:t>fpm.Modflow</a:t>
                </a:r>
                <a:r>
                  <a:rPr lang="pt-BR" dirty="0"/>
                  <a:t>  </a:t>
                </a:r>
                <a:r>
                  <a:rPr lang="LID4096" dirty="0">
                    <a:solidFill>
                      <a:srgbClr val="0000FF"/>
                    </a:solidFill>
                  </a:rPr>
                  <a:t>Wel</a:t>
                </a:r>
                <a:r>
                  <a:rPr lang="pt-BR" dirty="0">
                    <a:solidFill>
                      <a:srgbClr val="0000FF"/>
                    </a:solidFill>
                  </a:rPr>
                  <a:t> </a:t>
                </a:r>
                <a:r>
                  <a:rPr lang="LID4096" dirty="0">
                    <a:solidFill>
                      <a:srgbClr val="0000FF"/>
                    </a:solidFill>
                  </a:rPr>
                  <a:t>(model, stress_period_data=lrcQ)        </a:t>
                </a:r>
                <a:r>
                  <a:rPr lang="LID4096" dirty="0"/>
                  <a:t>fpm.Modflow</a:t>
                </a:r>
                <a:r>
                  <a:rPr lang="pt-BR" dirty="0"/>
                  <a:t>  </a:t>
                </a:r>
                <a:r>
                  <a:rPr lang="LID4096" dirty="0">
                    <a:solidFill>
                      <a:srgbClr val="0000FF"/>
                    </a:solidFill>
                  </a:rPr>
                  <a:t>Pcg</a:t>
                </a:r>
                <a:r>
                  <a:rPr lang="pt-BR" dirty="0">
                    <a:solidFill>
                      <a:srgbClr val="0000FF"/>
                    </a:solidFill>
                  </a:rPr>
                  <a:t>  </a:t>
                </a:r>
                <a:r>
                  <a:rPr lang="LID4096" dirty="0">
                    <a:solidFill>
                      <a:srgbClr val="0000FF"/>
                    </a:solidFill>
                  </a:rPr>
                  <a:t>(model)        </a:t>
                </a:r>
                <a:endParaRPr lang="pt-BR" dirty="0">
                  <a:solidFill>
                    <a:srgbClr val="0000FF"/>
                  </a:solidFill>
                </a:endParaRPr>
              </a:p>
              <a:p>
                <a:r>
                  <a:rPr lang="LID4096" dirty="0"/>
                  <a:t>fpm.Modflow</a:t>
                </a:r>
                <a:r>
                  <a:rPr lang="pt-BR" dirty="0"/>
                  <a:t>  </a:t>
                </a:r>
                <a:r>
                  <a:rPr lang="LID4096" dirty="0">
                    <a:solidFill>
                      <a:srgbClr val="0000FF"/>
                    </a:solidFill>
                  </a:rPr>
                  <a:t>Oc</a:t>
                </a:r>
                <a:r>
                  <a:rPr lang="pt-BR" dirty="0">
                    <a:solidFill>
                      <a:srgbClr val="0000FF"/>
                    </a:solidFill>
                  </a:rPr>
                  <a:t>   </a:t>
                </a:r>
                <a:r>
                  <a:rPr lang="LID4096" dirty="0">
                    <a:solidFill>
                      <a:srgbClr val="0000FF"/>
                    </a:solidFill>
                  </a:rPr>
                  <a:t>(model)</a:t>
                </a:r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ECFF1B4-B114-877F-1D7E-F8F49C2AE038}"/>
                </a:ext>
              </a:extLst>
            </p:cNvPr>
            <p:cNvSpPr txBox="1"/>
            <p:nvPr/>
          </p:nvSpPr>
          <p:spPr>
            <a:xfrm>
              <a:off x="3685901" y="3471486"/>
              <a:ext cx="2242457" cy="2616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LID4096" sz="1100" dirty="0"/>
                <a:t>09_groundwater_paper_example_1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505DF00E-4035-7FC5-D0FC-4B2596BC3B67}"/>
              </a:ext>
            </a:extLst>
          </p:cNvPr>
          <p:cNvSpPr txBox="1"/>
          <p:nvPr/>
        </p:nvSpPr>
        <p:spPr>
          <a:xfrm>
            <a:off x="1078605" y="4459196"/>
            <a:ext cx="61201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dirty="0"/>
              <a:t>fpm.Modflow</a:t>
            </a:r>
            <a:r>
              <a:rPr lang="pt-BR" dirty="0"/>
              <a:t>  </a:t>
            </a:r>
            <a:r>
              <a:rPr lang="LID4096" dirty="0">
                <a:solidFill>
                  <a:srgbClr val="0000FF"/>
                </a:solidFill>
              </a:rPr>
              <a:t>Dis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CA5FE18-776A-017E-2A6E-791001D37520}"/>
              </a:ext>
            </a:extLst>
          </p:cNvPr>
          <p:cNvSpPr txBox="1"/>
          <p:nvPr/>
        </p:nvSpPr>
        <p:spPr>
          <a:xfrm>
            <a:off x="3241933" y="822960"/>
            <a:ext cx="754979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sz="2800" b="1" dirty="0"/>
              <a:t>https://flopy.readthedocs.io/en/latest/code.html</a:t>
            </a:r>
          </a:p>
        </p:txBody>
      </p:sp>
    </p:spTree>
    <p:extLst>
      <p:ext uri="{BB962C8B-B14F-4D97-AF65-F5344CB8AC3E}">
        <p14:creationId xmlns:p14="http://schemas.microsoft.com/office/powerpoint/2010/main" val="2328517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453</Words>
  <Application>Microsoft Office PowerPoint</Application>
  <PresentationFormat>Widescreen</PresentationFormat>
  <Paragraphs>37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grossi</dc:creator>
  <cp:lastModifiedBy>grossi</cp:lastModifiedBy>
  <cp:revision>8</cp:revision>
  <dcterms:created xsi:type="dcterms:W3CDTF">2024-12-17T09:33:28Z</dcterms:created>
  <dcterms:modified xsi:type="dcterms:W3CDTF">2024-12-17T15:11:01Z</dcterms:modified>
</cp:coreProperties>
</file>