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2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9"/>
  </p:notesMasterIdLst>
  <p:sldIdLst>
    <p:sldId id="260" r:id="rId3"/>
    <p:sldId id="355" r:id="rId4"/>
    <p:sldId id="356" r:id="rId5"/>
    <p:sldId id="357" r:id="rId6"/>
    <p:sldId id="358" r:id="rId7"/>
    <p:sldId id="311" r:id="rId8"/>
    <p:sldId id="359" r:id="rId9"/>
    <p:sldId id="364" r:id="rId10"/>
    <p:sldId id="365" r:id="rId11"/>
    <p:sldId id="366" r:id="rId12"/>
    <p:sldId id="367" r:id="rId13"/>
    <p:sldId id="350" r:id="rId14"/>
    <p:sldId id="360" r:id="rId15"/>
    <p:sldId id="361" r:id="rId16"/>
    <p:sldId id="362" r:id="rId17"/>
    <p:sldId id="363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Segoe UI" panose="020B0502040204020203" pitchFamily="34" charset="0"/>
      <p:regular r:id="rId28"/>
      <p:bold r:id="rId29"/>
      <p:italic r:id="rId30"/>
      <p:boldItalic r:id="rId31"/>
    </p:embeddedFont>
    <p:embeddedFont>
      <p:font typeface="Segoe UI Semibold" panose="020B0702040204020203" pitchFamily="34" charset="0"/>
      <p:bold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86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89" Type="http://schemas.openxmlformats.org/officeDocument/2006/relationships/theme" Target="theme/theme1.xml"/><Relationship Id="rId7" Type="http://schemas.openxmlformats.org/officeDocument/2006/relationships/slide" Target="slides/slide5.xml"/><Relationship Id="rId92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88" Type="http://schemas.openxmlformats.org/officeDocument/2006/relationships/viewProps" Target="viewProps.xml"/><Relationship Id="rId9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87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90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86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8" Type="http://schemas.openxmlformats.org/officeDocument/2006/relationships/slide" Target="slides/slide6.xml"/><Relationship Id="rId93" Type="http://schemas.openxmlformats.org/officeDocument/2006/relationships/customXml" Target="../customXml/item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4670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018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259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7790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44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503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3179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404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048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6797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0498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562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967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7789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7671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5450" y="95913"/>
            <a:ext cx="845550" cy="3799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/>
        </p:nvSpPr>
        <p:spPr>
          <a:xfrm>
            <a:off x="565525" y="733597"/>
            <a:ext cx="7980617" cy="2129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Gerenciando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Workspaces no Power BI Service</a:t>
            </a:r>
            <a:endParaRPr lang="en-US" dirty="0"/>
          </a:p>
          <a:p>
            <a:pPr>
              <a:lnSpc>
                <a:spcPct val="114999"/>
              </a:lnSpc>
            </a:pPr>
            <a:r>
              <a:rPr lang="en-US" sz="2400" i="1" dirty="0" err="1">
                <a:solidFill>
                  <a:srgbClr val="EA4E60"/>
                </a:solidFill>
                <a:latin typeface="Century Gothic"/>
              </a:rPr>
              <a:t>Formação</a:t>
            </a:r>
            <a:r>
              <a:rPr lang="en-US" sz="2400" i="1" dirty="0">
                <a:solidFill>
                  <a:srgbClr val="EA4E60"/>
                </a:solidFill>
                <a:latin typeface="Century Gothic"/>
              </a:rPr>
              <a:t> Power BI Analyst</a:t>
            </a:r>
            <a:endParaRPr lang="en-US" dirty="0"/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368EFF0C-058F-7EDB-1F36-F74DC0F55023}"/>
              </a:ext>
            </a:extLst>
          </p:cNvPr>
          <p:cNvSpPr txBox="1"/>
          <p:nvPr/>
        </p:nvSpPr>
        <p:spPr>
          <a:xfrm>
            <a:off x="565525" y="2946527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Mascarenhas</a:t>
            </a:r>
            <a:endParaRPr lang="en-US"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Tech Education Specialist DIO / Owner do canal @Simplificandoredes e @SimplificandoProgramação </a:t>
            </a:r>
            <a:endParaRPr lang="en-US" sz="1600">
              <a:ea typeface="Calibri"/>
            </a:endParaRPr>
          </a:p>
          <a:p>
            <a:pPr>
              <a:spcBef>
                <a:spcPts val="1000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600">
              <a:ea typeface="Calibri"/>
            </a:endParaRP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40A24"/>
                </a:solidFill>
                <a:ea typeface="Calibri"/>
                <a:sym typeface="Calibri"/>
              </a:rPr>
              <a:t>@</a:t>
            </a:r>
            <a:r>
              <a:rPr lang="en-US" sz="2000" b="1">
                <a:solidFill>
                  <a:srgbClr val="040A24"/>
                </a:solidFill>
                <a:ea typeface="Calibri"/>
                <a:sym typeface="Calibri"/>
              </a:rPr>
              <a:t>in/juliana-mascarenhas-ds/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Papeis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- Workspace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13" name="Google Shape;168;p3">
            <a:extLst>
              <a:ext uri="{FF2B5EF4-FFF2-40B4-BE49-F238E27FC236}">
                <a16:creationId xmlns:a16="http://schemas.microsoft.com/office/drawing/2014/main" id="{4A79FC9E-262A-4326-B95E-C5C34EE98E5A}"/>
              </a:ext>
            </a:extLst>
          </p:cNvPr>
          <p:cNvSpPr txBox="1"/>
          <p:nvPr/>
        </p:nvSpPr>
        <p:spPr>
          <a:xfrm>
            <a:off x="565525" y="2074126"/>
            <a:ext cx="7760719" cy="2432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i="0" u="none" strike="noStrike" baseline="0" dirty="0">
                <a:solidFill>
                  <a:srgbClr val="161616"/>
                </a:solidFill>
                <a:latin typeface="Segoe UI Semibold" panose="020B0702040204020203" pitchFamily="34" charset="0"/>
              </a:rPr>
              <a:t>Colaborador</a:t>
            </a:r>
            <a:endParaRPr lang="pt-BR" sz="1800" b="0" i="0" u="none" strike="noStrike" baseline="0" dirty="0">
              <a:solidFill>
                <a:srgbClr val="161616"/>
              </a:solidFill>
              <a:latin typeface="Segoe UI Semibold" panose="020B0702040204020203" pitchFamily="34" charset="0"/>
            </a:endParaRPr>
          </a:p>
          <a:p>
            <a:endParaRPr lang="pt-BR" sz="1800" b="0" i="0" u="none" strike="noStrike" baseline="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Não pode adicionar nem remover usuários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Não pode publicar, atualizar nem editar um aplicativo em um </a:t>
            </a:r>
            <a:r>
              <a:rPr lang="pt-BR" sz="1800" dirty="0" err="1">
                <a:solidFill>
                  <a:srgbClr val="161616"/>
                </a:solidFill>
                <a:latin typeface="Segoe UI" panose="020B0502040204020203" pitchFamily="34" charset="0"/>
              </a:rPr>
              <a:t>W</a:t>
            </a:r>
            <a:r>
              <a:rPr lang="pt-BR" sz="1800" b="0" i="0" u="none" strike="noStrike" baseline="0" dirty="0" err="1">
                <a:solidFill>
                  <a:srgbClr val="161616"/>
                </a:solidFill>
                <a:latin typeface="Segoe UI" panose="020B0502040204020203" pitchFamily="34" charset="0"/>
              </a:rPr>
              <a:t>orkspace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, a menos que tenha recebido essa capacidade de administradores/membros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Pode criar, atualizar e publicar conteúdo e relatórios em um </a:t>
            </a:r>
            <a:r>
              <a:rPr lang="pt-BR" sz="1800" b="0" i="0" u="none" strike="noStrike" baseline="0" dirty="0" err="1">
                <a:solidFill>
                  <a:srgbClr val="161616"/>
                </a:solidFill>
                <a:latin typeface="Segoe UI" panose="020B0502040204020203" pitchFamily="34" charset="0"/>
              </a:rPr>
              <a:t>workspace</a:t>
            </a:r>
            <a:endParaRPr lang="pt-BR" sz="1800" b="0" i="0" u="none" strike="noStrike" baseline="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Pode agendar atualizações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b="0" i="0" u="none" strike="noStrike" baseline="0" dirty="0">
              <a:solidFill>
                <a:srgbClr val="161616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268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Papeis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- Workspace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13" name="Google Shape;168;p3">
            <a:extLst>
              <a:ext uri="{FF2B5EF4-FFF2-40B4-BE49-F238E27FC236}">
                <a16:creationId xmlns:a16="http://schemas.microsoft.com/office/drawing/2014/main" id="{4A79FC9E-262A-4326-B95E-C5C34EE98E5A}"/>
              </a:ext>
            </a:extLst>
          </p:cNvPr>
          <p:cNvSpPr txBox="1"/>
          <p:nvPr/>
        </p:nvSpPr>
        <p:spPr>
          <a:xfrm>
            <a:off x="565525" y="2074126"/>
            <a:ext cx="7760719" cy="218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000" b="1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Visualizador</a:t>
            </a:r>
            <a:endParaRPr lang="pt-BR" sz="2000" dirty="0">
              <a:solidFill>
                <a:srgbClr val="16161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000" b="0" i="0" u="none" strike="noStrike" baseline="0" dirty="0">
              <a:solidFill>
                <a:srgbClr val="16161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Não pode adicionar nem remover usuários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Só pode exibir um relatório ou dashboard em um </a:t>
            </a:r>
            <a:r>
              <a:rPr lang="pt-BR" sz="2000" b="0" i="0" u="none" strike="noStrike" baseline="0" dirty="0" err="1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workspace</a:t>
            </a:r>
            <a:endParaRPr lang="pt-BR" sz="2000" b="0" i="0" u="none" strike="noStrike" baseline="0" dirty="0">
              <a:solidFill>
                <a:srgbClr val="16161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Pode ler os dados armazenados nos fluxos de dados do </a:t>
            </a:r>
            <a:r>
              <a:rPr lang="pt-BR" sz="2000" b="0" i="0" u="none" strike="noStrike" baseline="0" dirty="0" err="1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workspace</a:t>
            </a:r>
            <a:endParaRPr lang="pt-BR" sz="2000" b="0" i="0" u="none" strike="noStrike" baseline="0" dirty="0">
              <a:solidFill>
                <a:srgbClr val="16161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059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Pipeline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Implementação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13" name="Google Shape;168;p3">
            <a:extLst>
              <a:ext uri="{FF2B5EF4-FFF2-40B4-BE49-F238E27FC236}">
                <a16:creationId xmlns:a16="http://schemas.microsoft.com/office/drawing/2014/main" id="{4A79FC9E-262A-4326-B95E-C5C34EE98E5A}"/>
              </a:ext>
            </a:extLst>
          </p:cNvPr>
          <p:cNvSpPr txBox="1"/>
          <p:nvPr/>
        </p:nvSpPr>
        <p:spPr>
          <a:xfrm>
            <a:off x="565525" y="1865972"/>
            <a:ext cx="6266455" cy="2591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Recurso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Premium</a:t>
            </a: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Gerenciamento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conteúdos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Possui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diferentes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ciclos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vida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Exige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permissão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m 5">
            <a:extLst>
              <a:ext uri="{FF2B5EF4-FFF2-40B4-BE49-F238E27FC236}">
                <a16:creationId xmlns:a16="http://schemas.microsoft.com/office/drawing/2014/main" id="{D4104931-F3D1-4104-9849-58186633E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664" y="1800723"/>
            <a:ext cx="1269368" cy="129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66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Pipeline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Implementação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13" name="Google Shape;168;p3">
            <a:extLst>
              <a:ext uri="{FF2B5EF4-FFF2-40B4-BE49-F238E27FC236}">
                <a16:creationId xmlns:a16="http://schemas.microsoft.com/office/drawing/2014/main" id="{4A79FC9E-262A-4326-B95E-C5C34EE98E5A}"/>
              </a:ext>
            </a:extLst>
          </p:cNvPr>
          <p:cNvSpPr txBox="1"/>
          <p:nvPr/>
        </p:nvSpPr>
        <p:spPr>
          <a:xfrm>
            <a:off x="565525" y="1865972"/>
            <a:ext cx="6266455" cy="2591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lvl="1" algn="just"/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Vantagens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Maior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produtividade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Entregas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mais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rápidas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Menor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intervenção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humana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942A533-D447-B4F3-C1ED-A6BBCA4BE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978" y="2104380"/>
            <a:ext cx="3748668" cy="221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763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Ambientes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desenvolvimento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3" name="Google Shape;168;p3">
            <a:extLst>
              <a:ext uri="{FF2B5EF4-FFF2-40B4-BE49-F238E27FC236}">
                <a16:creationId xmlns:a16="http://schemas.microsoft.com/office/drawing/2014/main" id="{4A79FC9E-262A-4326-B95E-C5C34EE98E5A}"/>
              </a:ext>
            </a:extLst>
          </p:cNvPr>
          <p:cNvSpPr txBox="1"/>
          <p:nvPr/>
        </p:nvSpPr>
        <p:spPr>
          <a:xfrm>
            <a:off x="565525" y="1865972"/>
            <a:ext cx="6266455" cy="2591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lvl="1" algn="just"/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Desenvolvimento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Primeiro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estágio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 lvl="1" algn="just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</a:t>
            </a: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Examinar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relatórios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comentários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testes</a:t>
            </a:r>
          </a:p>
          <a:p>
            <a:pPr marL="76200" lvl="1" algn="just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 lvl="1" algn="just"/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Produção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Acessado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pelo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público-alvo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m 5">
            <a:extLst>
              <a:ext uri="{FF2B5EF4-FFF2-40B4-BE49-F238E27FC236}">
                <a16:creationId xmlns:a16="http://schemas.microsoft.com/office/drawing/2014/main" id="{D4104931-F3D1-4104-9849-58186633E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664" y="1800723"/>
            <a:ext cx="1269368" cy="129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81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Linhagem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dos dados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sp>
        <p:nvSpPr>
          <p:cNvPr id="13" name="Google Shape;168;p3">
            <a:extLst>
              <a:ext uri="{FF2B5EF4-FFF2-40B4-BE49-F238E27FC236}">
                <a16:creationId xmlns:a16="http://schemas.microsoft.com/office/drawing/2014/main" id="{4A79FC9E-262A-4326-B95E-C5C34EE98E5A}"/>
              </a:ext>
            </a:extLst>
          </p:cNvPr>
          <p:cNvSpPr txBox="1"/>
          <p:nvPr/>
        </p:nvSpPr>
        <p:spPr>
          <a:xfrm>
            <a:off x="565525" y="1865972"/>
            <a:ext cx="7024738" cy="2591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000" b="0" i="1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“Linhagem de dados </a:t>
            </a:r>
            <a:r>
              <a:rPr lang="pt-BR" sz="20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refere-se ao caminho que os dados seguem da fonte de dados ao destino.”</a:t>
            </a:r>
          </a:p>
          <a:p>
            <a:endParaRPr lang="pt-BR" sz="2000" dirty="0">
              <a:solidFill>
                <a:srgbClr val="16161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00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Vantagens do recurso:</a:t>
            </a:r>
          </a:p>
          <a:p>
            <a:endParaRPr lang="pt-BR" sz="2000" dirty="0">
              <a:solidFill>
                <a:srgbClr val="16161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Simplifica o processo de solução de problemas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Permite gerenciar os </a:t>
            </a:r>
            <a:r>
              <a:rPr lang="pt-BR" sz="2000" dirty="0" err="1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workspaces</a:t>
            </a:r>
            <a:r>
              <a:rPr lang="pt-BR" sz="200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verificar impacto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Poupa tempo e facilita identificação</a:t>
            </a:r>
          </a:p>
        </p:txBody>
      </p:sp>
      <p:pic>
        <p:nvPicPr>
          <p:cNvPr id="2" name="Imagem 5">
            <a:extLst>
              <a:ext uri="{FF2B5EF4-FFF2-40B4-BE49-F238E27FC236}">
                <a16:creationId xmlns:a16="http://schemas.microsoft.com/office/drawing/2014/main" id="{D4104931-F3D1-4104-9849-58186633E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664" y="1800723"/>
            <a:ext cx="1269368" cy="129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59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Proteção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Dados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13" name="Google Shape;168;p3">
            <a:extLst>
              <a:ext uri="{FF2B5EF4-FFF2-40B4-BE49-F238E27FC236}">
                <a16:creationId xmlns:a16="http://schemas.microsoft.com/office/drawing/2014/main" id="{4A79FC9E-262A-4326-B95E-C5C34EE98E5A}"/>
              </a:ext>
            </a:extLst>
          </p:cNvPr>
          <p:cNvSpPr txBox="1"/>
          <p:nvPr/>
        </p:nvSpPr>
        <p:spPr>
          <a:xfrm>
            <a:off x="565525" y="1865972"/>
            <a:ext cx="7024738" cy="2591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000" b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Restrição de acesso aos relatórios e dados</a:t>
            </a:r>
          </a:p>
          <a:p>
            <a:endParaRPr lang="pt-BR" sz="2000" dirty="0">
              <a:solidFill>
                <a:srgbClr val="16161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Rótulos de confidencialidade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Medidas de proteção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Extra: Microsoft Cloud App Security</a:t>
            </a:r>
          </a:p>
        </p:txBody>
      </p:sp>
      <p:pic>
        <p:nvPicPr>
          <p:cNvPr id="2" name="Imagem 5">
            <a:extLst>
              <a:ext uri="{FF2B5EF4-FFF2-40B4-BE49-F238E27FC236}">
                <a16:creationId xmlns:a16="http://schemas.microsoft.com/office/drawing/2014/main" id="{D4104931-F3D1-4104-9849-58186633E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664" y="1800723"/>
            <a:ext cx="1269368" cy="129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5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Workspace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13" name="Google Shape;168;p3">
            <a:extLst>
              <a:ext uri="{FF2B5EF4-FFF2-40B4-BE49-F238E27FC236}">
                <a16:creationId xmlns:a16="http://schemas.microsoft.com/office/drawing/2014/main" id="{4A79FC9E-262A-4326-B95E-C5C34EE98E5A}"/>
              </a:ext>
            </a:extLst>
          </p:cNvPr>
          <p:cNvSpPr txBox="1"/>
          <p:nvPr/>
        </p:nvSpPr>
        <p:spPr>
          <a:xfrm>
            <a:off x="565526" y="2088995"/>
            <a:ext cx="6365792" cy="2229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Área de Trabalho disponível ao usuários do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Monitoramento</a:t>
            </a:r>
            <a:r>
              <a:rPr lang="en-US" sz="2000" dirty="0">
                <a:solidFill>
                  <a:srgbClr val="040A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n-US" sz="2000" dirty="0" err="1">
                <a:solidFill>
                  <a:srgbClr val="040A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desempenho</a:t>
            </a:r>
            <a:endParaRPr lang="en-US" sz="2000" dirty="0">
              <a:solidFill>
                <a:srgbClr val="040A2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Permissão</a:t>
            </a:r>
            <a:r>
              <a:rPr lang="en-US" sz="2000" dirty="0">
                <a:solidFill>
                  <a:srgbClr val="040A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000" dirty="0" err="1">
                <a:solidFill>
                  <a:srgbClr val="040A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usuários</a:t>
            </a:r>
            <a:endParaRPr lang="en-US" sz="2000" dirty="0">
              <a:solidFill>
                <a:srgbClr val="040A2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40A2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D3D86FB-8333-477C-9257-E2BABB9C0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391" y="3353583"/>
            <a:ext cx="1569029" cy="1596737"/>
          </a:xfrm>
          <a:prstGeom prst="rect">
            <a:avLst/>
          </a:prstGeom>
        </p:spPr>
      </p:pic>
      <p:pic>
        <p:nvPicPr>
          <p:cNvPr id="2" name="Imagem 5">
            <a:extLst>
              <a:ext uri="{FF2B5EF4-FFF2-40B4-BE49-F238E27FC236}">
                <a16:creationId xmlns:a16="http://schemas.microsoft.com/office/drawing/2014/main" id="{D4104931-F3D1-4104-9849-58186633E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664" y="1800722"/>
            <a:ext cx="1518804" cy="1549109"/>
          </a:xfrm>
          <a:prstGeom prst="rect">
            <a:avLst/>
          </a:prstGeom>
        </p:spPr>
      </p:pic>
      <p:pic>
        <p:nvPicPr>
          <p:cNvPr id="3" name="Imagem 5">
            <a:extLst>
              <a:ext uri="{FF2B5EF4-FFF2-40B4-BE49-F238E27FC236}">
                <a16:creationId xmlns:a16="http://schemas.microsoft.com/office/drawing/2014/main" id="{BBCB5420-B809-4052-98A6-85397BB5B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233" y="685700"/>
            <a:ext cx="1776845" cy="171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2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Workspace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13" name="Google Shape;168;p3">
            <a:extLst>
              <a:ext uri="{FF2B5EF4-FFF2-40B4-BE49-F238E27FC236}">
                <a16:creationId xmlns:a16="http://schemas.microsoft.com/office/drawing/2014/main" id="{4A79FC9E-262A-4326-B95E-C5C34EE98E5A}"/>
              </a:ext>
            </a:extLst>
          </p:cNvPr>
          <p:cNvSpPr txBox="1"/>
          <p:nvPr/>
        </p:nvSpPr>
        <p:spPr>
          <a:xfrm>
            <a:off x="565525" y="2088995"/>
            <a:ext cx="7411313" cy="2229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00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que saber sobre </a:t>
            </a:r>
            <a:r>
              <a:rPr lang="pt-BR" sz="2000" dirty="0" err="1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Workspaces</a:t>
            </a:r>
            <a:r>
              <a:rPr lang="pt-BR" sz="200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pt-BR" sz="2000" b="0" i="0" u="none" strike="noStrike" baseline="0" dirty="0">
              <a:solidFill>
                <a:srgbClr val="16161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b="0" i="0" u="none" strike="noStrike" baseline="0" dirty="0">
              <a:solidFill>
                <a:srgbClr val="16161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Concentra seus esforços para melhoria. Se você sabe em que áreas o desempenho é pior, pode concentrar esforços para alcançar melhorias nessas áreas.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b="0" i="0" u="none" strike="noStrike" baseline="0" dirty="0">
              <a:solidFill>
                <a:srgbClr val="16161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Quantifica o impacto dos relatórios. As métricas de uso ajudam a determinar o sucesso dos relatórios.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D3D86FB-8333-477C-9257-E2BABB9C0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889" y="3203537"/>
            <a:ext cx="1569029" cy="159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8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Workspace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D3D86FB-8333-477C-9257-E2BABB9C0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889" y="3203537"/>
            <a:ext cx="1569029" cy="159673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02D26B3-3E9F-AD47-889C-248753B0A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21" y="1481050"/>
            <a:ext cx="6727902" cy="328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072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Workspace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D3D86FB-8333-477C-9257-E2BABB9C0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889" y="3203537"/>
            <a:ext cx="1569029" cy="159673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3931965-18DC-939C-1141-43DC88718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17" y="1381495"/>
            <a:ext cx="6229310" cy="351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5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Desempenho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13" name="Google Shape;168;p3">
            <a:extLst>
              <a:ext uri="{FF2B5EF4-FFF2-40B4-BE49-F238E27FC236}">
                <a16:creationId xmlns:a16="http://schemas.microsoft.com/office/drawing/2014/main" id="{4A79FC9E-262A-4326-B95E-C5C34EE98E5A}"/>
              </a:ext>
            </a:extLst>
          </p:cNvPr>
          <p:cNvSpPr txBox="1"/>
          <p:nvPr/>
        </p:nvSpPr>
        <p:spPr>
          <a:xfrm>
            <a:off x="565525" y="2074126"/>
            <a:ext cx="7760719" cy="2432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 guia </a:t>
            </a:r>
            <a:r>
              <a:rPr lang="pt-BR" sz="1800" b="1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Desempenho do relatório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você pode exibir métricas como:</a:t>
            </a:r>
          </a:p>
          <a:p>
            <a:endParaRPr lang="pt-BR" sz="1800" b="0" i="0" u="none" strike="noStrike" baseline="0" dirty="0">
              <a:solidFill>
                <a:srgbClr val="16161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Tempo de abertura típico 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Quanto tempo leva, no 50º percentil, para abrir o relatório.</a:t>
            </a:r>
          </a:p>
          <a:p>
            <a:endParaRPr lang="pt-BR" sz="1800" b="0" i="0" u="none" strike="noStrike" baseline="0" dirty="0">
              <a:solidFill>
                <a:srgbClr val="16161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Tendência de tempo de abertura 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Como o tempo de abertura típico muda ao longo </a:t>
            </a:r>
            <a:r>
              <a:rPr lang="pt-BR" sz="1800" b="0" i="0" u="none" strike="noStrike" baseline="0" dirty="0" err="1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dotempo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Essa métrica pode indicar o desempenho do relatório conforme o número </a:t>
            </a:r>
            <a:r>
              <a:rPr lang="pt-BR" sz="1800" b="0" i="0" u="none" strike="noStrike" baseline="0" dirty="0" err="1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deusuários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começa a crescer.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b="0" i="0" u="none" strike="noStrike" baseline="0" dirty="0">
              <a:solidFill>
                <a:srgbClr val="16161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99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Desempenho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13" name="Google Shape;168;p3">
            <a:extLst>
              <a:ext uri="{FF2B5EF4-FFF2-40B4-BE49-F238E27FC236}">
                <a16:creationId xmlns:a16="http://schemas.microsoft.com/office/drawing/2014/main" id="{4A79FC9E-262A-4326-B95E-C5C34EE98E5A}"/>
              </a:ext>
            </a:extLst>
          </p:cNvPr>
          <p:cNvSpPr txBox="1"/>
          <p:nvPr/>
        </p:nvSpPr>
        <p:spPr>
          <a:xfrm>
            <a:off x="565525" y="2074126"/>
            <a:ext cx="7760719" cy="2432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Gráficos de </a:t>
            </a:r>
            <a:r>
              <a:rPr lang="pt-BR" sz="1800" b="1" i="0" u="none" strike="noStrike" baseline="0" dirty="0">
                <a:solidFill>
                  <a:srgbClr val="161616"/>
                </a:solidFill>
                <a:latin typeface="Segoe UI Semibold" panose="020B0702040204020203" pitchFamily="34" charset="0"/>
              </a:rPr>
              <a:t>Desempenho Diário/Semanal </a:t>
            </a: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– Realça o desempenho de 10%, 50% e 90%das ações de abertura do relatório todos os dias e após um período de sete dias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solidFill>
                  <a:srgbClr val="161616"/>
                </a:solidFill>
                <a:latin typeface="Segoe UI" panose="020B0502040204020203" pitchFamily="34" charset="0"/>
              </a:rPr>
              <a:t>Filtros para data para que você possa ver como o desempenho muda conforme o dia.</a:t>
            </a:r>
          </a:p>
        </p:txBody>
      </p:sp>
    </p:spTree>
    <p:extLst>
      <p:ext uri="{BB962C8B-B14F-4D97-AF65-F5344CB8AC3E}">
        <p14:creationId xmlns:p14="http://schemas.microsoft.com/office/powerpoint/2010/main" val="1770469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Papeis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- Workspace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13" name="Google Shape;168;p3">
            <a:extLst>
              <a:ext uri="{FF2B5EF4-FFF2-40B4-BE49-F238E27FC236}">
                <a16:creationId xmlns:a16="http://schemas.microsoft.com/office/drawing/2014/main" id="{4A79FC9E-262A-4326-B95E-C5C34EE98E5A}"/>
              </a:ext>
            </a:extLst>
          </p:cNvPr>
          <p:cNvSpPr txBox="1"/>
          <p:nvPr/>
        </p:nvSpPr>
        <p:spPr>
          <a:xfrm>
            <a:off x="565525" y="2074126"/>
            <a:ext cx="7760719" cy="2432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000" b="1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Administrador</a:t>
            </a:r>
            <a:endParaRPr lang="pt-BR" sz="2000" b="0" i="0" u="none" strike="noStrike" baseline="0" dirty="0">
              <a:solidFill>
                <a:srgbClr val="16161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b="0" i="0" u="none" strike="noStrike" baseline="0" dirty="0">
              <a:solidFill>
                <a:srgbClr val="16161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Adicionar/remover outros usuários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Publicar, atualizar e/ou compartilhar um aplicativo em um </a:t>
            </a:r>
            <a:r>
              <a:rPr lang="pt-BR" sz="2000" b="0" i="0" u="none" strike="noStrike" baseline="0" dirty="0" err="1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workspace</a:t>
            </a:r>
            <a:endParaRPr lang="pt-BR" sz="2000" b="0" i="0" u="none" strike="noStrike" baseline="0" dirty="0">
              <a:solidFill>
                <a:srgbClr val="16161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Criar, editar, excluir e publicar relatórios e conteúdo em um </a:t>
            </a:r>
            <a:r>
              <a:rPr lang="pt-BR" sz="2000" b="0" i="0" u="none" strike="noStrike" baseline="0" dirty="0" err="1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workspace</a:t>
            </a:r>
            <a:endParaRPr lang="pt-BR" sz="2000" b="0" i="0" u="none" strike="noStrike" baseline="0" dirty="0">
              <a:solidFill>
                <a:srgbClr val="16161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Exibir e interagir com relatórios e dashboards em um </a:t>
            </a:r>
            <a:r>
              <a:rPr lang="pt-BR" sz="2000" b="0" i="0" u="none" strike="noStrike" baseline="0" dirty="0" err="1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workspace</a:t>
            </a:r>
            <a:endParaRPr lang="pt-BR" sz="2000" b="0" i="0" u="none" strike="noStrike" baseline="0" dirty="0">
              <a:solidFill>
                <a:srgbClr val="16161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Configurar atualizações de dados</a:t>
            </a:r>
          </a:p>
          <a:p>
            <a:endParaRPr lang="pt-BR" sz="2000" b="0" i="0" u="none" strike="noStrike" baseline="0" dirty="0">
              <a:solidFill>
                <a:srgbClr val="16161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b="0" i="0" u="none" strike="noStrike" baseline="0" dirty="0">
              <a:solidFill>
                <a:srgbClr val="16161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31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Papeis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- Workspace</a:t>
            </a:r>
            <a:endParaRPr lang="pt-BR" dirty="0"/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sp>
        <p:nvSpPr>
          <p:cNvPr id="13" name="Google Shape;168;p3">
            <a:extLst>
              <a:ext uri="{FF2B5EF4-FFF2-40B4-BE49-F238E27FC236}">
                <a16:creationId xmlns:a16="http://schemas.microsoft.com/office/drawing/2014/main" id="{4A79FC9E-262A-4326-B95E-C5C34EE98E5A}"/>
              </a:ext>
            </a:extLst>
          </p:cNvPr>
          <p:cNvSpPr txBox="1"/>
          <p:nvPr/>
        </p:nvSpPr>
        <p:spPr>
          <a:xfrm>
            <a:off x="565526" y="2003461"/>
            <a:ext cx="4417440" cy="2198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000" b="1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Membro</a:t>
            </a:r>
          </a:p>
          <a:p>
            <a:endParaRPr lang="pt-BR" sz="2000" b="0" i="0" u="none" strike="noStrike" baseline="0" dirty="0">
              <a:solidFill>
                <a:srgbClr val="16161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Pode adicionar usuários com permissões inferiores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Não pode remover usuários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Não é possível excluir o </a:t>
            </a:r>
            <a:r>
              <a:rPr lang="pt-BR" sz="2000" dirty="0" err="1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pt-BR" sz="2000" b="0" i="0" u="none" strike="noStrike" baseline="0" dirty="0" err="1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orkspace</a:t>
            </a:r>
            <a:endParaRPr lang="pt-BR" sz="2000" dirty="0">
              <a:solidFill>
                <a:srgbClr val="16161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0" i="0" u="none" strike="noStrike" baseline="0" dirty="0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Não pode atualizar os metadados sobre o </a:t>
            </a:r>
            <a:r>
              <a:rPr lang="pt-BR" sz="2000" dirty="0" err="1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pt-BR" sz="2000" b="0" i="0" u="none" strike="noStrike" baseline="0" dirty="0" err="1">
                <a:solidFill>
                  <a:srgbClr val="1616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orkspace</a:t>
            </a:r>
            <a:endParaRPr lang="pt-BR" sz="2000" b="0" i="0" u="none" strike="noStrike" baseline="0" dirty="0">
              <a:solidFill>
                <a:srgbClr val="16161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b="0" i="0" u="none" strike="noStrike" baseline="0" dirty="0">
              <a:solidFill>
                <a:srgbClr val="16161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68FB88A-B1EB-19F2-BD11-9B67C27891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9" r="3693" b="36921"/>
          <a:stretch/>
        </p:blipFill>
        <p:spPr>
          <a:xfrm>
            <a:off x="5610596" y="1850966"/>
            <a:ext cx="2743200" cy="265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8432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7F205B17-2B42-4413-8799-4D2BB32A37B9}"/>
</file>

<file path=customXml/itemProps2.xml><?xml version="1.0" encoding="utf-8"?>
<ds:datastoreItem xmlns:ds="http://schemas.openxmlformats.org/officeDocument/2006/customXml" ds:itemID="{E13DEE17-380C-4369-8025-C2CA635BD655}"/>
</file>

<file path=customXml/itemProps3.xml><?xml version="1.0" encoding="utf-8"?>
<ds:datastoreItem xmlns:ds="http://schemas.openxmlformats.org/officeDocument/2006/customXml" ds:itemID="{8C375F1C-21BA-4092-912D-70CCA32A515D}"/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536</Words>
  <Application>Microsoft Office PowerPoint</Application>
  <PresentationFormat>Apresentação na tela (16:9)</PresentationFormat>
  <Paragraphs>105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Arial</vt:lpstr>
      <vt:lpstr>Segoe UI Semibold</vt:lpstr>
      <vt:lpstr>Century Gothic</vt:lpstr>
      <vt:lpstr>Calibri</vt:lpstr>
      <vt:lpstr>Segoe UI</vt:lpstr>
      <vt:lpstr>Simple Light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Juliana</cp:lastModifiedBy>
  <cp:revision>507</cp:revision>
  <dcterms:modified xsi:type="dcterms:W3CDTF">2022-12-02T18:58:46Z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