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88" r:id="rId3"/>
    <p:sldId id="290" r:id="rId4"/>
    <p:sldId id="291" r:id="rId5"/>
    <p:sldId id="292" r:id="rId6"/>
    <p:sldId id="293" r:id="rId7"/>
    <p:sldId id="294" r:id="rId8"/>
    <p:sldId id="295" r:id="rId9"/>
    <p:sldId id="296" r:id="rId10"/>
    <p:sldId id="297" r:id="rId11"/>
    <p:sldId id="298" r:id="rId12"/>
    <p:sldId id="299" r:id="rId13"/>
  </p:sldIdLst>
  <p:sldSz cx="9144000" cy="6858000" type="screen4x3"/>
  <p:notesSz cx="6858000" cy="9144000"/>
  <p:defaultText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65" d="100"/>
          <a:sy n="65" d="100"/>
        </p:scale>
        <p:origin x="1320" y="40"/>
      </p:cViewPr>
      <p:guideLst>
        <p:guide orient="horz" pos="2160"/>
        <p:guide pos="2880"/>
      </p:guideLst>
    </p:cSldViewPr>
  </p:slideViewPr>
  <p:outlineViewPr>
    <p:cViewPr>
      <p:scale>
        <a:sx n="33" d="100"/>
        <a:sy n="33" d="100"/>
      </p:scale>
      <p:origin x="0" y="18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41302-CD65-4A8F-8ADE-1699F48F3C80}"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GB"/>
        </a:p>
      </dgm:t>
    </dgm:pt>
    <dgm:pt modelId="{5F844675-9E92-47D0-AC7C-9996CFE62EAA}">
      <dgm:prSet phldrT="[Text]"/>
      <dgm:spPr>
        <a:solidFill>
          <a:srgbClr val="00B0F0"/>
        </a:solidFill>
      </dgm:spPr>
      <dgm:t>
        <a:bodyPr/>
        <a:lstStyle/>
        <a:p>
          <a:r>
            <a:rPr lang="en-GB" dirty="0">
              <a:solidFill>
                <a:schemeClr val="tx1"/>
              </a:solidFill>
            </a:rPr>
            <a:t>Moral</a:t>
          </a:r>
        </a:p>
      </dgm:t>
    </dgm:pt>
    <dgm:pt modelId="{33518FB4-CDB0-4A70-B37E-B7104AF7ED72}" type="parTrans" cxnId="{A429043A-15AD-4388-AE7D-1D4C9D115542}">
      <dgm:prSet/>
      <dgm:spPr/>
      <dgm:t>
        <a:bodyPr/>
        <a:lstStyle/>
        <a:p>
          <a:endParaRPr lang="en-GB"/>
        </a:p>
      </dgm:t>
    </dgm:pt>
    <dgm:pt modelId="{8DBD8366-A480-4BDB-BFBA-E537807DCC16}" type="sibTrans" cxnId="{A429043A-15AD-4388-AE7D-1D4C9D115542}">
      <dgm:prSet/>
      <dgm:spPr/>
      <dgm:t>
        <a:bodyPr/>
        <a:lstStyle/>
        <a:p>
          <a:endParaRPr lang="en-GB"/>
        </a:p>
      </dgm:t>
    </dgm:pt>
    <dgm:pt modelId="{9EC67DBA-00D1-4461-AFE6-3838CAEFF5DF}">
      <dgm:prSet phldrT="[Text]"/>
      <dgm:spPr>
        <a:solidFill>
          <a:srgbClr val="00CC00"/>
        </a:solidFill>
      </dgm:spPr>
      <dgm:t>
        <a:bodyPr/>
        <a:lstStyle/>
        <a:p>
          <a:r>
            <a:rPr lang="en-GB" dirty="0">
              <a:solidFill>
                <a:schemeClr val="tx1"/>
              </a:solidFill>
            </a:rPr>
            <a:t>Intellectual</a:t>
          </a:r>
        </a:p>
      </dgm:t>
    </dgm:pt>
    <dgm:pt modelId="{EF3A0672-B7C0-49FD-9F8D-59D9503EF6B2}" type="parTrans" cxnId="{55541CCD-4553-46F0-8E14-EAEA0EB5BC3A}">
      <dgm:prSet/>
      <dgm:spPr/>
      <dgm:t>
        <a:bodyPr/>
        <a:lstStyle/>
        <a:p>
          <a:endParaRPr lang="en-GB"/>
        </a:p>
      </dgm:t>
    </dgm:pt>
    <dgm:pt modelId="{A7F79853-E87B-4470-91FC-3263D6D3EE07}" type="sibTrans" cxnId="{55541CCD-4553-46F0-8E14-EAEA0EB5BC3A}">
      <dgm:prSet/>
      <dgm:spPr/>
      <dgm:t>
        <a:bodyPr/>
        <a:lstStyle/>
        <a:p>
          <a:endParaRPr lang="en-GB"/>
        </a:p>
      </dgm:t>
    </dgm:pt>
    <dgm:pt modelId="{7A30CA8A-CF4C-4919-9486-86917031C23F}">
      <dgm:prSet phldrT="[Text]"/>
      <dgm:spPr>
        <a:solidFill>
          <a:srgbClr val="C4EB35"/>
        </a:solidFill>
      </dgm:spPr>
      <dgm:t>
        <a:bodyPr/>
        <a:lstStyle/>
        <a:p>
          <a:r>
            <a:rPr lang="en-GB" dirty="0">
              <a:solidFill>
                <a:schemeClr val="tx1"/>
              </a:solidFill>
            </a:rPr>
            <a:t>Civic</a:t>
          </a:r>
        </a:p>
      </dgm:t>
    </dgm:pt>
    <dgm:pt modelId="{BC874E1E-8725-4574-A013-7C27791CC590}" type="parTrans" cxnId="{ECCB6DAA-4A62-44C7-8258-6B3625842573}">
      <dgm:prSet/>
      <dgm:spPr/>
      <dgm:t>
        <a:bodyPr/>
        <a:lstStyle/>
        <a:p>
          <a:endParaRPr lang="en-GB"/>
        </a:p>
      </dgm:t>
    </dgm:pt>
    <dgm:pt modelId="{9810C7FD-DAFA-4156-BC8F-75F2E71EBDF4}" type="sibTrans" cxnId="{ECCB6DAA-4A62-44C7-8258-6B3625842573}">
      <dgm:prSet/>
      <dgm:spPr/>
      <dgm:t>
        <a:bodyPr/>
        <a:lstStyle/>
        <a:p>
          <a:endParaRPr lang="en-GB"/>
        </a:p>
      </dgm:t>
    </dgm:pt>
    <dgm:pt modelId="{0AE19631-8164-44CE-9F18-3BDFBAE1E5EC}">
      <dgm:prSet phldrT="[Text]"/>
      <dgm:spPr>
        <a:solidFill>
          <a:srgbClr val="FF9900"/>
        </a:solidFill>
      </dgm:spPr>
      <dgm:t>
        <a:bodyPr/>
        <a:lstStyle/>
        <a:p>
          <a:r>
            <a:rPr lang="en-GB" dirty="0">
              <a:solidFill>
                <a:schemeClr val="tx1"/>
              </a:solidFill>
            </a:rPr>
            <a:t>Performance</a:t>
          </a:r>
        </a:p>
      </dgm:t>
    </dgm:pt>
    <dgm:pt modelId="{D824DC30-19D7-4A91-9C93-C97E5306CCE2}" type="parTrans" cxnId="{C3F19C10-1A45-412B-B4C1-960F60A606DF}">
      <dgm:prSet/>
      <dgm:spPr/>
      <dgm:t>
        <a:bodyPr/>
        <a:lstStyle/>
        <a:p>
          <a:endParaRPr lang="en-GB"/>
        </a:p>
      </dgm:t>
    </dgm:pt>
    <dgm:pt modelId="{1CD57736-E4D1-4AE2-A401-7A08CC809102}" type="sibTrans" cxnId="{C3F19C10-1A45-412B-B4C1-960F60A606DF}">
      <dgm:prSet/>
      <dgm:spPr/>
      <dgm:t>
        <a:bodyPr/>
        <a:lstStyle/>
        <a:p>
          <a:endParaRPr lang="en-GB"/>
        </a:p>
      </dgm:t>
    </dgm:pt>
    <dgm:pt modelId="{4400D7F3-F352-4982-93CE-0DFADE53C13D}" type="pres">
      <dgm:prSet presAssocID="{84041302-CD65-4A8F-8ADE-1699F48F3C80}" presName="matrix" presStyleCnt="0">
        <dgm:presLayoutVars>
          <dgm:chMax val="1"/>
          <dgm:dir/>
          <dgm:resizeHandles val="exact"/>
        </dgm:presLayoutVars>
      </dgm:prSet>
      <dgm:spPr/>
      <dgm:t>
        <a:bodyPr/>
        <a:lstStyle/>
        <a:p>
          <a:endParaRPr lang="en-US"/>
        </a:p>
      </dgm:t>
    </dgm:pt>
    <dgm:pt modelId="{7C4DBFD0-321F-4400-B88E-F7CA05BB7091}" type="pres">
      <dgm:prSet presAssocID="{84041302-CD65-4A8F-8ADE-1699F48F3C80}" presName="diamond" presStyleLbl="bgShp" presStyleIdx="0" presStyleCnt="1" custLinFactNeighborY="751"/>
      <dgm:spPr>
        <a:solidFill>
          <a:schemeClr val="accent5">
            <a:tint val="40000"/>
            <a:hueOff val="0"/>
            <a:satOff val="0"/>
            <a:lumOff val="0"/>
            <a:alpha val="51000"/>
          </a:schemeClr>
        </a:solidFill>
      </dgm:spPr>
    </dgm:pt>
    <dgm:pt modelId="{36C128AC-6EA4-40A2-97FC-7FC3B10DA639}" type="pres">
      <dgm:prSet presAssocID="{84041302-CD65-4A8F-8ADE-1699F48F3C80}" presName="quad1" presStyleLbl="node1" presStyleIdx="0" presStyleCnt="4">
        <dgm:presLayoutVars>
          <dgm:chMax val="0"/>
          <dgm:chPref val="0"/>
          <dgm:bulletEnabled val="1"/>
        </dgm:presLayoutVars>
      </dgm:prSet>
      <dgm:spPr/>
      <dgm:t>
        <a:bodyPr/>
        <a:lstStyle/>
        <a:p>
          <a:endParaRPr lang="en-US"/>
        </a:p>
      </dgm:t>
    </dgm:pt>
    <dgm:pt modelId="{1DDE260B-E4FC-49CD-A950-0603E7F9C0E5}" type="pres">
      <dgm:prSet presAssocID="{84041302-CD65-4A8F-8ADE-1699F48F3C80}" presName="quad2" presStyleLbl="node1" presStyleIdx="1" presStyleCnt="4">
        <dgm:presLayoutVars>
          <dgm:chMax val="0"/>
          <dgm:chPref val="0"/>
          <dgm:bulletEnabled val="1"/>
        </dgm:presLayoutVars>
      </dgm:prSet>
      <dgm:spPr/>
      <dgm:t>
        <a:bodyPr/>
        <a:lstStyle/>
        <a:p>
          <a:endParaRPr lang="en-US"/>
        </a:p>
      </dgm:t>
    </dgm:pt>
    <dgm:pt modelId="{905BD50D-CDDC-4C6C-94BD-248D131012DF}" type="pres">
      <dgm:prSet presAssocID="{84041302-CD65-4A8F-8ADE-1699F48F3C80}" presName="quad3" presStyleLbl="node1" presStyleIdx="2" presStyleCnt="4">
        <dgm:presLayoutVars>
          <dgm:chMax val="0"/>
          <dgm:chPref val="0"/>
          <dgm:bulletEnabled val="1"/>
        </dgm:presLayoutVars>
      </dgm:prSet>
      <dgm:spPr/>
      <dgm:t>
        <a:bodyPr/>
        <a:lstStyle/>
        <a:p>
          <a:endParaRPr lang="en-US"/>
        </a:p>
      </dgm:t>
    </dgm:pt>
    <dgm:pt modelId="{5216094D-6982-4346-8407-6890441EE28B}" type="pres">
      <dgm:prSet presAssocID="{84041302-CD65-4A8F-8ADE-1699F48F3C80}" presName="quad4" presStyleLbl="node1" presStyleIdx="3" presStyleCnt="4">
        <dgm:presLayoutVars>
          <dgm:chMax val="0"/>
          <dgm:chPref val="0"/>
          <dgm:bulletEnabled val="1"/>
        </dgm:presLayoutVars>
      </dgm:prSet>
      <dgm:spPr/>
      <dgm:t>
        <a:bodyPr/>
        <a:lstStyle/>
        <a:p>
          <a:endParaRPr lang="en-US"/>
        </a:p>
      </dgm:t>
    </dgm:pt>
  </dgm:ptLst>
  <dgm:cxnLst>
    <dgm:cxn modelId="{0EE60419-D00F-E74F-A12B-661EBDF7345C}" type="presOf" srcId="{7A30CA8A-CF4C-4919-9486-86917031C23F}" destId="{905BD50D-CDDC-4C6C-94BD-248D131012DF}" srcOrd="0" destOrd="0" presId="urn:microsoft.com/office/officeart/2005/8/layout/matrix3"/>
    <dgm:cxn modelId="{B65193ED-BF2D-2A4D-845F-986F38ECD5D5}" type="presOf" srcId="{84041302-CD65-4A8F-8ADE-1699F48F3C80}" destId="{4400D7F3-F352-4982-93CE-0DFADE53C13D}" srcOrd="0" destOrd="0" presId="urn:microsoft.com/office/officeart/2005/8/layout/matrix3"/>
    <dgm:cxn modelId="{55541CCD-4553-46F0-8E14-EAEA0EB5BC3A}" srcId="{84041302-CD65-4A8F-8ADE-1699F48F3C80}" destId="{9EC67DBA-00D1-4461-AFE6-3838CAEFF5DF}" srcOrd="1" destOrd="0" parTransId="{EF3A0672-B7C0-49FD-9F8D-59D9503EF6B2}" sibTransId="{A7F79853-E87B-4470-91FC-3263D6D3EE07}"/>
    <dgm:cxn modelId="{17495C50-081B-6B4E-A8AF-88EA1EE86E6A}" type="presOf" srcId="{0AE19631-8164-44CE-9F18-3BDFBAE1E5EC}" destId="{5216094D-6982-4346-8407-6890441EE28B}" srcOrd="0" destOrd="0" presId="urn:microsoft.com/office/officeart/2005/8/layout/matrix3"/>
    <dgm:cxn modelId="{A429043A-15AD-4388-AE7D-1D4C9D115542}" srcId="{84041302-CD65-4A8F-8ADE-1699F48F3C80}" destId="{5F844675-9E92-47D0-AC7C-9996CFE62EAA}" srcOrd="0" destOrd="0" parTransId="{33518FB4-CDB0-4A70-B37E-B7104AF7ED72}" sibTransId="{8DBD8366-A480-4BDB-BFBA-E537807DCC16}"/>
    <dgm:cxn modelId="{ECCB6DAA-4A62-44C7-8258-6B3625842573}" srcId="{84041302-CD65-4A8F-8ADE-1699F48F3C80}" destId="{7A30CA8A-CF4C-4919-9486-86917031C23F}" srcOrd="2" destOrd="0" parTransId="{BC874E1E-8725-4574-A013-7C27791CC590}" sibTransId="{9810C7FD-DAFA-4156-BC8F-75F2E71EBDF4}"/>
    <dgm:cxn modelId="{F2F64A12-6B31-CE45-80D7-5361521DB1ED}" type="presOf" srcId="{9EC67DBA-00D1-4461-AFE6-3838CAEFF5DF}" destId="{1DDE260B-E4FC-49CD-A950-0603E7F9C0E5}" srcOrd="0" destOrd="0" presId="urn:microsoft.com/office/officeart/2005/8/layout/matrix3"/>
    <dgm:cxn modelId="{C3F19C10-1A45-412B-B4C1-960F60A606DF}" srcId="{84041302-CD65-4A8F-8ADE-1699F48F3C80}" destId="{0AE19631-8164-44CE-9F18-3BDFBAE1E5EC}" srcOrd="3" destOrd="0" parTransId="{D824DC30-19D7-4A91-9C93-C97E5306CCE2}" sibTransId="{1CD57736-E4D1-4AE2-A401-7A08CC809102}"/>
    <dgm:cxn modelId="{C1FDC99C-3F6D-6448-A66A-F99CDE7DA27E}" type="presOf" srcId="{5F844675-9E92-47D0-AC7C-9996CFE62EAA}" destId="{36C128AC-6EA4-40A2-97FC-7FC3B10DA639}" srcOrd="0" destOrd="0" presId="urn:microsoft.com/office/officeart/2005/8/layout/matrix3"/>
    <dgm:cxn modelId="{1E374E4F-895C-8540-8D75-37D7CC883819}" type="presParOf" srcId="{4400D7F3-F352-4982-93CE-0DFADE53C13D}" destId="{7C4DBFD0-321F-4400-B88E-F7CA05BB7091}" srcOrd="0" destOrd="0" presId="urn:microsoft.com/office/officeart/2005/8/layout/matrix3"/>
    <dgm:cxn modelId="{A52C1C90-1E72-7D4B-AF7A-399C26BFADAF}" type="presParOf" srcId="{4400D7F3-F352-4982-93CE-0DFADE53C13D}" destId="{36C128AC-6EA4-40A2-97FC-7FC3B10DA639}" srcOrd="1" destOrd="0" presId="urn:microsoft.com/office/officeart/2005/8/layout/matrix3"/>
    <dgm:cxn modelId="{F4D79A86-6925-7D4C-AEA1-631A40FBEFDC}" type="presParOf" srcId="{4400D7F3-F352-4982-93CE-0DFADE53C13D}" destId="{1DDE260B-E4FC-49CD-A950-0603E7F9C0E5}" srcOrd="2" destOrd="0" presId="urn:microsoft.com/office/officeart/2005/8/layout/matrix3"/>
    <dgm:cxn modelId="{112F8F1F-B001-A848-824D-90BDF02ACCA0}" type="presParOf" srcId="{4400D7F3-F352-4982-93CE-0DFADE53C13D}" destId="{905BD50D-CDDC-4C6C-94BD-248D131012DF}" srcOrd="3" destOrd="0" presId="urn:microsoft.com/office/officeart/2005/8/layout/matrix3"/>
    <dgm:cxn modelId="{5218E2A3-8478-854B-97B9-A6741AA60247}" type="presParOf" srcId="{4400D7F3-F352-4982-93CE-0DFADE53C13D}" destId="{5216094D-6982-4346-8407-6890441EE28B}"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DBFD0-321F-4400-B88E-F7CA05BB7091}">
      <dsp:nvSpPr>
        <dsp:cNvPr id="0" name=""/>
        <dsp:cNvSpPr/>
      </dsp:nvSpPr>
      <dsp:spPr>
        <a:xfrm>
          <a:off x="1945481" y="0"/>
          <a:ext cx="4338638" cy="4338638"/>
        </a:xfrm>
        <a:prstGeom prst="diamond">
          <a:avLst/>
        </a:prstGeom>
        <a:solidFill>
          <a:schemeClr val="accent5">
            <a:tint val="40000"/>
            <a:hueOff val="0"/>
            <a:satOff val="0"/>
            <a:lumOff val="0"/>
            <a:alpha val="51000"/>
          </a:schemeClr>
        </a:solidFill>
        <a:ln>
          <a:noFill/>
        </a:ln>
        <a:effectLst/>
      </dsp:spPr>
      <dsp:style>
        <a:lnRef idx="0">
          <a:scrgbClr r="0" g="0" b="0"/>
        </a:lnRef>
        <a:fillRef idx="1">
          <a:scrgbClr r="0" g="0" b="0"/>
        </a:fillRef>
        <a:effectRef idx="0">
          <a:scrgbClr r="0" g="0" b="0"/>
        </a:effectRef>
        <a:fontRef idx="minor"/>
      </dsp:style>
    </dsp:sp>
    <dsp:sp modelId="{36C128AC-6EA4-40A2-97FC-7FC3B10DA639}">
      <dsp:nvSpPr>
        <dsp:cNvPr id="0" name=""/>
        <dsp:cNvSpPr/>
      </dsp:nvSpPr>
      <dsp:spPr>
        <a:xfrm>
          <a:off x="2357651" y="412170"/>
          <a:ext cx="1692068" cy="1692068"/>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a:solidFill>
                <a:schemeClr val="tx1"/>
              </a:solidFill>
            </a:rPr>
            <a:t>Moral</a:t>
          </a:r>
        </a:p>
      </dsp:txBody>
      <dsp:txXfrm>
        <a:off x="2440251" y="494770"/>
        <a:ext cx="1526868" cy="1526868"/>
      </dsp:txXfrm>
    </dsp:sp>
    <dsp:sp modelId="{1DDE260B-E4FC-49CD-A950-0603E7F9C0E5}">
      <dsp:nvSpPr>
        <dsp:cNvPr id="0" name=""/>
        <dsp:cNvSpPr/>
      </dsp:nvSpPr>
      <dsp:spPr>
        <a:xfrm>
          <a:off x="4179879" y="412170"/>
          <a:ext cx="1692068" cy="1692068"/>
        </a:xfrm>
        <a:prstGeom prst="roundRect">
          <a:avLst/>
        </a:prstGeom>
        <a:solidFill>
          <a:srgbClr val="00CC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a:solidFill>
                <a:schemeClr val="tx1"/>
              </a:solidFill>
            </a:rPr>
            <a:t>Intellectual</a:t>
          </a:r>
        </a:p>
      </dsp:txBody>
      <dsp:txXfrm>
        <a:off x="4262479" y="494770"/>
        <a:ext cx="1526868" cy="1526868"/>
      </dsp:txXfrm>
    </dsp:sp>
    <dsp:sp modelId="{905BD50D-CDDC-4C6C-94BD-248D131012DF}">
      <dsp:nvSpPr>
        <dsp:cNvPr id="0" name=""/>
        <dsp:cNvSpPr/>
      </dsp:nvSpPr>
      <dsp:spPr>
        <a:xfrm>
          <a:off x="2357651" y="2234398"/>
          <a:ext cx="1692068" cy="1692068"/>
        </a:xfrm>
        <a:prstGeom prst="roundRect">
          <a:avLst/>
        </a:prstGeom>
        <a:solidFill>
          <a:srgbClr val="C4EB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a:solidFill>
                <a:schemeClr val="tx1"/>
              </a:solidFill>
            </a:rPr>
            <a:t>Civic</a:t>
          </a:r>
        </a:p>
      </dsp:txBody>
      <dsp:txXfrm>
        <a:off x="2440251" y="2316998"/>
        <a:ext cx="1526868" cy="1526868"/>
      </dsp:txXfrm>
    </dsp:sp>
    <dsp:sp modelId="{5216094D-6982-4346-8407-6890441EE28B}">
      <dsp:nvSpPr>
        <dsp:cNvPr id="0" name=""/>
        <dsp:cNvSpPr/>
      </dsp:nvSpPr>
      <dsp:spPr>
        <a:xfrm>
          <a:off x="4179879" y="2234398"/>
          <a:ext cx="1692068" cy="1692068"/>
        </a:xfrm>
        <a:prstGeom prst="roundRect">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a:solidFill>
                <a:schemeClr val="tx1"/>
              </a:solidFill>
            </a:rPr>
            <a:t>Performance</a:t>
          </a:r>
        </a:p>
      </dsp:txBody>
      <dsp:txXfrm>
        <a:off x="4262479" y="2316998"/>
        <a:ext cx="1526868" cy="152686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C0649-66E9-4C25-ABDA-62AD811CA2B7}" type="datetimeFigureOut">
              <a:rPr lang="en-GB" smtClean="0"/>
              <a:t>09/10/2021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A8AC0-43A6-4474-AA44-B3BE1AA6047F}" type="slidenum">
              <a:rPr lang="en-GB" smtClean="0"/>
              <a:t>‹#›</a:t>
            </a:fld>
            <a:endParaRPr lang="en-GB"/>
          </a:p>
        </p:txBody>
      </p:sp>
    </p:spTree>
    <p:extLst>
      <p:ext uri="{BB962C8B-B14F-4D97-AF65-F5344CB8AC3E}">
        <p14:creationId xmlns:p14="http://schemas.microsoft.com/office/powerpoint/2010/main" val="382510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Stephen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Describe</a:t>
            </a:r>
            <a:r>
              <a:rPr lang="en-GB" baseline="0" dirty="0"/>
              <a:t>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Find big 5 reference</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ED4E1-87F0-4453-8A27-9872EFB9B48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76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s-I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s-IS"/>
          </a:p>
        </p:txBody>
      </p:sp>
      <p:sp>
        <p:nvSpPr>
          <p:cNvPr id="4" name="Date Placeholder 3"/>
          <p:cNvSpPr>
            <a:spLocks noGrp="1"/>
          </p:cNvSpPr>
          <p:nvPr>
            <p:ph type="dt" sz="half" idx="10"/>
          </p:nvPr>
        </p:nvSpPr>
        <p:spPr/>
        <p:txBody>
          <a:bodyPr/>
          <a:lstStyle/>
          <a:p>
            <a:fld id="{6083F212-ABB4-45AD-8635-0024872D8452}" type="datetimeFigureOut">
              <a:rPr lang="is-IS" smtClean="0"/>
              <a:pPr/>
              <a:t>9.10.2021</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s-I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Date Placeholder 3"/>
          <p:cNvSpPr>
            <a:spLocks noGrp="1"/>
          </p:cNvSpPr>
          <p:nvPr>
            <p:ph type="dt" sz="half" idx="10"/>
          </p:nvPr>
        </p:nvSpPr>
        <p:spPr/>
        <p:txBody>
          <a:bodyPr/>
          <a:lstStyle/>
          <a:p>
            <a:fld id="{6083F212-ABB4-45AD-8635-0024872D8452}" type="datetimeFigureOut">
              <a:rPr lang="is-IS" smtClean="0"/>
              <a:pPr/>
              <a:t>9.10.2021</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s-I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Date Placeholder 3"/>
          <p:cNvSpPr>
            <a:spLocks noGrp="1"/>
          </p:cNvSpPr>
          <p:nvPr>
            <p:ph type="dt" sz="half" idx="10"/>
          </p:nvPr>
        </p:nvSpPr>
        <p:spPr/>
        <p:txBody>
          <a:bodyPr/>
          <a:lstStyle/>
          <a:p>
            <a:fld id="{6083F212-ABB4-45AD-8635-0024872D8452}" type="datetimeFigureOut">
              <a:rPr lang="is-IS" smtClean="0"/>
              <a:pPr/>
              <a:t>9.10.2021</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s-I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Date Placeholder 3"/>
          <p:cNvSpPr>
            <a:spLocks noGrp="1"/>
          </p:cNvSpPr>
          <p:nvPr>
            <p:ph type="dt" sz="half" idx="10"/>
          </p:nvPr>
        </p:nvSpPr>
        <p:spPr/>
        <p:txBody>
          <a:bodyPr/>
          <a:lstStyle/>
          <a:p>
            <a:fld id="{6083F212-ABB4-45AD-8635-0024872D8452}" type="datetimeFigureOut">
              <a:rPr lang="is-IS" smtClean="0"/>
              <a:pPr/>
              <a:t>9.10.2021</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s-I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3F212-ABB4-45AD-8635-0024872D8452}" type="datetimeFigureOut">
              <a:rPr lang="is-IS" smtClean="0"/>
              <a:pPr/>
              <a:t>9.10.2021</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s-I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5" name="Date Placeholder 4"/>
          <p:cNvSpPr>
            <a:spLocks noGrp="1"/>
          </p:cNvSpPr>
          <p:nvPr>
            <p:ph type="dt" sz="half" idx="10"/>
          </p:nvPr>
        </p:nvSpPr>
        <p:spPr/>
        <p:txBody>
          <a:bodyPr/>
          <a:lstStyle/>
          <a:p>
            <a:fld id="{6083F212-ABB4-45AD-8635-0024872D8452}" type="datetimeFigureOut">
              <a:rPr lang="is-IS" smtClean="0"/>
              <a:pPr/>
              <a:t>9.10.2021</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s-I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7" name="Date Placeholder 6"/>
          <p:cNvSpPr>
            <a:spLocks noGrp="1"/>
          </p:cNvSpPr>
          <p:nvPr>
            <p:ph type="dt" sz="half" idx="10"/>
          </p:nvPr>
        </p:nvSpPr>
        <p:spPr/>
        <p:txBody>
          <a:bodyPr/>
          <a:lstStyle/>
          <a:p>
            <a:fld id="{6083F212-ABB4-45AD-8635-0024872D8452}" type="datetimeFigureOut">
              <a:rPr lang="is-IS" smtClean="0"/>
              <a:pPr/>
              <a:t>9.10.2021</a:t>
            </a:fld>
            <a:endParaRPr lang="is-IS"/>
          </a:p>
        </p:txBody>
      </p:sp>
      <p:sp>
        <p:nvSpPr>
          <p:cNvPr id="8" name="Footer Placeholder 7"/>
          <p:cNvSpPr>
            <a:spLocks noGrp="1"/>
          </p:cNvSpPr>
          <p:nvPr>
            <p:ph type="ftr" sz="quarter" idx="11"/>
          </p:nvPr>
        </p:nvSpPr>
        <p:spPr/>
        <p:txBody>
          <a:bodyPr/>
          <a:lstStyle/>
          <a:p>
            <a:endParaRPr lang="is-IS"/>
          </a:p>
        </p:txBody>
      </p:sp>
      <p:sp>
        <p:nvSpPr>
          <p:cNvPr id="9" name="Slide Number Placeholder 8"/>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s-IS"/>
          </a:p>
        </p:txBody>
      </p:sp>
      <p:sp>
        <p:nvSpPr>
          <p:cNvPr id="3" name="Date Placeholder 2"/>
          <p:cNvSpPr>
            <a:spLocks noGrp="1"/>
          </p:cNvSpPr>
          <p:nvPr>
            <p:ph type="dt" sz="half" idx="10"/>
          </p:nvPr>
        </p:nvSpPr>
        <p:spPr/>
        <p:txBody>
          <a:bodyPr/>
          <a:lstStyle/>
          <a:p>
            <a:fld id="{6083F212-ABB4-45AD-8635-0024872D8452}" type="datetimeFigureOut">
              <a:rPr lang="is-IS" smtClean="0"/>
              <a:pPr/>
              <a:t>9.10.2021</a:t>
            </a:fld>
            <a:endParaRPr lang="is-IS"/>
          </a:p>
        </p:txBody>
      </p:sp>
      <p:sp>
        <p:nvSpPr>
          <p:cNvPr id="4" name="Footer Placeholder 3"/>
          <p:cNvSpPr>
            <a:spLocks noGrp="1"/>
          </p:cNvSpPr>
          <p:nvPr>
            <p:ph type="ftr" sz="quarter" idx="11"/>
          </p:nvPr>
        </p:nvSpPr>
        <p:spPr/>
        <p:txBody>
          <a:bodyPr/>
          <a:lstStyle/>
          <a:p>
            <a:endParaRPr lang="is-IS"/>
          </a:p>
        </p:txBody>
      </p:sp>
      <p:sp>
        <p:nvSpPr>
          <p:cNvPr id="5" name="Slide Number Placeholder 4"/>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3F212-ABB4-45AD-8635-0024872D8452}" type="datetimeFigureOut">
              <a:rPr lang="is-IS" smtClean="0"/>
              <a:pPr/>
              <a:t>9.10.2021</a:t>
            </a:fld>
            <a:endParaRPr lang="is-IS"/>
          </a:p>
        </p:txBody>
      </p:sp>
      <p:sp>
        <p:nvSpPr>
          <p:cNvPr id="3" name="Footer Placeholder 2"/>
          <p:cNvSpPr>
            <a:spLocks noGrp="1"/>
          </p:cNvSpPr>
          <p:nvPr>
            <p:ph type="ftr" sz="quarter" idx="11"/>
          </p:nvPr>
        </p:nvSpPr>
        <p:spPr/>
        <p:txBody>
          <a:bodyPr/>
          <a:lstStyle/>
          <a:p>
            <a:endParaRPr lang="is-IS"/>
          </a:p>
        </p:txBody>
      </p:sp>
      <p:sp>
        <p:nvSpPr>
          <p:cNvPr id="4" name="Slide Number Placeholder 3"/>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s-I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3F212-ABB4-45AD-8635-0024872D8452}" type="datetimeFigureOut">
              <a:rPr lang="is-IS" smtClean="0"/>
              <a:pPr/>
              <a:t>9.10.2021</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s-I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s-I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3F212-ABB4-45AD-8635-0024872D8452}" type="datetimeFigureOut">
              <a:rPr lang="is-IS" smtClean="0"/>
              <a:pPr/>
              <a:t>9.10.2021</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D82722BA-B2CD-43A0-8DC4-11AACC9E9907}" type="slidenum">
              <a:rPr lang="is-IS" smtClean="0"/>
              <a:pPr/>
              <a:t>‹#›</a:t>
            </a:fld>
            <a:endParaRPr lang="is-I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s-I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s-I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3F212-ABB4-45AD-8635-0024872D8452}" type="datetimeFigureOut">
              <a:rPr lang="is-IS" smtClean="0"/>
              <a:pPr/>
              <a:t>9.10.2021</a:t>
            </a:fld>
            <a:endParaRPr lang="is-I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s-I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722BA-B2CD-43A0-8DC4-11AACC9E9907}" type="slidenum">
              <a:rPr lang="is-IS" smtClean="0"/>
              <a:pPr/>
              <a:t>‹#›</a:t>
            </a:fld>
            <a:endParaRPr lang="is-I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2">
            <a:schemeClr val="dk1"/>
          </a:lnRef>
          <a:fillRef idx="1">
            <a:schemeClr val="lt1"/>
          </a:fillRef>
          <a:effectRef idx="0">
            <a:schemeClr val="dk1"/>
          </a:effectRef>
          <a:fontRef idx="minor">
            <a:schemeClr val="dk1"/>
          </a:fontRef>
        </p:style>
        <p:txBody>
          <a:bodyPr rtlCol="0">
            <a:normAutofit fontScale="90000"/>
          </a:bodyPr>
          <a:lstStyle/>
          <a:p>
            <a:r>
              <a:rPr lang="en-GB" sz="3100" b="1" i="1" dirty="0" smtClean="0"/>
              <a:t/>
            </a:r>
            <a:br>
              <a:rPr lang="en-GB" sz="3100" b="1" i="1" dirty="0" smtClean="0"/>
            </a:br>
            <a:r>
              <a:rPr lang="en-GB" sz="2200" b="1" i="1" dirty="0" smtClean="0"/>
              <a:t>‘</a:t>
            </a:r>
            <a:r>
              <a:rPr lang="en-GB" sz="2200" b="1" dirty="0" smtClean="0"/>
              <a:t>What </a:t>
            </a:r>
            <a:r>
              <a:rPr lang="en-GB" sz="2200" b="1" dirty="0"/>
              <a:t>is your perspective on the relationship of morality and wisdom</a:t>
            </a:r>
            <a:r>
              <a:rPr lang="en-GB" sz="2200" b="1" dirty="0" smtClean="0"/>
              <a:t>?’</a:t>
            </a:r>
            <a:r>
              <a:rPr lang="en-GB" sz="2200" dirty="0"/>
              <a:t/>
            </a:r>
            <a:br>
              <a:rPr lang="en-GB" sz="2200" dirty="0"/>
            </a:br>
            <a:r>
              <a:rPr lang="en-GB" sz="3100" b="1" dirty="0" smtClean="0"/>
              <a:t>Critiquing the ‘Common Wisdom Model’ (CWM)</a:t>
            </a:r>
            <a:r>
              <a:rPr lang="is-IS" sz="3100" dirty="0" smtClean="0"/>
              <a:t/>
            </a:r>
            <a:br>
              <a:rPr lang="is-IS" sz="3100" dirty="0" smtClean="0"/>
            </a:br>
            <a:endParaRPr lang="en-US" sz="3100" b="1" dirty="0"/>
          </a:p>
        </p:txBody>
      </p:sp>
      <p:sp>
        <p:nvSpPr>
          <p:cNvPr id="5" name="Content Placeholder 4"/>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eaLnBrk="1" hangingPunct="1">
              <a:lnSpc>
                <a:spcPct val="70000"/>
              </a:lnSpc>
              <a:buFont typeface="Arial" charset="0"/>
              <a:buNone/>
              <a:defRPr/>
            </a:pPr>
            <a:endParaRPr lang="en-US" sz="2000" dirty="0" smtClean="0">
              <a:solidFill>
                <a:srgbClr val="000000"/>
              </a:solidFill>
            </a:endParaRPr>
          </a:p>
          <a:p>
            <a:pPr eaLnBrk="1" hangingPunct="1">
              <a:lnSpc>
                <a:spcPct val="70000"/>
              </a:lnSpc>
              <a:buFont typeface="Arial" charset="0"/>
              <a:buNone/>
              <a:defRPr/>
            </a:pPr>
            <a:r>
              <a:rPr lang="en-US" sz="2400" dirty="0" smtClean="0">
                <a:solidFill>
                  <a:srgbClr val="000000"/>
                </a:solidFill>
              </a:rPr>
              <a:t>Kristján </a:t>
            </a:r>
            <a:r>
              <a:rPr lang="en-US" sz="2400" dirty="0">
                <a:solidFill>
                  <a:srgbClr val="000000"/>
                </a:solidFill>
              </a:rPr>
              <a:t>Kristjánsson</a:t>
            </a:r>
          </a:p>
          <a:p>
            <a:pPr eaLnBrk="1" hangingPunct="1">
              <a:lnSpc>
                <a:spcPct val="70000"/>
              </a:lnSpc>
              <a:buFont typeface="Arial" charset="0"/>
              <a:buNone/>
              <a:defRPr/>
            </a:pPr>
            <a:r>
              <a:rPr lang="en-US" sz="2400" dirty="0">
                <a:solidFill>
                  <a:srgbClr val="000000"/>
                </a:solidFill>
              </a:rPr>
              <a:t>Professor of Character Education and Virtue Ethics</a:t>
            </a:r>
          </a:p>
          <a:p>
            <a:pPr eaLnBrk="1" hangingPunct="1">
              <a:lnSpc>
                <a:spcPct val="70000"/>
              </a:lnSpc>
              <a:buFont typeface="Arial" charset="0"/>
              <a:buNone/>
              <a:defRPr/>
            </a:pPr>
            <a:r>
              <a:rPr lang="en-US" sz="2400" dirty="0">
                <a:solidFill>
                  <a:srgbClr val="000000"/>
                </a:solidFill>
              </a:rPr>
              <a:t>Jubilee Centre for Character and </a:t>
            </a:r>
            <a:r>
              <a:rPr lang="en-US" sz="2400" dirty="0" smtClean="0">
                <a:solidFill>
                  <a:srgbClr val="000000"/>
                </a:solidFill>
              </a:rPr>
              <a:t>Virtues</a:t>
            </a:r>
            <a:r>
              <a:rPr lang="en-US" sz="2400" dirty="0">
                <a:solidFill>
                  <a:srgbClr val="000000"/>
                </a:solidFill>
              </a:rPr>
              <a:t>		</a:t>
            </a:r>
          </a:p>
          <a:p>
            <a:pPr eaLnBrk="1" hangingPunct="1">
              <a:lnSpc>
                <a:spcPct val="70000"/>
              </a:lnSpc>
              <a:buFont typeface="Arial" charset="0"/>
              <a:buNone/>
              <a:defRPr/>
            </a:pPr>
            <a:r>
              <a:rPr lang="en-US" sz="2400" dirty="0" smtClean="0">
                <a:solidFill>
                  <a:srgbClr val="000000"/>
                </a:solidFill>
              </a:rPr>
              <a:t>University </a:t>
            </a:r>
            <a:r>
              <a:rPr lang="en-US" sz="2400" dirty="0">
                <a:solidFill>
                  <a:srgbClr val="000000"/>
                </a:solidFill>
              </a:rPr>
              <a:t>of </a:t>
            </a:r>
            <a:r>
              <a:rPr lang="en-US" sz="2400" dirty="0" smtClean="0">
                <a:solidFill>
                  <a:srgbClr val="000000"/>
                </a:solidFill>
              </a:rPr>
              <a:t>Birmingham, U.K.</a:t>
            </a:r>
          </a:p>
          <a:p>
            <a:pPr eaLnBrk="1" hangingPunct="1">
              <a:lnSpc>
                <a:spcPct val="70000"/>
              </a:lnSpc>
              <a:buFont typeface="Arial" charset="0"/>
              <a:buNone/>
              <a:defRPr/>
            </a:pPr>
            <a:endParaRPr lang="en-US" sz="2400" dirty="0">
              <a:solidFill>
                <a:srgbClr val="000000"/>
              </a:solidFill>
            </a:endParaRPr>
          </a:p>
          <a:p>
            <a:pPr eaLnBrk="1" hangingPunct="1">
              <a:lnSpc>
                <a:spcPct val="70000"/>
              </a:lnSpc>
              <a:buFont typeface="Arial" charset="0"/>
              <a:buNone/>
              <a:defRPr/>
            </a:pPr>
            <a:r>
              <a:rPr lang="en-US" sz="2000" dirty="0">
                <a:solidFill>
                  <a:srgbClr val="000000"/>
                </a:solidFill>
              </a:rPr>
              <a:t>Email: k.kristjansson@bham.ac.uk </a:t>
            </a:r>
          </a:p>
          <a:p>
            <a:pPr eaLnBrk="1" hangingPunct="1">
              <a:lnSpc>
                <a:spcPct val="70000"/>
              </a:lnSpc>
              <a:buFont typeface="Arial" charset="0"/>
              <a:buNone/>
              <a:defRPr/>
            </a:pPr>
            <a:endParaRPr lang="en-US" sz="2000" dirty="0" smtClean="0">
              <a:solidFill>
                <a:srgbClr val="000000"/>
              </a:solidFill>
            </a:endParaRPr>
          </a:p>
          <a:p>
            <a:pPr>
              <a:lnSpc>
                <a:spcPct val="70000"/>
              </a:lnSpc>
              <a:defRPr/>
            </a:pPr>
            <a:r>
              <a:rPr lang="en-GB" sz="2000" dirty="0" smtClean="0">
                <a:solidFill>
                  <a:srgbClr val="000000"/>
                </a:solidFill>
              </a:rPr>
              <a:t>Darnell</a:t>
            </a:r>
            <a:r>
              <a:rPr lang="en-GB" sz="2000" dirty="0">
                <a:solidFill>
                  <a:srgbClr val="000000"/>
                </a:solidFill>
              </a:rPr>
              <a:t>, C., Gulliford, L., </a:t>
            </a:r>
            <a:r>
              <a:rPr lang="en-GB" sz="2000" dirty="0" err="1">
                <a:solidFill>
                  <a:srgbClr val="000000"/>
                </a:solidFill>
              </a:rPr>
              <a:t>Kristjánsson</a:t>
            </a:r>
            <a:r>
              <a:rPr lang="en-GB" sz="2000" dirty="0">
                <a:solidFill>
                  <a:srgbClr val="000000"/>
                </a:solidFill>
              </a:rPr>
              <a:t>, K. &amp; Paris, P. (2019). </a:t>
            </a:r>
            <a:r>
              <a:rPr lang="en-GB" sz="2000" i="1" dirty="0" err="1">
                <a:solidFill>
                  <a:srgbClr val="000000"/>
                </a:solidFill>
              </a:rPr>
              <a:t>Phronesis</a:t>
            </a:r>
            <a:r>
              <a:rPr lang="en-GB" sz="2000" dirty="0">
                <a:solidFill>
                  <a:srgbClr val="000000"/>
                </a:solidFill>
              </a:rPr>
              <a:t> and the knowledge–action gap in moral psychology and moral education: A new synthesis? </a:t>
            </a:r>
            <a:r>
              <a:rPr lang="en-GB" sz="2000" i="1" dirty="0">
                <a:solidFill>
                  <a:srgbClr val="000000"/>
                </a:solidFill>
              </a:rPr>
              <a:t>Human Development, 62</a:t>
            </a:r>
            <a:r>
              <a:rPr lang="en-GB" sz="2000" dirty="0">
                <a:solidFill>
                  <a:srgbClr val="000000"/>
                </a:solidFill>
              </a:rPr>
              <a:t>(3), 101–129.</a:t>
            </a:r>
            <a:endParaRPr lang="en-US" sz="2000" dirty="0" smtClean="0">
              <a:solidFill>
                <a:srgbClr val="000000"/>
              </a:solidFill>
            </a:endParaRPr>
          </a:p>
          <a:p>
            <a:r>
              <a:rPr lang="en-GB" sz="2000" dirty="0" err="1">
                <a:solidFill>
                  <a:srgbClr val="000000"/>
                </a:solidFill>
              </a:rPr>
              <a:t>Kristjánsson</a:t>
            </a:r>
            <a:r>
              <a:rPr lang="en-GB" sz="2000" dirty="0">
                <a:solidFill>
                  <a:srgbClr val="000000"/>
                </a:solidFill>
              </a:rPr>
              <a:t>, K., </a:t>
            </a:r>
            <a:r>
              <a:rPr lang="en-GB" sz="2000" dirty="0" err="1">
                <a:solidFill>
                  <a:srgbClr val="000000"/>
                </a:solidFill>
              </a:rPr>
              <a:t>Fowers</a:t>
            </a:r>
            <a:r>
              <a:rPr lang="en-GB" sz="2000" dirty="0">
                <a:solidFill>
                  <a:srgbClr val="000000"/>
                </a:solidFill>
              </a:rPr>
              <a:t>, B., Darnell, C. &amp; Pollard, D. (2021). </a:t>
            </a:r>
            <a:r>
              <a:rPr lang="en-GB" sz="2000" i="1" dirty="0" err="1">
                <a:solidFill>
                  <a:srgbClr val="000000"/>
                </a:solidFill>
              </a:rPr>
              <a:t>Phronesis</a:t>
            </a:r>
            <a:r>
              <a:rPr lang="en-GB" sz="2000" i="1" dirty="0">
                <a:solidFill>
                  <a:srgbClr val="000000"/>
                </a:solidFill>
              </a:rPr>
              <a:t> </a:t>
            </a:r>
            <a:r>
              <a:rPr lang="en-GB" sz="2000" dirty="0">
                <a:solidFill>
                  <a:srgbClr val="000000"/>
                </a:solidFill>
              </a:rPr>
              <a:t>(practical wisdom) as a type of contextual integrative thinking. </a:t>
            </a:r>
            <a:r>
              <a:rPr lang="en-GB" sz="2000" i="1" dirty="0">
                <a:solidFill>
                  <a:srgbClr val="000000"/>
                </a:solidFill>
              </a:rPr>
              <a:t>Review of General Psychology, 25</a:t>
            </a:r>
            <a:r>
              <a:rPr lang="en-GB" sz="2000" dirty="0">
                <a:solidFill>
                  <a:srgbClr val="000000"/>
                </a:solidFill>
              </a:rPr>
              <a:t>(3), 239–257.</a:t>
            </a:r>
            <a:endParaRPr lang="is-IS" sz="2000" dirty="0">
              <a:solidFill>
                <a:srgbClr val="000000"/>
              </a:solidFill>
            </a:endParaRPr>
          </a:p>
          <a:p>
            <a:pPr eaLnBrk="1" hangingPunct="1">
              <a:lnSpc>
                <a:spcPct val="70000"/>
              </a:lnSpc>
              <a:buFont typeface="Arial" charset="0"/>
              <a:buNone/>
              <a:defRPr/>
            </a:pPr>
            <a:endParaRPr lang="en-US" sz="2000" dirty="0">
              <a:solidFill>
                <a:srgbClr val="000000"/>
              </a:solidFill>
            </a:endParaRPr>
          </a:p>
          <a:p>
            <a:pPr eaLnBrk="1" hangingPunct="1">
              <a:lnSpc>
                <a:spcPct val="70000"/>
              </a:lnSpc>
              <a:buFont typeface="Arial" charset="0"/>
              <a:buNone/>
              <a:defRPr/>
            </a:pPr>
            <a:endParaRPr lang="en-US" sz="2000" dirty="0" smtClean="0">
              <a:solidFill>
                <a:srgbClr val="000000"/>
              </a:solidFill>
            </a:endParaRPr>
          </a:p>
        </p:txBody>
      </p:sp>
      <p:sp>
        <p:nvSpPr>
          <p:cNvPr id="205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2DEB22D-0D48-44E7-91A1-B18F6AF3DB34}" type="slidenum">
              <a:rPr lang="is-IS" altLang="en-US" sz="1200" smtClean="0">
                <a:solidFill>
                  <a:srgbClr val="898989"/>
                </a:solidFill>
              </a:rPr>
              <a:pPr eaLnBrk="1" hangingPunct="1">
                <a:spcBef>
                  <a:spcPct val="0"/>
                </a:spcBef>
                <a:buFontTx/>
                <a:buNone/>
              </a:pPr>
              <a:t>1</a:t>
            </a:fld>
            <a:endParaRPr lang="is-IS" altLang="en-US" sz="1200" smtClean="0">
              <a:solidFill>
                <a:srgbClr val="898989"/>
              </a:solidFill>
            </a:endParaRP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role of </a:t>
            </a:r>
            <a:r>
              <a:rPr kumimoji="0" lang="en-US" altLang="en-US" sz="1800" b="0" i="0" u="none" strike="noStrike" cap="none" normalizeH="0" baseline="0" dirty="0" err="1" smtClean="0">
                <a:ln>
                  <a:noFill/>
                </a:ln>
                <a:solidFill>
                  <a:schemeClr val="tx1"/>
                </a:solidFill>
                <a:effectLst/>
                <a:latin typeface="Arial" panose="020B0604020202020204" pitchFamily="34" charset="0"/>
              </a:rPr>
              <a:t>phronesis</a:t>
            </a:r>
            <a:r>
              <a:rPr kumimoji="0" lang="en-US" altLang="en-US" sz="1800" b="0" i="0" u="none" strike="noStrike" cap="none" normalizeH="0" baseline="0" dirty="0" smtClean="0">
                <a:ln>
                  <a:noFill/>
                </a:ln>
                <a:solidFill>
                  <a:schemeClr val="tx1"/>
                </a:solidFill>
                <a:effectLst/>
                <a:latin typeface="Arial" panose="020B0604020202020204" pitchFamily="34" charset="0"/>
              </a:rPr>
              <a:t> (practical wisdom) in medical education and practice".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 name="Picture 12" descr="muirhead.jpg"/>
          <p:cNvPicPr>
            <a:picLocks noChangeAspect="1"/>
          </p:cNvPicPr>
          <p:nvPr/>
        </p:nvPicPr>
        <p:blipFill>
          <a:blip r:embed="rId2" cstate="print"/>
          <a:stretch>
            <a:fillRect/>
          </a:stretch>
        </p:blipFill>
        <p:spPr>
          <a:xfrm>
            <a:off x="6793356" y="1599420"/>
            <a:ext cx="1893444" cy="126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GB" dirty="0" smtClean="0"/>
              <a:t>Point 1</a:t>
            </a:r>
            <a:endParaRPr lang="en-GB"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GB" dirty="0"/>
              <a:t>The CWM is symptomatic of a common shortcoming of wisdom theory and research in that researchers have left the aims of the practically wise person either unspecified or merely formal. A formal aim is one that is a kind of acts as a placeholder that is not well-defined, such as ‘optimal development’ (Webster, 2007), ‘balancing interests’ (</a:t>
            </a:r>
            <a:r>
              <a:rPr lang="en-GB" dirty="0" err="1"/>
              <a:t>Karami</a:t>
            </a:r>
            <a:r>
              <a:rPr lang="en-GB" dirty="0"/>
              <a:t> &amp; Sternberg, 2021), or ‘moral aspirations’ (Grossmann et al., 2020). Virtually any content, even objectionable content, can be inserted into formal aims. (A terrorist will e.g. have an objectionable conception of ‘moral aspirations’, for </a:t>
            </a:r>
            <a:r>
              <a:rPr lang="en-GB" dirty="0" smtClean="0"/>
              <a:t>example; Hitler had his own view of ‘shared humanity’ and correct ‘balance of interests’)</a:t>
            </a:r>
          </a:p>
          <a:p>
            <a:pPr marL="0" indent="0">
              <a:buNone/>
            </a:pPr>
            <a:r>
              <a:rPr lang="en-GB" b="1" dirty="0" smtClean="0"/>
              <a:t>We cannot avoid some substantive criteria of ‘moral’ </a:t>
            </a:r>
            <a:endParaRPr lang="en-GB" b="1" dirty="0"/>
          </a:p>
          <a:p>
            <a:pPr marL="0" indent="0">
              <a:buNone/>
            </a:pPr>
            <a:endParaRPr lang="en-GB" dirty="0"/>
          </a:p>
        </p:txBody>
      </p:sp>
    </p:spTree>
    <p:extLst>
      <p:ext uri="{BB962C8B-B14F-4D97-AF65-F5344CB8AC3E}">
        <p14:creationId xmlns:p14="http://schemas.microsoft.com/office/powerpoint/2010/main" val="77317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r>
              <a:rPr lang="en-GB" dirty="0" smtClean="0"/>
              <a:t>Point 2 (elaborates upon and adds to Point 1)</a:t>
            </a:r>
            <a:endParaRPr lang="en-GB"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GB" dirty="0"/>
              <a:t>This focus on the process of reasoning without attention to its aims seems odd, as though one could reason well regardless of the aims of the reasoning. The focus on cognition, metacognition, and knowledge emphasises the means or process of wise reasoning. These processes are value-neutral and can be invoked to facilitate disparate aims, including praiseworthy ends (e.g., vaccine development and distribution), blameworthy ends (e.g., illicit drug or human trafficking), or trivial, perhaps foolish ends (e.g., notoriety</a:t>
            </a:r>
            <a:r>
              <a:rPr lang="en-GB" dirty="0" smtClean="0"/>
              <a:t>)</a:t>
            </a:r>
          </a:p>
          <a:p>
            <a:pPr marL="0" indent="0">
              <a:buNone/>
            </a:pPr>
            <a:r>
              <a:rPr lang="en-GB" dirty="0" smtClean="0"/>
              <a:t>My </a:t>
            </a:r>
            <a:r>
              <a:rPr lang="en-GB" dirty="0"/>
              <a:t>neo-Aristotelian perspective makes the agent’s understanding of what is good (praiseworthy aims) a defining feature of practical </a:t>
            </a:r>
            <a:r>
              <a:rPr lang="en-GB" dirty="0" smtClean="0"/>
              <a:t>wisdom</a:t>
            </a:r>
          </a:p>
          <a:p>
            <a:pPr marL="0" indent="0">
              <a:buNone/>
            </a:pPr>
            <a:r>
              <a:rPr lang="en-GB" b="1" dirty="0" smtClean="0"/>
              <a:t>The focus turns from process to input and output (as action)</a:t>
            </a:r>
            <a:endParaRPr lang="en-GB" b="1" dirty="0"/>
          </a:p>
        </p:txBody>
      </p:sp>
    </p:spTree>
    <p:extLst>
      <p:ext uri="{BB962C8B-B14F-4D97-AF65-F5344CB8AC3E}">
        <p14:creationId xmlns:p14="http://schemas.microsoft.com/office/powerpoint/2010/main" val="102213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r>
              <a:rPr lang="en-GB" dirty="0" smtClean="0"/>
              <a:t>Point 3 (responding to Grossmann et al.’s 2020b response)</a:t>
            </a:r>
            <a:endParaRPr lang="en-GB"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lvl="0" indent="0">
              <a:buNone/>
            </a:pPr>
            <a:r>
              <a:rPr lang="en-GB" dirty="0" smtClean="0"/>
              <a:t>[We cannot be more specific about the content of the moral aspirations because…] ‘</a:t>
            </a:r>
            <a:r>
              <a:rPr lang="en-GB" dirty="0"/>
              <a:t>w</a:t>
            </a:r>
            <a:r>
              <a:rPr lang="en-GB" dirty="0" smtClean="0"/>
              <a:t>e </a:t>
            </a:r>
            <a:r>
              <a:rPr lang="en-GB" dirty="0"/>
              <a:t>should start by acknowledging that one can approach the notion of morality from at least three distinct </a:t>
            </a:r>
            <a:r>
              <a:rPr lang="en-GB" dirty="0" smtClean="0"/>
              <a:t>perspectives: </a:t>
            </a:r>
            <a:r>
              <a:rPr lang="en-GB" dirty="0"/>
              <a:t>consequence-oriented utilitarianism, duty-oriented </a:t>
            </a:r>
            <a:r>
              <a:rPr lang="en-GB" dirty="0" err="1"/>
              <a:t>deontologism</a:t>
            </a:r>
            <a:r>
              <a:rPr lang="en-GB" dirty="0"/>
              <a:t>, and virtue ethics</a:t>
            </a:r>
            <a:r>
              <a:rPr lang="en-GB" dirty="0" smtClean="0"/>
              <a:t>’</a:t>
            </a:r>
          </a:p>
          <a:p>
            <a:pPr marL="0" lvl="0" indent="0">
              <a:buNone/>
            </a:pPr>
            <a:r>
              <a:rPr lang="en-GB" dirty="0" smtClean="0"/>
              <a:t>However</a:t>
            </a:r>
            <a:r>
              <a:rPr lang="en-GB" dirty="0"/>
              <a:t>, this is a red herring. All three approaches are (or can be interpreted) as morally realist. They describe different reasoning strategies to figure out the objectively right thing to do. However, in 99% of cases they will agree on the final decision (undergrad textbooks focus on the remaining 1%!). </a:t>
            </a:r>
            <a:r>
              <a:rPr lang="en-GB" dirty="0" smtClean="0"/>
              <a:t>Hardly any moral philosopher would argue that one can only reach a wise moral decision along one of those three avenues</a:t>
            </a:r>
          </a:p>
          <a:p>
            <a:pPr marL="0" lvl="0" indent="0">
              <a:buNone/>
            </a:pPr>
            <a:r>
              <a:rPr lang="en-GB" b="1" dirty="0" smtClean="0"/>
              <a:t>The substantive difference lies in moral realism versus anti-realism, not in which practical moral theory one favours</a:t>
            </a:r>
            <a:endParaRPr lang="en-GB" b="1" dirty="0"/>
          </a:p>
        </p:txBody>
      </p:sp>
    </p:spTree>
    <p:extLst>
      <p:ext uri="{BB962C8B-B14F-4D97-AF65-F5344CB8AC3E}">
        <p14:creationId xmlns:p14="http://schemas.microsoft.com/office/powerpoint/2010/main" val="139889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0CB1CC-6855-4079-9C79-00E83D45A2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584" y="4610286"/>
            <a:ext cx="2185416" cy="2247714"/>
          </a:xfrm>
          <a:prstGeom prst="rect">
            <a:avLst/>
          </a:prstGeom>
        </p:spPr>
      </p:pic>
      <p:sp>
        <p:nvSpPr>
          <p:cNvPr id="2" name="Title 1"/>
          <p:cNvSpPr>
            <a:spLocks noGrp="1"/>
          </p:cNvSpPr>
          <p:nvPr>
            <p:ph type="title"/>
          </p:nvPr>
        </p:nvSpPr>
        <p:spPr>
          <a:xfrm>
            <a:off x="457200" y="1268760"/>
            <a:ext cx="8229600" cy="710952"/>
          </a:xfrm>
        </p:spPr>
        <p:txBody>
          <a:bodyPr>
            <a:normAutofit fontScale="90000"/>
          </a:bodyPr>
          <a:lstStyle/>
          <a:p>
            <a:r>
              <a:rPr lang="en-GB" b="1" noProof="0" dirty="0">
                <a:solidFill>
                  <a:schemeClr val="tx2"/>
                </a:solidFill>
              </a:rPr>
              <a:t>Domains of Virtue</a:t>
            </a:r>
            <a:endParaRPr lang="en-GB" noProof="0" dirty="0"/>
          </a:p>
        </p:txBody>
      </p:sp>
      <p:sp>
        <p:nvSpPr>
          <p:cNvPr id="4" name="Rectangle 3"/>
          <p:cNvSpPr/>
          <p:nvPr/>
        </p:nvSpPr>
        <p:spPr>
          <a:xfrm>
            <a:off x="0" y="0"/>
            <a:ext cx="9144000" cy="105273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043" y="314703"/>
            <a:ext cx="1775748" cy="423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431" y="156400"/>
            <a:ext cx="2436474" cy="7548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7" name="Content Placeholder 3"/>
          <p:cNvGraphicFramePr>
            <a:graphicFrameLocks noGrp="1"/>
          </p:cNvGraphicFramePr>
          <p:nvPr>
            <p:ph idx="1"/>
            <p:extLst/>
          </p:nvPr>
        </p:nvGraphicFramePr>
        <p:xfrm>
          <a:off x="457200" y="2133600"/>
          <a:ext cx="8229600" cy="43386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433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3933056"/>
            <a:ext cx="6937375" cy="804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35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4A6469A-426E-4CF9-9458-A4EE195C89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584" y="4610286"/>
            <a:ext cx="2185416" cy="2247714"/>
          </a:xfrm>
          <a:prstGeom prst="rect">
            <a:avLst/>
          </a:prstGeom>
        </p:spPr>
      </p:pic>
      <p:sp>
        <p:nvSpPr>
          <p:cNvPr id="5" name="Slide Number Placeholder 4">
            <a:extLst>
              <a:ext uri="{FF2B5EF4-FFF2-40B4-BE49-F238E27FC236}">
                <a16:creationId xmlns:a16="http://schemas.microsoft.com/office/drawing/2014/main" id="{30250C33-595A-4778-BF44-95184F72B436}"/>
              </a:ext>
            </a:extLst>
          </p:cNvPr>
          <p:cNvSpPr>
            <a:spLocks noGrp="1"/>
          </p:cNvSpPr>
          <p:nvPr>
            <p:ph type="sldNum" sz="quarter" idx="12"/>
          </p:nvPr>
        </p:nvSpPr>
        <p:spPr/>
        <p:txBody>
          <a:bodyPr/>
          <a:lstStyle/>
          <a:p>
            <a:fld id="{D82722BA-B2CD-43A0-8DC4-11AACC9E9907}" type="slidenum">
              <a:rPr lang="is-IS" smtClean="0"/>
              <a:pPr/>
              <a:t>3</a:t>
            </a:fld>
            <a:endParaRPr lang="is-IS"/>
          </a:p>
        </p:txBody>
      </p:sp>
      <p:sp>
        <p:nvSpPr>
          <p:cNvPr id="6" name="Title 1">
            <a:extLst>
              <a:ext uri="{FF2B5EF4-FFF2-40B4-BE49-F238E27FC236}">
                <a16:creationId xmlns:a16="http://schemas.microsoft.com/office/drawing/2014/main" id="{DD38A17B-B9E3-4BE5-AD78-E0A32D7A9207}"/>
              </a:ext>
            </a:extLst>
          </p:cNvPr>
          <p:cNvSpPr txBox="1">
            <a:spLocks/>
          </p:cNvSpPr>
          <p:nvPr/>
        </p:nvSpPr>
        <p:spPr>
          <a:xfrm>
            <a:off x="457200" y="1009835"/>
            <a:ext cx="8229600"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600" dirty="0">
                <a:solidFill>
                  <a:srgbClr val="1F497D"/>
                </a:solidFill>
              </a:rPr>
              <a:t>Defining </a:t>
            </a:r>
            <a:r>
              <a:rPr lang="en-GB" sz="3600" dirty="0" err="1">
                <a:solidFill>
                  <a:srgbClr val="1F497D"/>
                </a:solidFill>
              </a:rPr>
              <a:t>Phronesis</a:t>
            </a:r>
            <a:endParaRPr lang="en-GB" sz="3600" dirty="0">
              <a:solidFill>
                <a:srgbClr val="1F497D"/>
              </a:solidFill>
            </a:endParaRPr>
          </a:p>
        </p:txBody>
      </p:sp>
      <p:grpSp>
        <p:nvGrpSpPr>
          <p:cNvPr id="7" name="Group 6">
            <a:extLst>
              <a:ext uri="{FF2B5EF4-FFF2-40B4-BE49-F238E27FC236}">
                <a16:creationId xmlns:a16="http://schemas.microsoft.com/office/drawing/2014/main" id="{5FB0D752-6072-4A1F-B7DB-CFC3A3F779E2}"/>
              </a:ext>
            </a:extLst>
          </p:cNvPr>
          <p:cNvGrpSpPr/>
          <p:nvPr/>
        </p:nvGrpSpPr>
        <p:grpSpPr>
          <a:xfrm>
            <a:off x="414781" y="1233249"/>
            <a:ext cx="8316241" cy="4612487"/>
            <a:chOff x="297168" y="1902023"/>
            <a:chExt cx="8316241" cy="4612487"/>
          </a:xfrm>
        </p:grpSpPr>
        <p:grpSp>
          <p:nvGrpSpPr>
            <p:cNvPr id="8" name="Group 7">
              <a:extLst>
                <a:ext uri="{FF2B5EF4-FFF2-40B4-BE49-F238E27FC236}">
                  <a16:creationId xmlns:a16="http://schemas.microsoft.com/office/drawing/2014/main" id="{5487AD8E-5E8F-484E-BA79-E7ABFA3BC366}"/>
                </a:ext>
              </a:extLst>
            </p:cNvPr>
            <p:cNvGrpSpPr/>
            <p:nvPr/>
          </p:nvGrpSpPr>
          <p:grpSpPr>
            <a:xfrm>
              <a:off x="297168" y="2924940"/>
              <a:ext cx="8316241" cy="3563780"/>
              <a:chOff x="247818" y="1804557"/>
              <a:chExt cx="8316241" cy="3563780"/>
            </a:xfrm>
          </p:grpSpPr>
          <p:cxnSp>
            <p:nvCxnSpPr>
              <p:cNvPr id="11" name="Straight Arrow Connector 10">
                <a:extLst>
                  <a:ext uri="{FF2B5EF4-FFF2-40B4-BE49-F238E27FC236}">
                    <a16:creationId xmlns:a16="http://schemas.microsoft.com/office/drawing/2014/main" id="{CB9E92C7-739A-4419-8701-301F9744AA74}"/>
                  </a:ext>
                </a:extLst>
              </p:cNvPr>
              <p:cNvCxnSpPr/>
              <p:nvPr/>
            </p:nvCxnSpPr>
            <p:spPr>
              <a:xfrm>
                <a:off x="2307152" y="2189095"/>
                <a:ext cx="4353080" cy="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140CAAB-2E68-4DA5-93DE-7E564D197374}"/>
                  </a:ext>
                </a:extLst>
              </p:cNvPr>
              <p:cNvGrpSpPr/>
              <p:nvPr/>
            </p:nvGrpSpPr>
            <p:grpSpPr>
              <a:xfrm>
                <a:off x="247818" y="1804557"/>
                <a:ext cx="8316241" cy="3563780"/>
                <a:chOff x="428358" y="3888890"/>
                <a:chExt cx="8316241" cy="3563780"/>
              </a:xfrm>
            </p:grpSpPr>
            <p:sp>
              <p:nvSpPr>
                <p:cNvPr id="13" name="TextBox 12">
                  <a:extLst>
                    <a:ext uri="{FF2B5EF4-FFF2-40B4-BE49-F238E27FC236}">
                      <a16:creationId xmlns:a16="http://schemas.microsoft.com/office/drawing/2014/main" id="{39982210-A1DA-4311-B1EC-EC2BE5E57E1D}"/>
                    </a:ext>
                  </a:extLst>
                </p:cNvPr>
                <p:cNvSpPr txBox="1"/>
                <p:nvPr/>
              </p:nvSpPr>
              <p:spPr>
                <a:xfrm>
                  <a:off x="3620940" y="3888890"/>
                  <a:ext cx="1728192" cy="553998"/>
                </a:xfrm>
                <a:prstGeom prst="rect">
                  <a:avLst/>
                </a:prstGeom>
                <a:solidFill>
                  <a:schemeClr val="bg1"/>
                </a:solidFill>
                <a:ln>
                  <a:solidFill>
                    <a:schemeClr val="tx1"/>
                  </a:solidFill>
                </a:ln>
              </p:spPr>
              <p:txBody>
                <a:bodyPr wrap="square" rtlCol="0">
                  <a:spAutoFit/>
                </a:bodyPr>
                <a:lstStyle/>
                <a:p>
                  <a:pPr algn="ctr"/>
                  <a:r>
                    <a:rPr lang="en-GB" i="1" dirty="0" err="1"/>
                    <a:t>Phronesis</a:t>
                  </a:r>
                  <a:r>
                    <a:rPr lang="en-GB" i="1" dirty="0"/>
                    <a:t> </a:t>
                  </a:r>
                </a:p>
                <a:p>
                  <a:pPr algn="ctr"/>
                  <a:r>
                    <a:rPr lang="en-GB" sz="1200" dirty="0"/>
                    <a:t>(4 components)</a:t>
                  </a:r>
                </a:p>
              </p:txBody>
            </p:sp>
            <p:sp>
              <p:nvSpPr>
                <p:cNvPr id="14" name="TextBox 13">
                  <a:extLst>
                    <a:ext uri="{FF2B5EF4-FFF2-40B4-BE49-F238E27FC236}">
                      <a16:creationId xmlns:a16="http://schemas.microsoft.com/office/drawing/2014/main" id="{1C9D7806-2A0C-474B-9021-CAD501FD8E24}"/>
                    </a:ext>
                  </a:extLst>
                </p:cNvPr>
                <p:cNvSpPr txBox="1"/>
                <p:nvPr/>
              </p:nvSpPr>
              <p:spPr>
                <a:xfrm>
                  <a:off x="428358" y="4074887"/>
                  <a:ext cx="2059333" cy="369332"/>
                </a:xfrm>
                <a:prstGeom prst="rect">
                  <a:avLst/>
                </a:prstGeom>
                <a:noFill/>
                <a:ln>
                  <a:solidFill>
                    <a:schemeClr val="tx1"/>
                  </a:solidFill>
                </a:ln>
              </p:spPr>
              <p:txBody>
                <a:bodyPr wrap="square" rtlCol="0">
                  <a:spAutoFit/>
                </a:bodyPr>
                <a:lstStyle/>
                <a:p>
                  <a:r>
                    <a:rPr lang="en-GB" dirty="0"/>
                    <a:t>Virtue Literacy</a:t>
                  </a:r>
                </a:p>
              </p:txBody>
            </p:sp>
            <p:sp>
              <p:nvSpPr>
                <p:cNvPr id="15" name="TextBox 14">
                  <a:extLst>
                    <a:ext uri="{FF2B5EF4-FFF2-40B4-BE49-F238E27FC236}">
                      <a16:creationId xmlns:a16="http://schemas.microsoft.com/office/drawing/2014/main" id="{4A537C0E-CF76-4015-BA05-49EEF787FBEC}"/>
                    </a:ext>
                  </a:extLst>
                </p:cNvPr>
                <p:cNvSpPr txBox="1"/>
                <p:nvPr/>
              </p:nvSpPr>
              <p:spPr>
                <a:xfrm>
                  <a:off x="6944399" y="4082395"/>
                  <a:ext cx="1800200" cy="369332"/>
                </a:xfrm>
                <a:prstGeom prst="rect">
                  <a:avLst/>
                </a:prstGeom>
                <a:noFill/>
                <a:ln>
                  <a:solidFill>
                    <a:schemeClr val="tx1"/>
                  </a:solidFill>
                </a:ln>
              </p:spPr>
              <p:txBody>
                <a:bodyPr wrap="square" rtlCol="0">
                  <a:spAutoFit/>
                </a:bodyPr>
                <a:lstStyle/>
                <a:p>
                  <a:r>
                    <a:rPr lang="en-GB" dirty="0"/>
                    <a:t>Moral action</a:t>
                  </a:r>
                </a:p>
              </p:txBody>
            </p:sp>
            <p:sp>
              <p:nvSpPr>
                <p:cNvPr id="16" name="TextBox 15">
                  <a:extLst>
                    <a:ext uri="{FF2B5EF4-FFF2-40B4-BE49-F238E27FC236}">
                      <a16:creationId xmlns:a16="http://schemas.microsoft.com/office/drawing/2014/main" id="{5B2FE9C1-7320-49E7-AA5F-E1BA0C3AA010}"/>
                    </a:ext>
                  </a:extLst>
                </p:cNvPr>
                <p:cNvSpPr txBox="1"/>
                <p:nvPr/>
              </p:nvSpPr>
              <p:spPr>
                <a:xfrm>
                  <a:off x="2166030" y="5913787"/>
                  <a:ext cx="2091604" cy="1538883"/>
                </a:xfrm>
                <a:prstGeom prst="rect">
                  <a:avLst/>
                </a:prstGeom>
                <a:noFill/>
              </p:spPr>
              <p:txBody>
                <a:bodyPr wrap="square" rtlCol="0">
                  <a:spAutoFit/>
                </a:bodyPr>
                <a:lstStyle/>
                <a:p>
                  <a:pPr algn="ctr"/>
                  <a:r>
                    <a:rPr lang="en-GB" sz="1600" b="1" dirty="0">
                      <a:solidFill>
                        <a:schemeClr val="accent5"/>
                      </a:solidFill>
                    </a:rPr>
                    <a:t>2) Adjudicative</a:t>
                  </a:r>
                </a:p>
                <a:p>
                  <a:pPr algn="ctr"/>
                  <a:r>
                    <a:rPr lang="en-GB" sz="1600" dirty="0"/>
                    <a:t>Ability to identify conflicting virtues and to reason about the ‘right’ decision. </a:t>
                  </a:r>
                </a:p>
                <a:p>
                  <a:pPr algn="ctr"/>
                  <a:endParaRPr lang="en-GB" sz="1400" dirty="0">
                    <a:solidFill>
                      <a:srgbClr val="FF0000"/>
                    </a:solidFill>
                  </a:endParaRPr>
                </a:p>
              </p:txBody>
            </p:sp>
            <p:sp>
              <p:nvSpPr>
                <p:cNvPr id="17" name="TextBox 16">
                  <a:extLst>
                    <a:ext uri="{FF2B5EF4-FFF2-40B4-BE49-F238E27FC236}">
                      <a16:creationId xmlns:a16="http://schemas.microsoft.com/office/drawing/2014/main" id="{23FB8550-29CA-4BAF-9BD8-FFB211E184DC}"/>
                    </a:ext>
                  </a:extLst>
                </p:cNvPr>
                <p:cNvSpPr txBox="1"/>
                <p:nvPr/>
              </p:nvSpPr>
              <p:spPr>
                <a:xfrm>
                  <a:off x="1545482" y="4612893"/>
                  <a:ext cx="2353331" cy="1077218"/>
                </a:xfrm>
                <a:prstGeom prst="rect">
                  <a:avLst/>
                </a:prstGeom>
                <a:noFill/>
              </p:spPr>
              <p:txBody>
                <a:bodyPr wrap="square" rtlCol="0">
                  <a:spAutoFit/>
                </a:bodyPr>
                <a:lstStyle/>
                <a:p>
                  <a:pPr algn="ctr"/>
                  <a:r>
                    <a:rPr lang="en-GB" sz="1600" b="1" dirty="0">
                      <a:solidFill>
                        <a:schemeClr val="accent5"/>
                      </a:solidFill>
                    </a:rPr>
                    <a:t>1) Constitutive</a:t>
                  </a:r>
                </a:p>
                <a:p>
                  <a:pPr algn="ctr"/>
                  <a:r>
                    <a:rPr lang="en-GB" sz="1600" dirty="0"/>
                    <a:t>Ability to identify the moral problem and the perception of virtue</a:t>
                  </a:r>
                </a:p>
              </p:txBody>
            </p:sp>
            <p:sp>
              <p:nvSpPr>
                <p:cNvPr id="18" name="TextBox 17">
                  <a:extLst>
                    <a:ext uri="{FF2B5EF4-FFF2-40B4-BE49-F238E27FC236}">
                      <a16:creationId xmlns:a16="http://schemas.microsoft.com/office/drawing/2014/main" id="{DAC599DC-70A7-4596-8FC0-FC95D0753F3D}"/>
                    </a:ext>
                  </a:extLst>
                </p:cNvPr>
                <p:cNvSpPr txBox="1"/>
                <p:nvPr/>
              </p:nvSpPr>
              <p:spPr>
                <a:xfrm>
                  <a:off x="4946387" y="4583598"/>
                  <a:ext cx="2220979" cy="1323439"/>
                </a:xfrm>
                <a:prstGeom prst="rect">
                  <a:avLst/>
                </a:prstGeom>
                <a:noFill/>
              </p:spPr>
              <p:txBody>
                <a:bodyPr wrap="square" rtlCol="0">
                  <a:spAutoFit/>
                </a:bodyPr>
                <a:lstStyle/>
                <a:p>
                  <a:pPr algn="ctr"/>
                  <a:r>
                    <a:rPr lang="en-GB" sz="1600" b="1" dirty="0">
                      <a:solidFill>
                        <a:schemeClr val="accent5"/>
                      </a:solidFill>
                    </a:rPr>
                    <a:t>4) Blueprint</a:t>
                  </a:r>
                </a:p>
                <a:p>
                  <a:pPr algn="ctr"/>
                  <a:r>
                    <a:rPr lang="en-GB" sz="1600" dirty="0"/>
                    <a:t>Knowledge/ appreciation of the good life. Reflecting moral identity </a:t>
                  </a:r>
                </a:p>
              </p:txBody>
            </p:sp>
            <p:sp>
              <p:nvSpPr>
                <p:cNvPr id="19" name="TextBox 18">
                  <a:extLst>
                    <a:ext uri="{FF2B5EF4-FFF2-40B4-BE49-F238E27FC236}">
                      <a16:creationId xmlns:a16="http://schemas.microsoft.com/office/drawing/2014/main" id="{ABD5C3E2-ED39-464C-94DE-63F2A49CB08B}"/>
                    </a:ext>
                  </a:extLst>
                </p:cNvPr>
                <p:cNvSpPr txBox="1"/>
                <p:nvPr/>
              </p:nvSpPr>
              <p:spPr>
                <a:xfrm>
                  <a:off x="4726749" y="5954313"/>
                  <a:ext cx="2280493" cy="1292662"/>
                </a:xfrm>
                <a:prstGeom prst="rect">
                  <a:avLst/>
                </a:prstGeom>
                <a:noFill/>
              </p:spPr>
              <p:txBody>
                <a:bodyPr wrap="square" rtlCol="0">
                  <a:spAutoFit/>
                </a:bodyPr>
                <a:lstStyle/>
                <a:p>
                  <a:r>
                    <a:rPr lang="en-GB" sz="1600" b="1" dirty="0">
                      <a:solidFill>
                        <a:schemeClr val="accent5"/>
                      </a:solidFill>
                    </a:rPr>
                    <a:t>3) Emotional regulation</a:t>
                  </a:r>
                </a:p>
                <a:p>
                  <a:pPr algn="ctr"/>
                  <a:r>
                    <a:rPr lang="en-GB" sz="1600" dirty="0"/>
                    <a:t>Emotional understanding (i.e., empathy or sympathy). </a:t>
                  </a:r>
                </a:p>
                <a:p>
                  <a:endParaRPr lang="en-GB" sz="1400" dirty="0"/>
                </a:p>
              </p:txBody>
            </p:sp>
            <p:cxnSp>
              <p:nvCxnSpPr>
                <p:cNvPr id="20" name="Straight Connector 19">
                  <a:extLst>
                    <a:ext uri="{FF2B5EF4-FFF2-40B4-BE49-F238E27FC236}">
                      <a16:creationId xmlns:a16="http://schemas.microsoft.com/office/drawing/2014/main" id="{39902C4E-4328-4C38-8841-F9C8ED26784D}"/>
                    </a:ext>
                  </a:extLst>
                </p:cNvPr>
                <p:cNvCxnSpPr/>
                <p:nvPr/>
              </p:nvCxnSpPr>
              <p:spPr>
                <a:xfrm flipV="1">
                  <a:off x="3488307" y="4458128"/>
                  <a:ext cx="361506" cy="180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7F6931-79AC-4605-B6AD-926856BE18A8}"/>
                    </a:ext>
                  </a:extLst>
                </p:cNvPr>
                <p:cNvCxnSpPr/>
                <p:nvPr/>
              </p:nvCxnSpPr>
              <p:spPr>
                <a:xfrm flipV="1">
                  <a:off x="3820049" y="4458534"/>
                  <a:ext cx="380481" cy="1467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275FFB-9B88-48B9-870C-EBDF506CD2A6}"/>
                    </a:ext>
                  </a:extLst>
                </p:cNvPr>
                <p:cNvCxnSpPr/>
                <p:nvPr/>
              </p:nvCxnSpPr>
              <p:spPr>
                <a:xfrm flipH="1" flipV="1">
                  <a:off x="4538199" y="4451730"/>
                  <a:ext cx="512275" cy="1474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BBB2FF9-29D2-445B-B135-397B057DF4D0}"/>
                    </a:ext>
                  </a:extLst>
                </p:cNvPr>
                <p:cNvCxnSpPr/>
                <p:nvPr/>
              </p:nvCxnSpPr>
              <p:spPr>
                <a:xfrm flipH="1" flipV="1">
                  <a:off x="5013718" y="4458534"/>
                  <a:ext cx="354796" cy="22064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9" name="TextBox 8">
              <a:extLst>
                <a:ext uri="{FF2B5EF4-FFF2-40B4-BE49-F238E27FC236}">
                  <a16:creationId xmlns:a16="http://schemas.microsoft.com/office/drawing/2014/main" id="{8779D73A-EEA4-4A5D-A5D0-79BD7654B828}"/>
                </a:ext>
              </a:extLst>
            </p:cNvPr>
            <p:cNvSpPr txBox="1"/>
            <p:nvPr/>
          </p:nvSpPr>
          <p:spPr>
            <a:xfrm>
              <a:off x="5989502" y="1902023"/>
              <a:ext cx="2292855" cy="276999"/>
            </a:xfrm>
            <a:prstGeom prst="rect">
              <a:avLst/>
            </a:prstGeom>
            <a:noFill/>
          </p:spPr>
          <p:txBody>
            <a:bodyPr wrap="square" rtlCol="0">
              <a:spAutoFit/>
            </a:bodyPr>
            <a:lstStyle/>
            <a:p>
              <a:endParaRPr lang="en-GB" sz="1200" dirty="0">
                <a:solidFill>
                  <a:srgbClr val="00B050"/>
                </a:solidFill>
              </a:endParaRPr>
            </a:p>
          </p:txBody>
        </p:sp>
        <p:sp>
          <p:nvSpPr>
            <p:cNvPr id="10" name="TextBox 9">
              <a:extLst>
                <a:ext uri="{FF2B5EF4-FFF2-40B4-BE49-F238E27FC236}">
                  <a16:creationId xmlns:a16="http://schemas.microsoft.com/office/drawing/2014/main" id="{66B5BA10-572F-4A8B-98A9-9061CD767EF8}"/>
                </a:ext>
              </a:extLst>
            </p:cNvPr>
            <p:cNvSpPr txBox="1"/>
            <p:nvPr/>
          </p:nvSpPr>
          <p:spPr>
            <a:xfrm>
              <a:off x="2100380" y="6237511"/>
              <a:ext cx="5035549" cy="276999"/>
            </a:xfrm>
            <a:prstGeom prst="rect">
              <a:avLst/>
            </a:prstGeom>
            <a:noFill/>
          </p:spPr>
          <p:txBody>
            <a:bodyPr wrap="square" rtlCol="0">
              <a:spAutoFit/>
            </a:bodyPr>
            <a:lstStyle/>
            <a:p>
              <a:endParaRPr lang="en-GB" sz="1200" dirty="0">
                <a:solidFill>
                  <a:srgbClr val="FF0000"/>
                </a:solidFill>
              </a:endParaRPr>
            </a:p>
          </p:txBody>
        </p:sp>
      </p:grpSp>
      <p:sp>
        <p:nvSpPr>
          <p:cNvPr id="24" name="TextBox 23">
            <a:extLst>
              <a:ext uri="{FF2B5EF4-FFF2-40B4-BE49-F238E27FC236}">
                <a16:creationId xmlns:a16="http://schemas.microsoft.com/office/drawing/2014/main" id="{D0CBA8E9-0CA5-47A8-A474-19D81836FEF0}"/>
              </a:ext>
            </a:extLst>
          </p:cNvPr>
          <p:cNvSpPr txBox="1"/>
          <p:nvPr/>
        </p:nvSpPr>
        <p:spPr>
          <a:xfrm>
            <a:off x="4153034" y="5881271"/>
            <a:ext cx="5123659" cy="338554"/>
          </a:xfrm>
          <a:prstGeom prst="rect">
            <a:avLst/>
          </a:prstGeom>
          <a:noFill/>
        </p:spPr>
        <p:txBody>
          <a:bodyPr wrap="square" rtlCol="0">
            <a:spAutoFit/>
          </a:bodyPr>
          <a:lstStyle/>
          <a:p>
            <a:r>
              <a:rPr lang="en-GB" sz="1600" dirty="0"/>
              <a:t>(Darnell, </a:t>
            </a:r>
            <a:r>
              <a:rPr lang="en-GB" sz="1600" dirty="0" err="1"/>
              <a:t>Gulliford</a:t>
            </a:r>
            <a:r>
              <a:rPr lang="en-GB" sz="1600" dirty="0"/>
              <a:t>, </a:t>
            </a:r>
            <a:r>
              <a:rPr lang="en-AU" sz="1600" dirty="0"/>
              <a:t>Kristjánsson &amp; </a:t>
            </a:r>
            <a:r>
              <a:rPr lang="en-AU" sz="1600" dirty="0" err="1"/>
              <a:t>Panos</a:t>
            </a:r>
            <a:r>
              <a:rPr lang="en-AU" sz="1600" dirty="0"/>
              <a:t>, 2019)</a:t>
            </a:r>
            <a:endParaRPr lang="en-GB" sz="1600" dirty="0"/>
          </a:p>
        </p:txBody>
      </p:sp>
      <p:sp>
        <p:nvSpPr>
          <p:cNvPr id="26" name="Rectangle 25">
            <a:extLst>
              <a:ext uri="{FF2B5EF4-FFF2-40B4-BE49-F238E27FC236}">
                <a16:creationId xmlns:a16="http://schemas.microsoft.com/office/drawing/2014/main" id="{34042064-68C2-4029-9EA9-FBC78B52EC41}"/>
              </a:ext>
            </a:extLst>
          </p:cNvPr>
          <p:cNvSpPr/>
          <p:nvPr/>
        </p:nvSpPr>
        <p:spPr>
          <a:xfrm>
            <a:off x="0" y="0"/>
            <a:ext cx="9144000" cy="105273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27" name="Picture 26">
            <a:extLst>
              <a:ext uri="{FF2B5EF4-FFF2-40B4-BE49-F238E27FC236}">
                <a16:creationId xmlns:a16="http://schemas.microsoft.com/office/drawing/2014/main" id="{DC76E8E9-4537-4A0A-9D6B-72DF57EED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043" y="314703"/>
            <a:ext cx="1775748" cy="423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9">
            <a:extLst>
              <a:ext uri="{FF2B5EF4-FFF2-40B4-BE49-F238E27FC236}">
                <a16:creationId xmlns:a16="http://schemas.microsoft.com/office/drawing/2014/main" id="{038773E5-4E3F-4281-B164-B88B76FEE5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431" y="156400"/>
            <a:ext cx="2436474" cy="7548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1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B9C112C2-C93D-4420-A038-7C5F992549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584" y="4610286"/>
            <a:ext cx="2185416" cy="2247714"/>
          </a:xfrm>
          <a:prstGeom prst="rect">
            <a:avLst/>
          </a:prstGeom>
        </p:spPr>
      </p:pic>
      <p:sp>
        <p:nvSpPr>
          <p:cNvPr id="14" name="TextBox 13"/>
          <p:cNvSpPr txBox="1"/>
          <p:nvPr/>
        </p:nvSpPr>
        <p:spPr>
          <a:xfrm>
            <a:off x="2296544" y="1740652"/>
            <a:ext cx="1365956"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Moral emotion</a:t>
            </a:r>
          </a:p>
        </p:txBody>
      </p:sp>
      <p:sp>
        <p:nvSpPr>
          <p:cNvPr id="15" name="TextBox 14"/>
          <p:cNvSpPr txBox="1"/>
          <p:nvPr/>
        </p:nvSpPr>
        <p:spPr>
          <a:xfrm>
            <a:off x="179512" y="1511202"/>
            <a:ext cx="1754247" cy="646331"/>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Perspective taking-Interpersonal Reactivity Index</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p:cNvSpPr txBox="1"/>
          <p:nvPr/>
        </p:nvSpPr>
        <p:spPr>
          <a:xfrm>
            <a:off x="179512" y="2211047"/>
            <a:ext cx="1754247" cy="461665"/>
          </a:xfrm>
          <a:prstGeom prst="rect">
            <a:avLst/>
          </a:prstGeom>
          <a:noFill/>
          <a:ln w="6350">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Empathy-Interpersonal Reactivity Index</a:t>
            </a:r>
          </a:p>
        </p:txBody>
      </p:sp>
      <p:sp>
        <p:nvSpPr>
          <p:cNvPr id="17" name="TextBox 16"/>
          <p:cNvSpPr txBox="1"/>
          <p:nvPr/>
        </p:nvSpPr>
        <p:spPr>
          <a:xfrm>
            <a:off x="2516679" y="3059077"/>
            <a:ext cx="925688"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Moral identity</a:t>
            </a:r>
          </a:p>
        </p:txBody>
      </p:sp>
      <p:sp>
        <p:nvSpPr>
          <p:cNvPr id="18" name="TextBox 17"/>
          <p:cNvSpPr txBox="1"/>
          <p:nvPr/>
        </p:nvSpPr>
        <p:spPr>
          <a:xfrm>
            <a:off x="167775" y="2832984"/>
            <a:ext cx="1773398" cy="307777"/>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Good-Self Assessment</a:t>
            </a:r>
          </a:p>
        </p:txBody>
      </p:sp>
      <p:sp>
        <p:nvSpPr>
          <p:cNvPr id="19" name="TextBox 18"/>
          <p:cNvSpPr txBox="1"/>
          <p:nvPr/>
        </p:nvSpPr>
        <p:spPr>
          <a:xfrm>
            <a:off x="179512" y="3204041"/>
            <a:ext cx="1773399" cy="461665"/>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Contingencies of self-worth</a:t>
            </a:r>
          </a:p>
        </p:txBody>
      </p:sp>
      <p:sp>
        <p:nvSpPr>
          <p:cNvPr id="20" name="TextBox 19"/>
          <p:cNvSpPr txBox="1"/>
          <p:nvPr/>
        </p:nvSpPr>
        <p:spPr>
          <a:xfrm>
            <a:off x="159882" y="3765200"/>
            <a:ext cx="1778374" cy="276999"/>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Aspects of Identity</a:t>
            </a:r>
          </a:p>
        </p:txBody>
      </p:sp>
      <p:sp>
        <p:nvSpPr>
          <p:cNvPr id="21" name="TextBox 20"/>
          <p:cNvSpPr txBox="1"/>
          <p:nvPr/>
        </p:nvSpPr>
        <p:spPr>
          <a:xfrm>
            <a:off x="2201290" y="5699144"/>
            <a:ext cx="1580446"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Moral adjudication </a:t>
            </a:r>
          </a:p>
        </p:txBody>
      </p:sp>
      <p:sp>
        <p:nvSpPr>
          <p:cNvPr id="22" name="TextBox 21"/>
          <p:cNvSpPr txBox="1"/>
          <p:nvPr/>
        </p:nvSpPr>
        <p:spPr>
          <a:xfrm>
            <a:off x="155267" y="5752455"/>
            <a:ext cx="1797643" cy="276999"/>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Justifications (ICM)</a:t>
            </a:r>
          </a:p>
        </p:txBody>
      </p:sp>
      <p:sp>
        <p:nvSpPr>
          <p:cNvPr id="23" name="TextBox 22"/>
          <p:cNvSpPr txBox="1"/>
          <p:nvPr/>
        </p:nvSpPr>
        <p:spPr>
          <a:xfrm>
            <a:off x="180206" y="5380337"/>
            <a:ext cx="1773060" cy="276999"/>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Situated Wise Reasoning</a:t>
            </a:r>
          </a:p>
        </p:txBody>
      </p:sp>
      <p:sp>
        <p:nvSpPr>
          <p:cNvPr id="25" name="TextBox 24"/>
          <p:cNvSpPr txBox="1"/>
          <p:nvPr/>
        </p:nvSpPr>
        <p:spPr>
          <a:xfrm>
            <a:off x="2289644" y="4451266"/>
            <a:ext cx="1498601"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Moral sensitivity</a:t>
            </a:r>
          </a:p>
        </p:txBody>
      </p:sp>
      <p:sp>
        <p:nvSpPr>
          <p:cNvPr id="26" name="TextBox 25"/>
          <p:cNvSpPr txBox="1"/>
          <p:nvPr/>
        </p:nvSpPr>
        <p:spPr>
          <a:xfrm>
            <a:off x="167775" y="4422183"/>
            <a:ext cx="1774130" cy="276999"/>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Identification of problem</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p:cNvSpPr txBox="1"/>
          <p:nvPr/>
        </p:nvSpPr>
        <p:spPr>
          <a:xfrm>
            <a:off x="167136" y="4798677"/>
            <a:ext cx="1785775" cy="276999"/>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Identification of virtues</a:t>
            </a:r>
          </a:p>
        </p:txBody>
      </p:sp>
      <p:sp>
        <p:nvSpPr>
          <p:cNvPr id="28" name="TextBox 27"/>
          <p:cNvSpPr txBox="1"/>
          <p:nvPr/>
        </p:nvSpPr>
        <p:spPr>
          <a:xfrm>
            <a:off x="155267" y="6123999"/>
            <a:ext cx="1785775" cy="276999"/>
          </a:xfrm>
          <a:prstGeom prst="rect">
            <a:avLst/>
          </a:prstGeom>
          <a:noFill/>
          <a:ln w="3175">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Actions (ICM)</a:t>
            </a:r>
          </a:p>
        </p:txBody>
      </p:sp>
      <p:sp>
        <p:nvSpPr>
          <p:cNvPr id="29" name="Oval 28"/>
          <p:cNvSpPr/>
          <p:nvPr/>
        </p:nvSpPr>
        <p:spPr>
          <a:xfrm>
            <a:off x="2391085" y="1649078"/>
            <a:ext cx="1200855" cy="76792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p:cNvSpPr/>
          <p:nvPr/>
        </p:nvSpPr>
        <p:spPr>
          <a:xfrm>
            <a:off x="2385436" y="2945054"/>
            <a:ext cx="1255889" cy="812823"/>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p:cNvSpPr/>
          <p:nvPr/>
        </p:nvSpPr>
        <p:spPr>
          <a:xfrm>
            <a:off x="2385436" y="4320494"/>
            <a:ext cx="1365956" cy="947788"/>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p:cNvSpPr/>
          <p:nvPr/>
        </p:nvSpPr>
        <p:spPr>
          <a:xfrm>
            <a:off x="2297241" y="5556126"/>
            <a:ext cx="1432279" cy="965115"/>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p:nvPr/>
        </p:nvCxnSpPr>
        <p:spPr>
          <a:xfrm>
            <a:off x="1941905" y="1728187"/>
            <a:ext cx="449180" cy="19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6" idx="3"/>
          </p:cNvCxnSpPr>
          <p:nvPr/>
        </p:nvCxnSpPr>
        <p:spPr>
          <a:xfrm flipV="1">
            <a:off x="1935208" y="2155443"/>
            <a:ext cx="455877" cy="230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8" idx="3"/>
          </p:cNvCxnSpPr>
          <p:nvPr/>
        </p:nvCxnSpPr>
        <p:spPr>
          <a:xfrm>
            <a:off x="1941173" y="2986873"/>
            <a:ext cx="487004" cy="131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3"/>
            <a:endCxn id="30" idx="2"/>
          </p:cNvCxnSpPr>
          <p:nvPr/>
        </p:nvCxnSpPr>
        <p:spPr>
          <a:xfrm flipV="1">
            <a:off x="1952911" y="3351466"/>
            <a:ext cx="432525" cy="83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3"/>
            <a:endCxn id="30" idx="3"/>
          </p:cNvCxnSpPr>
          <p:nvPr/>
        </p:nvCxnSpPr>
        <p:spPr>
          <a:xfrm flipV="1">
            <a:off x="1938256" y="3638842"/>
            <a:ext cx="631101" cy="264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33934" y="4581128"/>
            <a:ext cx="437992" cy="118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3"/>
            <a:endCxn id="31" idx="2"/>
          </p:cNvCxnSpPr>
          <p:nvPr/>
        </p:nvCxnSpPr>
        <p:spPr>
          <a:xfrm flipV="1">
            <a:off x="1952911" y="4794388"/>
            <a:ext cx="432525" cy="142789"/>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55493" y="3758878"/>
            <a:ext cx="143827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Phronesis</a:t>
            </a:r>
          </a:p>
        </p:txBody>
      </p:sp>
      <p:sp>
        <p:nvSpPr>
          <p:cNvPr id="46" name="Oval 45"/>
          <p:cNvSpPr/>
          <p:nvPr/>
        </p:nvSpPr>
        <p:spPr>
          <a:xfrm>
            <a:off x="5574204" y="3608165"/>
            <a:ext cx="1200855" cy="767924"/>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Arrow Connector 46"/>
          <p:cNvCxnSpPr/>
          <p:nvPr/>
        </p:nvCxnSpPr>
        <p:spPr>
          <a:xfrm>
            <a:off x="6776911" y="3943544"/>
            <a:ext cx="819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543197" y="4318141"/>
            <a:ext cx="1052864" cy="568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815061" y="4755952"/>
            <a:ext cx="719137" cy="369332"/>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Big 5</a:t>
            </a:r>
          </a:p>
        </p:txBody>
      </p:sp>
      <p:sp>
        <p:nvSpPr>
          <p:cNvPr id="50" name="TextBox 49"/>
          <p:cNvSpPr txBox="1"/>
          <p:nvPr/>
        </p:nvSpPr>
        <p:spPr>
          <a:xfrm>
            <a:off x="7610666" y="3639843"/>
            <a:ext cx="1221088" cy="830997"/>
          </a:xfrm>
          <a:prstGeom prst="rect">
            <a:avLst/>
          </a:prstGeom>
          <a:noFill/>
          <a:ln>
            <a:solidFill>
              <a:schemeClr val="accent3"/>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Moral behaviour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(pro-social)</a:t>
            </a:r>
          </a:p>
        </p:txBody>
      </p:sp>
      <p:cxnSp>
        <p:nvCxnSpPr>
          <p:cNvPr id="51" name="Straight Connector 50"/>
          <p:cNvCxnSpPr>
            <a:stCxn id="29" idx="6"/>
            <a:endCxn id="46" idx="1"/>
          </p:cNvCxnSpPr>
          <p:nvPr/>
        </p:nvCxnSpPr>
        <p:spPr>
          <a:xfrm>
            <a:off x="3591940" y="2033040"/>
            <a:ext cx="2158125" cy="168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0"/>
          </p:cNvCxnSpPr>
          <p:nvPr/>
        </p:nvCxnSpPr>
        <p:spPr>
          <a:xfrm>
            <a:off x="3640629" y="3394926"/>
            <a:ext cx="1933575" cy="44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5" idx="3"/>
          </p:cNvCxnSpPr>
          <p:nvPr/>
        </p:nvCxnSpPr>
        <p:spPr>
          <a:xfrm flipV="1">
            <a:off x="3829003" y="4048506"/>
            <a:ext cx="1745201" cy="73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46" idx="3"/>
          </p:cNvCxnSpPr>
          <p:nvPr/>
        </p:nvCxnSpPr>
        <p:spPr>
          <a:xfrm flipV="1">
            <a:off x="3688953" y="4263629"/>
            <a:ext cx="2061112" cy="163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938829" y="5900001"/>
            <a:ext cx="354802" cy="23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3" idx="3"/>
          </p:cNvCxnSpPr>
          <p:nvPr/>
        </p:nvCxnSpPr>
        <p:spPr>
          <a:xfrm flipV="1">
            <a:off x="1928329" y="6252025"/>
            <a:ext cx="443597" cy="30049"/>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08011" y="1069012"/>
            <a:ext cx="9377756" cy="652150"/>
            <a:chOff x="-108011" y="861902"/>
            <a:chExt cx="9377756" cy="652150"/>
          </a:xfrm>
        </p:grpSpPr>
        <p:sp>
          <p:nvSpPr>
            <p:cNvPr id="58" name="TextBox 57"/>
            <p:cNvSpPr txBox="1"/>
            <p:nvPr/>
          </p:nvSpPr>
          <p:spPr>
            <a:xfrm>
              <a:off x="2139559" y="861902"/>
              <a:ext cx="167514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44546A"/>
                  </a:solidFill>
                  <a:effectLst/>
                  <a:uLnTx/>
                  <a:uFillTx/>
                  <a:latin typeface="Calibri" panose="020F0502020204030204"/>
                  <a:ea typeface="+mn-ea"/>
                  <a:cs typeface="+mn-cs"/>
                </a:rPr>
                <a:t>First order factor</a:t>
              </a:r>
            </a:p>
          </p:txBody>
        </p:sp>
        <p:sp>
          <p:nvSpPr>
            <p:cNvPr id="59" name="TextBox 58"/>
            <p:cNvSpPr txBox="1"/>
            <p:nvPr/>
          </p:nvSpPr>
          <p:spPr>
            <a:xfrm>
              <a:off x="5175346" y="867721"/>
              <a:ext cx="198663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44546A"/>
                  </a:solidFill>
                  <a:effectLst/>
                  <a:uLnTx/>
                  <a:uFillTx/>
                  <a:latin typeface="Calibri" panose="020F0502020204030204"/>
                  <a:ea typeface="+mn-ea"/>
                  <a:cs typeface="+mn-cs"/>
                </a:rPr>
                <a:t>Second order factor</a:t>
              </a:r>
            </a:p>
          </p:txBody>
        </p:sp>
        <p:sp>
          <p:nvSpPr>
            <p:cNvPr id="60" name="TextBox 59"/>
            <p:cNvSpPr txBox="1"/>
            <p:nvPr/>
          </p:nvSpPr>
          <p:spPr>
            <a:xfrm>
              <a:off x="-108011" y="890193"/>
              <a:ext cx="230586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44546A"/>
                  </a:solidFill>
                  <a:effectLst/>
                  <a:uLnTx/>
                  <a:uFillTx/>
                  <a:latin typeface="Calibri" panose="020F0502020204030204"/>
                  <a:ea typeface="+mn-ea"/>
                  <a:cs typeface="+mn-cs"/>
                </a:rPr>
                <a:t>Observed variables</a:t>
              </a:r>
            </a:p>
          </p:txBody>
        </p:sp>
        <p:sp>
          <p:nvSpPr>
            <p:cNvPr id="61" name="TextBox 60"/>
            <p:cNvSpPr txBox="1"/>
            <p:nvPr/>
          </p:nvSpPr>
          <p:spPr>
            <a:xfrm>
              <a:off x="7209097" y="870905"/>
              <a:ext cx="206064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44546A"/>
                  </a:solidFill>
                  <a:effectLst/>
                  <a:uLnTx/>
                  <a:uFillTx/>
                  <a:latin typeface="Calibri" panose="020F0502020204030204"/>
                  <a:ea typeface="+mn-ea"/>
                  <a:cs typeface="+mn-cs"/>
                </a:rPr>
                <a:t>Observed variables</a:t>
              </a:r>
            </a:p>
          </p:txBody>
        </p:sp>
      </p:grpSp>
      <p:cxnSp>
        <p:nvCxnSpPr>
          <p:cNvPr id="65" name="Straight Connector 64"/>
          <p:cNvCxnSpPr/>
          <p:nvPr/>
        </p:nvCxnSpPr>
        <p:spPr>
          <a:xfrm>
            <a:off x="1956520" y="5476847"/>
            <a:ext cx="415406" cy="254868"/>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4A715E18-7ADE-4598-B4A3-42CC7375BC5F}"/>
              </a:ext>
            </a:extLst>
          </p:cNvPr>
          <p:cNvSpPr/>
          <p:nvPr/>
        </p:nvSpPr>
        <p:spPr>
          <a:xfrm>
            <a:off x="0" y="0"/>
            <a:ext cx="9144000" cy="105273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68" name="Picture 67">
            <a:extLst>
              <a:ext uri="{FF2B5EF4-FFF2-40B4-BE49-F238E27FC236}">
                <a16:creationId xmlns:a16="http://schemas.microsoft.com/office/drawing/2014/main" id="{39DD001E-5802-47AB-A807-288896359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043" y="314703"/>
            <a:ext cx="1775748" cy="423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9" name="Picture 9">
            <a:extLst>
              <a:ext uri="{FF2B5EF4-FFF2-40B4-BE49-F238E27FC236}">
                <a16:creationId xmlns:a16="http://schemas.microsoft.com/office/drawing/2014/main" id="{042891EF-CDFF-453F-848E-41CECF5BB0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431" y="156400"/>
            <a:ext cx="2436474" cy="7548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23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is-IS" dirty="0" smtClean="0"/>
              <a:t>Initial thoughts on the CWM</a:t>
            </a:r>
            <a:endParaRPr lang="en-GB"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is-IS" b="1" dirty="0" smtClean="0"/>
              <a:t>Plus:</a:t>
            </a:r>
          </a:p>
          <a:p>
            <a:r>
              <a:rPr lang="is-IS" i="1" dirty="0" smtClean="0"/>
              <a:t>Tour de force</a:t>
            </a:r>
            <a:r>
              <a:rPr lang="is-IS" dirty="0" smtClean="0"/>
              <a:t> of scholarship</a:t>
            </a:r>
          </a:p>
          <a:p>
            <a:r>
              <a:rPr lang="is-IS" dirty="0" smtClean="0"/>
              <a:t>Conciliatory spirit plus interdisciplinary</a:t>
            </a:r>
          </a:p>
          <a:p>
            <a:r>
              <a:rPr lang="is-IS" dirty="0" smtClean="0"/>
              <a:t>Brings wisdom closer to </a:t>
            </a:r>
            <a:r>
              <a:rPr lang="is-IS" i="1" dirty="0" smtClean="0"/>
              <a:t>phronesis </a:t>
            </a:r>
            <a:r>
              <a:rPr lang="is-IS" dirty="0" smtClean="0"/>
              <a:t>and further away from </a:t>
            </a:r>
            <a:r>
              <a:rPr lang="is-IS" i="1" dirty="0" smtClean="0"/>
              <a:t>sophia, techné, </a:t>
            </a:r>
            <a:r>
              <a:rPr lang="is-IS" dirty="0" smtClean="0"/>
              <a:t>and</a:t>
            </a:r>
            <a:r>
              <a:rPr lang="is-IS" i="1" dirty="0" smtClean="0"/>
              <a:t> deinotes</a:t>
            </a:r>
          </a:p>
          <a:p>
            <a:pPr marL="0" indent="0">
              <a:buNone/>
            </a:pPr>
            <a:r>
              <a:rPr lang="is-IS" b="1" dirty="0" smtClean="0"/>
              <a:t>Minus:</a:t>
            </a:r>
          </a:p>
          <a:p>
            <a:r>
              <a:rPr lang="en-GB" dirty="0" smtClean="0"/>
              <a:t>The </a:t>
            </a:r>
            <a:r>
              <a:rPr lang="en-GB" dirty="0"/>
              <a:t>vagueness of its depiction of the morality inherent in wisdom </a:t>
            </a:r>
            <a:endParaRPr lang="en-GB" dirty="0" smtClean="0"/>
          </a:p>
          <a:p>
            <a:r>
              <a:rPr lang="en-GB" dirty="0" smtClean="0"/>
              <a:t>Lack </a:t>
            </a:r>
            <a:r>
              <a:rPr lang="en-GB" dirty="0"/>
              <a:t>of </a:t>
            </a:r>
            <a:r>
              <a:rPr lang="en-GB" dirty="0" smtClean="0"/>
              <a:t>emotionality</a:t>
            </a:r>
          </a:p>
          <a:p>
            <a:pPr marL="0" indent="0">
              <a:buNone/>
            </a:pPr>
            <a:endParaRPr lang="en-GB" dirty="0" smtClean="0"/>
          </a:p>
          <a:p>
            <a:pPr marL="0" indent="0">
              <a:buNone/>
            </a:pPr>
            <a:r>
              <a:rPr lang="en-GB" dirty="0" smtClean="0"/>
              <a:t>I </a:t>
            </a:r>
            <a:r>
              <a:rPr lang="en-GB" dirty="0"/>
              <a:t>expand only on the former complaint </a:t>
            </a:r>
            <a:r>
              <a:rPr lang="en-GB" dirty="0" smtClean="0"/>
              <a:t>here </a:t>
            </a:r>
            <a:r>
              <a:rPr lang="en-GB" dirty="0"/>
              <a:t>(However, I am in basic agreement with </a:t>
            </a:r>
            <a:r>
              <a:rPr lang="en-US" dirty="0" err="1"/>
              <a:t>Glück</a:t>
            </a:r>
            <a:r>
              <a:rPr lang="en-US" dirty="0"/>
              <a:t>, </a:t>
            </a:r>
            <a:r>
              <a:rPr lang="en-US" dirty="0" smtClean="0"/>
              <a:t>2020, </a:t>
            </a:r>
            <a:r>
              <a:rPr lang="en-US" dirty="0"/>
              <a:t>about the latter…)</a:t>
            </a:r>
            <a:endParaRPr lang="en-GB" dirty="0"/>
          </a:p>
          <a:p>
            <a:pPr marL="0" indent="0">
              <a:buNone/>
            </a:pPr>
            <a:endParaRPr lang="en-GB" b="1" dirty="0"/>
          </a:p>
        </p:txBody>
      </p:sp>
    </p:spTree>
    <p:extLst>
      <p:ext uri="{BB962C8B-B14F-4D97-AF65-F5344CB8AC3E}">
        <p14:creationId xmlns:p14="http://schemas.microsoft.com/office/powerpoint/2010/main" val="13782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GB" dirty="0" smtClean="0"/>
              <a:t>More specifically…</a:t>
            </a:r>
            <a:endParaRPr lang="en-GB"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GB" dirty="0"/>
              <a:t>H</a:t>
            </a:r>
            <a:r>
              <a:rPr lang="en-GB" dirty="0" smtClean="0"/>
              <a:t>ugely </a:t>
            </a:r>
            <a:r>
              <a:rPr lang="en-GB" dirty="0"/>
              <a:t>reassuring from my perspective, as a neo-Aristotelian </a:t>
            </a:r>
            <a:r>
              <a:rPr lang="en-GB" i="1" dirty="0" err="1"/>
              <a:t>phronesis</a:t>
            </a:r>
            <a:r>
              <a:rPr lang="en-GB" dirty="0"/>
              <a:t> theorist, to see the </a:t>
            </a:r>
            <a:r>
              <a:rPr lang="en-GB" dirty="0" smtClean="0"/>
              <a:t>CWM </a:t>
            </a:r>
            <a:r>
              <a:rPr lang="en-GB" dirty="0"/>
              <a:t>pitched as unifying perspectival metacognition and </a:t>
            </a:r>
            <a:r>
              <a:rPr lang="en-GB" b="1" dirty="0"/>
              <a:t>moral aspirations </a:t>
            </a:r>
            <a:r>
              <a:rPr lang="en-GB" b="1" dirty="0" smtClean="0"/>
              <a:t> </a:t>
            </a:r>
            <a:r>
              <a:rPr lang="en-GB" dirty="0"/>
              <a:t>– agreeably Aristotelian and in the general ballpark of </a:t>
            </a:r>
            <a:r>
              <a:rPr lang="en-GB" i="1" dirty="0" err="1" smtClean="0"/>
              <a:t>phronesis</a:t>
            </a:r>
            <a:endParaRPr lang="en-GB" dirty="0"/>
          </a:p>
          <a:p>
            <a:pPr marL="0" indent="0">
              <a:buNone/>
            </a:pPr>
            <a:r>
              <a:rPr lang="en-GB" dirty="0" smtClean="0"/>
              <a:t>Also </a:t>
            </a:r>
            <a:r>
              <a:rPr lang="en-GB" dirty="0"/>
              <a:t>reassuring, from that perspective, to see the word ‘moral’ appear almost 100 times in the Grossmann et al. 2020 target article, especially because academic psychologists have historically, since the days of Weber and </a:t>
            </a:r>
            <a:r>
              <a:rPr lang="en-GB" dirty="0" err="1"/>
              <a:t>Allport</a:t>
            </a:r>
            <a:r>
              <a:rPr lang="en-GB" dirty="0"/>
              <a:t>, exhibited a great deal of nervousness about adopting a language of </a:t>
            </a:r>
            <a:r>
              <a:rPr lang="en-GB" dirty="0" smtClean="0"/>
              <a:t>morality</a:t>
            </a:r>
            <a:endParaRPr lang="en-GB" dirty="0"/>
          </a:p>
          <a:p>
            <a:endParaRPr lang="en-GB" dirty="0"/>
          </a:p>
        </p:txBody>
      </p:sp>
    </p:spTree>
    <p:extLst>
      <p:ext uri="{BB962C8B-B14F-4D97-AF65-F5344CB8AC3E}">
        <p14:creationId xmlns:p14="http://schemas.microsoft.com/office/powerpoint/2010/main" val="172462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GB" dirty="0" smtClean="0"/>
              <a:t>Also reassuring…</a:t>
            </a:r>
            <a:endParaRPr lang="en-GB"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dirty="0"/>
              <a:t>About 80% of IWS 2021 survey respondents consider morality </a:t>
            </a:r>
            <a:r>
              <a:rPr lang="en-GB" b="1" dirty="0"/>
              <a:t>relevant</a:t>
            </a:r>
            <a:r>
              <a:rPr lang="en-GB" dirty="0"/>
              <a:t> for </a:t>
            </a:r>
            <a:r>
              <a:rPr lang="en-GB" dirty="0" smtClean="0"/>
              <a:t>wisdom</a:t>
            </a:r>
          </a:p>
          <a:p>
            <a:pPr marL="0" indent="0">
              <a:buNone/>
            </a:pPr>
            <a:r>
              <a:rPr lang="en-GB" dirty="0" smtClean="0"/>
              <a:t>True, fewer </a:t>
            </a:r>
            <a:r>
              <a:rPr lang="en-GB" dirty="0"/>
              <a:t>(about 50%) consider it </a:t>
            </a:r>
            <a:r>
              <a:rPr lang="en-GB" b="1" dirty="0" smtClean="0"/>
              <a:t>necessary</a:t>
            </a:r>
            <a:endParaRPr lang="en-GB" b="1" dirty="0"/>
          </a:p>
          <a:p>
            <a:pPr marL="0" indent="0">
              <a:buNone/>
            </a:pPr>
            <a:r>
              <a:rPr lang="en-GB" dirty="0" smtClean="0"/>
              <a:t>But the latter does not bother me – ‘necessity’ has connotations of certainty and absoluteness that most moral philosophers would be uncomfortable with anyway!</a:t>
            </a:r>
            <a:endParaRPr lang="en-GB" dirty="0"/>
          </a:p>
        </p:txBody>
      </p:sp>
    </p:spTree>
    <p:extLst>
      <p:ext uri="{BB962C8B-B14F-4D97-AF65-F5344CB8AC3E}">
        <p14:creationId xmlns:p14="http://schemas.microsoft.com/office/powerpoint/2010/main" val="151948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r>
              <a:rPr lang="en-GB" dirty="0" smtClean="0"/>
              <a:t>Not scratching where it does not itch</a:t>
            </a:r>
            <a:endParaRPr lang="en-GB"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GB" dirty="0" smtClean="0"/>
              <a:t>‘Remember that the CWM is not a </a:t>
            </a:r>
            <a:r>
              <a:rPr lang="en-GB" b="1" dirty="0" smtClean="0"/>
              <a:t>theory</a:t>
            </a:r>
            <a:r>
              <a:rPr lang="en-GB" dirty="0" smtClean="0"/>
              <a:t> of wisdom, but a </a:t>
            </a:r>
            <a:r>
              <a:rPr lang="en-GB" b="1" dirty="0" smtClean="0"/>
              <a:t>framework for a theory</a:t>
            </a:r>
            <a:r>
              <a:rPr lang="en-GB" dirty="0" smtClean="0"/>
              <a:t>, setting limits within which a theory may operate, but without distinct moral-theoretical, epistemological or ontological commitments (skeleton without flesh)’</a:t>
            </a:r>
          </a:p>
          <a:p>
            <a:pPr marL="0" indent="0">
              <a:buNone/>
            </a:pPr>
            <a:endParaRPr lang="en-GB" dirty="0"/>
          </a:p>
          <a:p>
            <a:pPr marL="0" indent="0">
              <a:buNone/>
            </a:pPr>
            <a:r>
              <a:rPr lang="en-GB" dirty="0" smtClean="0"/>
              <a:t>A tall order for me to honour this distinction:</a:t>
            </a:r>
          </a:p>
          <a:p>
            <a:pPr marL="0" indent="0">
              <a:buNone/>
            </a:pPr>
            <a:r>
              <a:rPr lang="en-GB" dirty="0" smtClean="0"/>
              <a:t>Even a framework for a theory cannot avoid making </a:t>
            </a:r>
            <a:r>
              <a:rPr lang="en-GB" b="1" dirty="0" smtClean="0"/>
              <a:t>some </a:t>
            </a:r>
            <a:r>
              <a:rPr lang="en-GB" dirty="0" smtClean="0"/>
              <a:t>such commitments</a:t>
            </a:r>
            <a:endParaRPr lang="en-GB" dirty="0"/>
          </a:p>
        </p:txBody>
      </p:sp>
    </p:spTree>
    <p:extLst>
      <p:ext uri="{BB962C8B-B14F-4D97-AF65-F5344CB8AC3E}">
        <p14:creationId xmlns:p14="http://schemas.microsoft.com/office/powerpoint/2010/main" val="266581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GB" dirty="0" smtClean="0"/>
              <a:t>However….</a:t>
            </a:r>
            <a:endParaRPr lang="en-GB"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GB" dirty="0" smtClean="0"/>
              <a:t>I will try to honour this distinction – ready to say much more about the latter (i.e. what theoretical commitments a proper theory of wisdom would have to make) in the discussion</a:t>
            </a:r>
          </a:p>
          <a:p>
            <a:r>
              <a:rPr lang="en-GB" dirty="0" smtClean="0"/>
              <a:t>However, here just make </a:t>
            </a:r>
            <a:r>
              <a:rPr lang="en-GB" b="1" dirty="0" smtClean="0"/>
              <a:t>three points </a:t>
            </a:r>
            <a:r>
              <a:rPr lang="en-GB" dirty="0" smtClean="0"/>
              <a:t>about why – even as a framework for a theory – the CWM is too vague/underspecified with respect to ‘moral aspirations’</a:t>
            </a:r>
            <a:endParaRPr lang="en-GB" dirty="0"/>
          </a:p>
        </p:txBody>
      </p:sp>
    </p:spTree>
    <p:extLst>
      <p:ext uri="{BB962C8B-B14F-4D97-AF65-F5344CB8AC3E}">
        <p14:creationId xmlns:p14="http://schemas.microsoft.com/office/powerpoint/2010/main" val="1930884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983</Words>
  <Application>Microsoft Office PowerPoint</Application>
  <PresentationFormat>On-screen Show (4:3)</PresentationFormat>
  <Paragraphs>97</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 ‘What is your perspective on the relationship of morality and wisdom?’ Critiquing the ‘Common Wisdom Model’ (CWM) </vt:lpstr>
      <vt:lpstr>Domains of Virtue</vt:lpstr>
      <vt:lpstr>PowerPoint Presentation</vt:lpstr>
      <vt:lpstr>PowerPoint Presentation</vt:lpstr>
      <vt:lpstr>Initial thoughts on the CWM</vt:lpstr>
      <vt:lpstr>More specifically…</vt:lpstr>
      <vt:lpstr>Also reassuring…</vt:lpstr>
      <vt:lpstr>Not scratching where it does not itch</vt:lpstr>
      <vt:lpstr>However….</vt:lpstr>
      <vt:lpstr>Point 1</vt:lpstr>
      <vt:lpstr>Point 2 (elaborates upon and adds to Point 1)</vt:lpstr>
      <vt:lpstr>Point 3 (responding to Grossmann et al.’s 2020b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Phronesis as an Ideal in Professional Medical Ethics: Some Preliminary Positionings and Problematics</dc:title>
  <dc:creator>Tsai</dc:creator>
  <cp:lastModifiedBy>Kristjan Kristjansson</cp:lastModifiedBy>
  <cp:revision>53</cp:revision>
  <dcterms:created xsi:type="dcterms:W3CDTF">2015-05-09T09:02:42Z</dcterms:created>
  <dcterms:modified xsi:type="dcterms:W3CDTF">2021-10-09T08:55:12Z</dcterms:modified>
</cp:coreProperties>
</file>