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03" r:id="rId2"/>
    <p:sldId id="404" r:id="rId3"/>
    <p:sldId id="405" r:id="rId4"/>
    <p:sldId id="411" r:id="rId5"/>
    <p:sldId id="413" r:id="rId6"/>
    <p:sldId id="412" r:id="rId7"/>
    <p:sldId id="406" r:id="rId8"/>
    <p:sldId id="4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40"/>
    <a:srgbClr val="00216E"/>
    <a:srgbClr val="808080"/>
    <a:srgbClr val="EBEBEB"/>
    <a:srgbClr val="000000"/>
    <a:srgbClr val="012549"/>
    <a:srgbClr val="000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1" autoAdjust="0"/>
    <p:restoredTop sz="93910" autoAdjust="0"/>
  </p:normalViewPr>
  <p:slideViewPr>
    <p:cSldViewPr>
      <p:cViewPr varScale="1">
        <p:scale>
          <a:sx n="66" d="100"/>
          <a:sy n="66" d="100"/>
        </p:scale>
        <p:origin x="90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13A6-29AC-4779-8031-82B4059FE45E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08B37-515C-44BB-A8A6-8AD3C3E26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3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5FBB-C212-4CCE-963E-E89263F0D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7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5FBB-C212-4CCE-963E-E89263F0D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51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5FBB-C212-4CCE-963E-E89263F0D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0">
                <a:schemeClr val="tx2">
                  <a:tint val="44500"/>
                  <a:satMod val="160000"/>
                  <a:lumMod val="2000"/>
                  <a:lumOff val="98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156756"/>
            <a:ext cx="12192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55158"/>
            <a:ext cx="103632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rgbClr val="00216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492897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CC4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5FBB-C212-4CCE-963E-E89263F0D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77901" y="4103362"/>
            <a:ext cx="11214099" cy="45719"/>
          </a:xfrm>
          <a:prstGeom prst="rect">
            <a:avLst/>
          </a:prstGeom>
          <a:solidFill>
            <a:srgbClr val="002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5" descr="L:\Corporate\HKUST\Brand extension\Design 1 Aug FINAL\WCA_Logo_Final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8" r="21626" b="31530"/>
          <a:stretch/>
        </p:blipFill>
        <p:spPr bwMode="auto">
          <a:xfrm>
            <a:off x="43768" y="6161657"/>
            <a:ext cx="1645921" cy="61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038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5FBB-C212-4CCE-963E-E89263F0D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9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5FBB-C212-4CCE-963E-E89263F0D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81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5FBB-C212-4CCE-963E-E89263F0D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06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5FBB-C212-4CCE-963E-E89263F0D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2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5FBB-C212-4CCE-963E-E89263F0D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54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5FBB-C212-4CCE-963E-E89263F0D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9269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0" y="764704"/>
            <a:ext cx="1152128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772816"/>
            <a:ext cx="1152128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7011" y="6669360"/>
            <a:ext cx="1531383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EAE15FBB-C212-4CCE-963E-E89263F0DE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5" descr="L:\Corporate\HKUST\Brand extension\Design 1 Aug FINAL\WCA_Logo_Final1.pn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8" r="21626" b="35521"/>
          <a:stretch/>
        </p:blipFill>
        <p:spPr bwMode="auto">
          <a:xfrm>
            <a:off x="10248202" y="-38455"/>
            <a:ext cx="1645921" cy="5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89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rgbClr val="00216E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3392" y="1340768"/>
            <a:ext cx="9534311" cy="2736304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2021 International Wisdom Summit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b="0" dirty="0" smtClean="0"/>
              <a:t>Wisdom &amp; culture diversity</a:t>
            </a:r>
            <a:br>
              <a:rPr lang="en-US" sz="4400" b="0" dirty="0" smtClean="0"/>
            </a:br>
            <a:r>
              <a:rPr lang="en-US" sz="4400" b="0" dirty="0"/>
              <a:t/>
            </a:r>
            <a:br>
              <a:rPr lang="en-US" sz="4400" b="0" dirty="0"/>
            </a:br>
            <a:r>
              <a:rPr lang="en-US" sz="4400" b="0" dirty="0" smtClean="0"/>
              <a:t>Panel Discussion</a:t>
            </a:r>
            <a:endParaRPr lang="en-US" sz="4400" b="0" dirty="0"/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768241" y="4725144"/>
            <a:ext cx="10668001" cy="189409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Melody </a:t>
            </a:r>
            <a:r>
              <a:rPr lang="en-US" dirty="0" err="1" smtClean="0">
                <a:solidFill>
                  <a:schemeClr val="tx1"/>
                </a:solidFill>
              </a:rPr>
              <a:t>Manchi</a:t>
            </a:r>
            <a:r>
              <a:rPr lang="en-US" dirty="0" smtClean="0">
                <a:solidFill>
                  <a:schemeClr val="tx1"/>
                </a:solidFill>
              </a:rPr>
              <a:t> Chao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Hong </a:t>
            </a:r>
            <a:r>
              <a:rPr lang="en-US" dirty="0">
                <a:solidFill>
                  <a:schemeClr val="tx1"/>
                </a:solidFill>
              </a:rPr>
              <a:t>Kong University of Science and Technology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2021-10-11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3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Wisdom &amp; Culture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Dr. Michael Harris Bond </a:t>
            </a:r>
            <a:endParaRPr lang="en-US" sz="3600" dirty="0" smtClean="0"/>
          </a:p>
          <a:p>
            <a:pPr lvl="1"/>
            <a:r>
              <a:rPr lang="en-US" sz="3200" dirty="0" smtClean="0"/>
              <a:t>Perceiving </a:t>
            </a:r>
            <a:r>
              <a:rPr lang="en-US" sz="3200" dirty="0"/>
              <a:t>Another as </a:t>
            </a:r>
            <a:r>
              <a:rPr lang="en-US" sz="3200" dirty="0" smtClean="0"/>
              <a:t>Wise</a:t>
            </a:r>
          </a:p>
          <a:p>
            <a:r>
              <a:rPr lang="en-US" sz="3600" dirty="0"/>
              <a:t>Dr. </a:t>
            </a:r>
            <a:r>
              <a:rPr lang="en-US" sz="3600" dirty="0" err="1"/>
              <a:t>Xindong</a:t>
            </a:r>
            <a:r>
              <a:rPr lang="en-US" sz="3600" dirty="0"/>
              <a:t> Wei (speaker) &amp; Dr. </a:t>
            </a:r>
            <a:r>
              <a:rPr lang="en-US" sz="3600" dirty="0" err="1"/>
              <a:t>Fengyan</a:t>
            </a:r>
            <a:r>
              <a:rPr lang="en-US" sz="3600" dirty="0"/>
              <a:t> Wang </a:t>
            </a:r>
            <a:r>
              <a:rPr lang="en-US" sz="3600" dirty="0" smtClean="0"/>
              <a:t> </a:t>
            </a:r>
            <a:endParaRPr lang="en-US" sz="3600" dirty="0"/>
          </a:p>
          <a:p>
            <a:pPr lvl="1"/>
            <a:r>
              <a:rPr lang="en-US" sz="3200" dirty="0"/>
              <a:t>Solomon is WEIRD</a:t>
            </a:r>
          </a:p>
          <a:p>
            <a:r>
              <a:rPr lang="en-US" sz="3600" dirty="0" smtClean="0"/>
              <a:t>Dr</a:t>
            </a:r>
            <a:r>
              <a:rPr lang="en-US" sz="3600" dirty="0"/>
              <a:t>. H. Clark Barrett </a:t>
            </a:r>
            <a:endParaRPr lang="en-US" sz="3600" dirty="0" smtClean="0"/>
          </a:p>
          <a:p>
            <a:pPr lvl="1"/>
            <a:r>
              <a:rPr lang="en-US" sz="3200" dirty="0" smtClean="0"/>
              <a:t>Unwise </a:t>
            </a:r>
            <a:r>
              <a:rPr lang="en-US" sz="3200" dirty="0"/>
              <a:t>Choices and the Landscape of </a:t>
            </a:r>
            <a:r>
              <a:rPr lang="en-US" sz="3200" dirty="0" smtClean="0"/>
              <a:t>Morality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5FBB-C212-4CCE-963E-E89263F0DE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cultural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wisdom?</a:t>
            </a:r>
          </a:p>
          <a:p>
            <a:pPr lvl="1"/>
            <a:r>
              <a:rPr lang="en-US" sz="2800" dirty="0" smtClean="0"/>
              <a:t>Being effective in a given cultural system?</a:t>
            </a:r>
          </a:p>
          <a:p>
            <a:pPr lvl="1"/>
            <a:r>
              <a:rPr lang="en-US" sz="2800" dirty="0"/>
              <a:t>Is it “wise” if it is a cultural default or it is “wise” only if it is uncommon?</a:t>
            </a:r>
          </a:p>
          <a:p>
            <a:pPr lvl="2"/>
            <a:r>
              <a:rPr lang="en-US" sz="2000" dirty="0"/>
              <a:t>Interdependent self vs. independent self</a:t>
            </a:r>
          </a:p>
          <a:p>
            <a:pPr lvl="1"/>
            <a:r>
              <a:rPr lang="en-US" sz="2800" dirty="0" smtClean="0"/>
              <a:t>Duty to know </a:t>
            </a:r>
          </a:p>
          <a:p>
            <a:pPr lvl="2"/>
            <a:r>
              <a:rPr lang="en-US" sz="2400" dirty="0" smtClean="0"/>
              <a:t>Declarative knowledge?</a:t>
            </a:r>
          </a:p>
          <a:p>
            <a:pPr lvl="3"/>
            <a:r>
              <a:rPr lang="en-US" sz="2000" dirty="0" smtClean="0"/>
              <a:t>Different reaction to intentional vs. accidental wrongdoings </a:t>
            </a:r>
          </a:p>
          <a:p>
            <a:pPr lvl="3"/>
            <a:r>
              <a:rPr lang="en-US" sz="2000" dirty="0" smtClean="0"/>
              <a:t>Different expectations about what people “should know”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5FBB-C212-4CCE-963E-E89263F0DE1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cultural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772816"/>
            <a:ext cx="5976664" cy="4896544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What is wisdom? </a:t>
            </a:r>
          </a:p>
          <a:p>
            <a:pPr lvl="1"/>
            <a:r>
              <a:rPr lang="en-US" sz="2800" dirty="0" smtClean="0"/>
              <a:t>Being effective in a given cultural system</a:t>
            </a:r>
          </a:p>
          <a:p>
            <a:pPr lvl="2"/>
            <a:r>
              <a:rPr lang="en-US" sz="2400" dirty="0" smtClean="0"/>
              <a:t>Effective = Culture fit? Norm adherence?</a:t>
            </a:r>
          </a:p>
          <a:p>
            <a:pPr lvl="2"/>
            <a:r>
              <a:rPr lang="en-US" sz="2400" dirty="0" smtClean="0"/>
              <a:t>Sympathy/compassion </a:t>
            </a:r>
          </a:p>
          <a:p>
            <a:pPr lvl="3"/>
            <a:r>
              <a:rPr lang="en-US" sz="2400" dirty="0" smtClean="0"/>
              <a:t>Not the default in cultures prioritizing self-directness &amp; practicality</a:t>
            </a:r>
          </a:p>
          <a:p>
            <a:pPr lvl="3"/>
            <a:r>
              <a:rPr lang="en-US" sz="2400" dirty="0" smtClean="0"/>
              <a:t>Wise or not? </a:t>
            </a:r>
          </a:p>
          <a:p>
            <a:pPr lvl="4"/>
            <a:r>
              <a:rPr lang="en-US" sz="2400" dirty="0" smtClean="0"/>
              <a:t>Cultural misfit: </a:t>
            </a:r>
          </a:p>
          <a:p>
            <a:pPr lvl="5"/>
            <a:r>
              <a:rPr lang="en-US" sz="2800" dirty="0" smtClean="0"/>
              <a:t>Not impactful </a:t>
            </a:r>
            <a:r>
              <a:rPr lang="en-US" sz="2800" dirty="0" smtClean="0">
                <a:sym typeface="Wingdings" panose="05000000000000000000" pitchFamily="2" charset="2"/>
              </a:rPr>
              <a:t> not part of being wise, or wise but not useful?</a:t>
            </a:r>
            <a:endParaRPr lang="en-US" sz="2800" dirty="0" smtClean="0"/>
          </a:p>
          <a:p>
            <a:pPr lvl="5"/>
            <a:r>
              <a:rPr lang="en-US" sz="2800" dirty="0" smtClean="0"/>
              <a:t>Rare &amp; uncommon; Counter dominant norm </a:t>
            </a:r>
            <a:r>
              <a:rPr lang="en-US" sz="2800" dirty="0" smtClean="0">
                <a:sym typeface="Wingdings" panose="05000000000000000000" pitchFamily="2" charset="2"/>
              </a:rPr>
              <a:t> part of being wise?</a:t>
            </a:r>
          </a:p>
          <a:p>
            <a:pPr lvl="3"/>
            <a:r>
              <a:rPr lang="en-US" sz="2400" dirty="0" smtClean="0">
                <a:sym typeface="Wingdings" panose="05000000000000000000" pitchFamily="2" charset="2"/>
              </a:rPr>
              <a:t>Wisdom &amp; culture (norm adherence)</a:t>
            </a:r>
          </a:p>
          <a:p>
            <a:pPr lvl="4"/>
            <a:r>
              <a:rPr lang="en-US" sz="2400" dirty="0" smtClean="0"/>
              <a:t>Outcome: Fit in vs. not?</a:t>
            </a:r>
          </a:p>
          <a:p>
            <a:pPr lvl="4"/>
            <a:r>
              <a:rPr lang="en-US" sz="2400" dirty="0" smtClean="0"/>
              <a:t>Process: Awareness of fit vs. misfit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5FBB-C212-4CCE-963E-E89263F0DE1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0" t="12201" r="-1187" b="12201"/>
          <a:stretch/>
        </p:blipFill>
        <p:spPr>
          <a:xfrm>
            <a:off x="6263398" y="764704"/>
            <a:ext cx="4660733" cy="2969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15350" r="1176" b="15350"/>
          <a:stretch/>
        </p:blipFill>
        <p:spPr>
          <a:xfrm>
            <a:off x="7544389" y="4557924"/>
            <a:ext cx="4658699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12201" b="12201"/>
          <a:stretch/>
        </p:blipFill>
        <p:spPr>
          <a:xfrm>
            <a:off x="9107738" y="2136805"/>
            <a:ext cx="3408146" cy="22009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1269" y="5722172"/>
            <a:ext cx="15469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Observable action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1344" y="5962059"/>
            <a:ext cx="2166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Unobservable deliberation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50319" y="1317486"/>
            <a:ext cx="208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Michael Harris Bond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cultural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772816"/>
            <a:ext cx="6264696" cy="478539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What is wisdom?</a:t>
            </a:r>
          </a:p>
          <a:p>
            <a:pPr lvl="1"/>
            <a:r>
              <a:rPr lang="en-US" sz="3000" dirty="0" smtClean="0"/>
              <a:t>Wisdom: Interdependent &gt; independent self? </a:t>
            </a:r>
          </a:p>
          <a:p>
            <a:pPr lvl="1"/>
            <a:r>
              <a:rPr lang="en-US" sz="3000" dirty="0" smtClean="0"/>
              <a:t>Is it still considered as “wise” if it is a cultural default or it is “wise” only if it is uncommon?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Wisdom &amp; culture (norm adherence)</a:t>
            </a:r>
          </a:p>
          <a:p>
            <a:pPr lvl="2"/>
            <a:r>
              <a:rPr lang="en-US" sz="2400" dirty="0"/>
              <a:t>Outcome: </a:t>
            </a:r>
            <a:r>
              <a:rPr lang="en-US" sz="2400" dirty="0" smtClean="0"/>
              <a:t>What is the final decision you made for your friend?</a:t>
            </a:r>
            <a:endParaRPr lang="en-US" sz="2400" dirty="0"/>
          </a:p>
          <a:p>
            <a:pPr lvl="2"/>
            <a:r>
              <a:rPr lang="en-US" sz="2400" dirty="0"/>
              <a:t>Process: </a:t>
            </a:r>
            <a:r>
              <a:rPr lang="en-US" sz="2400" dirty="0" smtClean="0"/>
              <a:t>Awareness of the potential options your friend might have (but might go for the cultural default or not)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5FBB-C212-4CCE-963E-E89263F0DE1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" t="17451" r="11413" b="17451"/>
          <a:stretch/>
        </p:blipFill>
        <p:spPr>
          <a:xfrm>
            <a:off x="7104112" y="3501008"/>
            <a:ext cx="4943001" cy="27363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00629" y="5134230"/>
            <a:ext cx="1322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Articulated decision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272" y="5714092"/>
            <a:ext cx="144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Unobservable deliberation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23792" y="1376377"/>
            <a:ext cx="300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Xindong</a:t>
            </a:r>
            <a:r>
              <a:rPr lang="en-US" dirty="0" smtClean="0">
                <a:solidFill>
                  <a:schemeClr val="accent1"/>
                </a:solidFill>
              </a:rPr>
              <a:t> Wei &amp; </a:t>
            </a:r>
            <a:r>
              <a:rPr lang="en-US" dirty="0" err="1" smtClean="0">
                <a:solidFill>
                  <a:schemeClr val="accent1"/>
                </a:solidFill>
              </a:rPr>
              <a:t>Fengyan</a:t>
            </a:r>
            <a:r>
              <a:rPr lang="en-US" dirty="0" smtClean="0">
                <a:solidFill>
                  <a:schemeClr val="accent1"/>
                </a:solidFill>
              </a:rPr>
              <a:t> Wang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cultural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772816"/>
            <a:ext cx="5616624" cy="4785395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What is wisdom?</a:t>
            </a:r>
          </a:p>
          <a:p>
            <a:pPr lvl="1"/>
            <a:r>
              <a:rPr lang="en-US" sz="2800" dirty="0" smtClean="0"/>
              <a:t>Duty to know </a:t>
            </a:r>
          </a:p>
          <a:p>
            <a:pPr lvl="2"/>
            <a:r>
              <a:rPr lang="en-US" sz="2400" dirty="0" smtClean="0"/>
              <a:t>Different reaction to intentional vs. accidental wrongdoings </a:t>
            </a:r>
          </a:p>
          <a:p>
            <a:pPr lvl="2"/>
            <a:r>
              <a:rPr lang="en-US" sz="2400" dirty="0" smtClean="0"/>
              <a:t>Different expectations about what people “should know”</a:t>
            </a:r>
            <a:endParaRPr lang="en-US" sz="2400" dirty="0"/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Declarative knowledge</a:t>
            </a:r>
          </a:p>
          <a:p>
            <a:pPr lvl="3"/>
            <a:r>
              <a:rPr lang="en-US" sz="2400" dirty="0" smtClean="0"/>
              <a:t>Specific content?</a:t>
            </a:r>
          </a:p>
          <a:p>
            <a:pPr lvl="3"/>
            <a:r>
              <a:rPr lang="en-US" sz="2400" dirty="0" smtClean="0"/>
              <a:t>Process of deriving knowledge?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5FBB-C212-4CCE-963E-E89263F0DE1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86" y="1484784"/>
            <a:ext cx="3000392" cy="341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136" y="3645024"/>
            <a:ext cx="2663288" cy="29023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44627" y="5309462"/>
            <a:ext cx="2088232" cy="1210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sz="1600" dirty="0">
              <a:solidFill>
                <a:srgbClr val="000000"/>
              </a:solidFill>
              <a:latin typeface="Roboto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Roboto"/>
              </a:rPr>
              <a:t>Non-universals are psychological processes that do not exist in all </a:t>
            </a:r>
            <a:r>
              <a:rPr lang="en-US" sz="1400" dirty="0" smtClean="0">
                <a:solidFill>
                  <a:srgbClr val="000000"/>
                </a:solidFill>
                <a:latin typeface="Roboto"/>
              </a:rPr>
              <a:t>cultures. </a:t>
            </a:r>
            <a:endParaRPr lang="en-US" sz="1400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32859" y="980728"/>
            <a:ext cx="29996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Robot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"/>
              </a:rPr>
              <a:t>Accessibility universals are psychological processes that exist in all cultures, are used to solve the same problem across cultures, and are accessible to the same degree across cultures - i.e., the likelihood of a person using this psychological process is similar across culture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056" y="5096174"/>
            <a:ext cx="1013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Observable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081" y="5489949"/>
            <a:ext cx="1199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Unobservable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73325" y="1263756"/>
            <a:ext cx="136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Clark Barrett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3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cultural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 observation</a:t>
            </a:r>
          </a:p>
          <a:p>
            <a:pPr lvl="1"/>
            <a:r>
              <a:rPr lang="en-US" sz="2800" dirty="0" smtClean="0"/>
              <a:t>Wisdom discourses: </a:t>
            </a:r>
          </a:p>
          <a:p>
            <a:pPr lvl="2"/>
            <a:r>
              <a:rPr lang="en-US" sz="2400" dirty="0" smtClean="0"/>
              <a:t>Highlights processes (cognitive, emotion, motivation,...)</a:t>
            </a:r>
          </a:p>
          <a:p>
            <a:pPr lvl="1"/>
            <a:r>
              <a:rPr lang="en-US" sz="3000" dirty="0" smtClean="0"/>
              <a:t>Culture &amp; wisdom discourses:</a:t>
            </a:r>
          </a:p>
          <a:p>
            <a:pPr lvl="2"/>
            <a:r>
              <a:rPr lang="en-US" sz="2400" dirty="0" smtClean="0"/>
              <a:t>Focuses on the observable (usually differences)</a:t>
            </a:r>
          </a:p>
          <a:p>
            <a:pPr lvl="2"/>
            <a:r>
              <a:rPr lang="en-US" sz="2400" dirty="0" smtClean="0"/>
              <a:t>Needs to consider the unobservable (processes)?</a:t>
            </a:r>
          </a:p>
          <a:p>
            <a:pPr lvl="3"/>
            <a:r>
              <a:rPr lang="en-US" sz="2400" dirty="0" smtClean="0"/>
              <a:t>More commonalities than differences?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5FBB-C212-4CCE-963E-E89263F0DE1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3392" y="1340768"/>
            <a:ext cx="9534311" cy="2736304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2021 International Wisdom Summit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b="0" dirty="0" smtClean="0"/>
              <a:t>Wisdom &amp; culture diversity</a:t>
            </a:r>
            <a:br>
              <a:rPr lang="en-US" sz="4400" b="0" dirty="0" smtClean="0"/>
            </a:br>
            <a:r>
              <a:rPr lang="en-US" sz="4400" b="0" dirty="0"/>
              <a:t/>
            </a:r>
            <a:br>
              <a:rPr lang="en-US" sz="4400" b="0" dirty="0"/>
            </a:br>
            <a:r>
              <a:rPr lang="en-US" sz="4400" b="0" dirty="0" smtClean="0"/>
              <a:t>Panel Discussion</a:t>
            </a:r>
            <a:endParaRPr lang="en-US" sz="4400" b="0" dirty="0"/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768241" y="4725144"/>
            <a:ext cx="10668001" cy="189409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Melody </a:t>
            </a:r>
            <a:r>
              <a:rPr lang="en-US" dirty="0" err="1" smtClean="0">
                <a:solidFill>
                  <a:schemeClr val="tx1"/>
                </a:solidFill>
              </a:rPr>
              <a:t>Manchi</a:t>
            </a:r>
            <a:r>
              <a:rPr lang="en-US" dirty="0" smtClean="0">
                <a:solidFill>
                  <a:schemeClr val="tx1"/>
                </a:solidFill>
              </a:rPr>
              <a:t> Chao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Hong </a:t>
            </a:r>
            <a:r>
              <a:rPr lang="en-US" dirty="0">
                <a:solidFill>
                  <a:schemeClr val="tx1"/>
                </a:solidFill>
              </a:rPr>
              <a:t>Kong University of Science and Technology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2021-10-11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9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476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</vt:lpstr>
      <vt:lpstr>Arial</vt:lpstr>
      <vt:lpstr>Calibri</vt:lpstr>
      <vt:lpstr>Wingdings</vt:lpstr>
      <vt:lpstr>Office Theme</vt:lpstr>
      <vt:lpstr>2021 International Wisdom Summit Wisdom &amp; culture diversity  Panel Discussion</vt:lpstr>
      <vt:lpstr>Wisdom &amp; Culture Diversity</vt:lpstr>
      <vt:lpstr>The cultural puzzle</vt:lpstr>
      <vt:lpstr>The cultural puzzle</vt:lpstr>
      <vt:lpstr>The cultural puzzle</vt:lpstr>
      <vt:lpstr>The cultural puzzle</vt:lpstr>
      <vt:lpstr>The cultural puzzle</vt:lpstr>
      <vt:lpstr>2021 International Wisdom Summit Wisdom &amp; culture diversity  Panel Discussion</vt:lpstr>
    </vt:vector>
  </TitlesOfParts>
  <Company>Fleishman-Hillard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Fleishman-Hillard</dc:creator>
  <cp:lastModifiedBy>mc</cp:lastModifiedBy>
  <cp:revision>846</cp:revision>
  <dcterms:created xsi:type="dcterms:W3CDTF">2012-08-01T08:13:54Z</dcterms:created>
  <dcterms:modified xsi:type="dcterms:W3CDTF">2021-10-11T17:32:58Z</dcterms:modified>
</cp:coreProperties>
</file>