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77" r:id="rId3"/>
    <p:sldId id="278" r:id="rId4"/>
    <p:sldId id="279" r:id="rId5"/>
    <p:sldId id="257" r:id="rId6"/>
    <p:sldId id="271" r:id="rId7"/>
    <p:sldId id="292" r:id="rId8"/>
    <p:sldId id="285" r:id="rId9"/>
    <p:sldId id="274" r:id="rId10"/>
    <p:sldId id="258" r:id="rId11"/>
    <p:sldId id="268" r:id="rId12"/>
    <p:sldId id="284" r:id="rId13"/>
    <p:sldId id="281" r:id="rId14"/>
    <p:sldId id="289" r:id="rId15"/>
    <p:sldId id="275" r:id="rId16"/>
    <p:sldId id="261" r:id="rId17"/>
    <p:sldId id="259" r:id="rId18"/>
    <p:sldId id="262" r:id="rId19"/>
    <p:sldId id="265" r:id="rId20"/>
    <p:sldId id="263" r:id="rId21"/>
    <p:sldId id="264" r:id="rId22"/>
    <p:sldId id="266" r:id="rId23"/>
    <p:sldId id="267" r:id="rId24"/>
    <p:sldId id="282" r:id="rId25"/>
    <p:sldId id="290" r:id="rId26"/>
    <p:sldId id="280" r:id="rId27"/>
    <p:sldId id="260" r:id="rId28"/>
    <p:sldId id="269" r:id="rId29"/>
    <p:sldId id="270" r:id="rId30"/>
    <p:sldId id="272" r:id="rId31"/>
    <p:sldId id="273" r:id="rId32"/>
    <p:sldId id="283" r:id="rId33"/>
    <p:sldId id="291" r:id="rId34"/>
    <p:sldId id="27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Brenn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58" autoAdjust="0"/>
    <p:restoredTop sz="81859" autoAdjust="0"/>
  </p:normalViewPr>
  <p:slideViewPr>
    <p:cSldViewPr snapToGrid="0" snapToObjects="1">
      <p:cViewPr>
        <p:scale>
          <a:sx n="120" d="100"/>
          <a:sy n="120" d="100"/>
        </p:scale>
        <p:origin x="-664" y="88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0" d="100"/>
          <a:sy n="90" d="100"/>
        </p:scale>
        <p:origin x="-316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D2A1B-3A8E-484D-8BA6-44344E4851DC}" type="datetimeFigureOut">
              <a:rPr lang="en-US" smtClean="0"/>
              <a:t>08/10/18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8EDB47-54AD-5546-9AF1-869213968D03}" type="slidenum">
              <a:rPr lang="en-US" smtClean="0"/>
              <a:t>‹#›</a:t>
            </a:fld>
            <a:endParaRPr lang="en-US"/>
          </a:p>
        </p:txBody>
      </p:sp>
    </p:spTree>
    <p:extLst>
      <p:ext uri="{BB962C8B-B14F-4D97-AF65-F5344CB8AC3E}">
        <p14:creationId xmlns:p14="http://schemas.microsoft.com/office/powerpoint/2010/main" val="46707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a:t>
            </a:fld>
            <a:endParaRPr lang="en-US" dirty="0"/>
          </a:p>
        </p:txBody>
      </p:sp>
    </p:spTree>
    <p:extLst>
      <p:ext uri="{BB962C8B-B14F-4D97-AF65-F5344CB8AC3E}">
        <p14:creationId xmlns:p14="http://schemas.microsoft.com/office/powerpoint/2010/main" val="2709517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we have the model the function </a:t>
            </a:r>
            <a:r>
              <a:rPr lang="en-US" dirty="0" err="1" smtClean="0">
                <a:effectLst/>
              </a:rPr>
              <a:t>conv_net</a:t>
            </a:r>
            <a:r>
              <a:rPr lang="en-US" dirty="0" smtClean="0"/>
              <a:t> represents. </a:t>
            </a:r>
          </a:p>
        </p:txBody>
      </p:sp>
      <p:sp>
        <p:nvSpPr>
          <p:cNvPr id="4" name="Slide Number Placeholder 3"/>
          <p:cNvSpPr>
            <a:spLocks noGrp="1"/>
          </p:cNvSpPr>
          <p:nvPr>
            <p:ph type="sldNum" sz="quarter" idx="10"/>
          </p:nvPr>
        </p:nvSpPr>
        <p:spPr/>
        <p:txBody>
          <a:bodyPr/>
          <a:lstStyle/>
          <a:p>
            <a:fld id="{478EDB47-54AD-5546-9AF1-869213968D03}" type="slidenum">
              <a:rPr lang="en-US" smtClean="0"/>
              <a:t>16</a:t>
            </a:fld>
            <a:endParaRPr lang="en-US"/>
          </a:p>
        </p:txBody>
      </p:sp>
    </p:spTree>
    <p:extLst>
      <p:ext uri="{BB962C8B-B14F-4D97-AF65-F5344CB8AC3E}">
        <p14:creationId xmlns:p14="http://schemas.microsoft.com/office/powerpoint/2010/main" val="399765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there are fives types of layers here: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layers for reshaping input</a:t>
            </a:r>
          </a:p>
          <a:p>
            <a:pPr marL="171450" indent="-171450">
              <a:buFontTx/>
              <a:buChar char="-"/>
            </a:pPr>
            <a:r>
              <a:rPr lang="en-US" dirty="0" smtClean="0"/>
              <a:t>convolution layers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max pooling layers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fully-connected layers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dropout layers.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In our example the </a:t>
            </a:r>
            <a:r>
              <a:rPr lang="en-US" b="0" dirty="0" smtClean="0"/>
              <a:t>batch size</a:t>
            </a:r>
            <a:r>
              <a:rPr lang="en-US" b="1" dirty="0" smtClean="0"/>
              <a:t> </a:t>
            </a:r>
            <a:r>
              <a:rPr lang="en-US" dirty="0" smtClean="0"/>
              <a:t>given is 128. That means that each time, at most 128 images are fed into our model.</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78EDB47-54AD-5546-9AF1-869213968D03}" type="slidenum">
              <a:rPr lang="en-US" smtClean="0"/>
              <a:t>18</a:t>
            </a:fld>
            <a:endParaRPr lang="en-US"/>
          </a:p>
        </p:txBody>
      </p:sp>
    </p:spTree>
    <p:extLst>
      <p:ext uri="{BB962C8B-B14F-4D97-AF65-F5344CB8AC3E}">
        <p14:creationId xmlns:p14="http://schemas.microsoft.com/office/powerpoint/2010/main" val="419052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reshape input twice in this model. The first time is at the beginning:</a:t>
            </a:r>
          </a:p>
          <a:p>
            <a:endParaRPr lang="en-US" dirty="0" smtClean="0"/>
          </a:p>
          <a:p>
            <a:r>
              <a:rPr lang="en-US" dirty="0" smtClean="0"/>
              <a:t>- That is, each sample input was</a:t>
            </a:r>
            <a:r>
              <a:rPr lang="en-US" baseline="0" dirty="0" smtClean="0"/>
              <a:t> </a:t>
            </a:r>
            <a:r>
              <a:rPr lang="en-US" dirty="0" smtClean="0"/>
              <a:t>one-dimensional array: an image flattened into a list of pixels. That is, the default MINST</a:t>
            </a:r>
            <a:r>
              <a:rPr lang="en-US" baseline="0" dirty="0" smtClean="0"/>
              <a:t> data loader does this.</a:t>
            </a:r>
          </a:p>
          <a:p>
            <a:endParaRPr lang="en-US" dirty="0" smtClean="0"/>
          </a:p>
          <a:p>
            <a:r>
              <a:rPr lang="en-US" dirty="0" smtClean="0"/>
              <a:t>- The second time we reshape input is right after the convolutional layer before the first fully connected layer:</a:t>
            </a:r>
          </a:p>
          <a:p>
            <a:endParaRPr lang="en-US" dirty="0" smtClean="0"/>
          </a:p>
          <a:p>
            <a:r>
              <a:rPr lang="en-US" dirty="0" smtClean="0"/>
              <a:t>- We’re doing this again to prepare 1D input for the fully connected layer:</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19</a:t>
            </a:fld>
            <a:endParaRPr lang="en-US"/>
          </a:p>
        </p:txBody>
      </p:sp>
    </p:spTree>
    <p:extLst>
      <p:ext uri="{BB962C8B-B14F-4D97-AF65-F5344CB8AC3E}">
        <p14:creationId xmlns:p14="http://schemas.microsoft.com/office/powerpoint/2010/main" val="404128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convolution layer tries to extract higher-level features by replacing data for each (one) pixel with a value computed from the pixels covered by the e.g. 5×5 filter centered on that pixel.</a:t>
            </a:r>
          </a:p>
          <a:p>
            <a:endParaRPr lang="en-US" dirty="0" smtClean="0"/>
          </a:p>
          <a:p>
            <a:r>
              <a:rPr lang="en-US" dirty="0" smtClean="0"/>
              <a:t>We slide the filter across the width and height of the input and compute the dot products between the entries of the filter and input at each position.</a:t>
            </a:r>
          </a:p>
          <a:p>
            <a:endParaRPr lang="en-US" dirty="0" smtClean="0"/>
          </a:p>
          <a:p>
            <a:r>
              <a:rPr lang="en-US" dirty="0" smtClean="0"/>
              <a:t>This function comprises three parts:</a:t>
            </a:r>
          </a:p>
          <a:p>
            <a:pPr marL="171450" indent="-171450">
              <a:buFontTx/>
              <a:buChar char="-"/>
            </a:pPr>
            <a:r>
              <a:rPr lang="en-US" dirty="0" smtClean="0"/>
              <a:t>Conv2D layer from </a:t>
            </a:r>
            <a:r>
              <a:rPr lang="en-US" dirty="0" err="1" smtClean="0"/>
              <a:t>Tensorflow</a:t>
            </a:r>
            <a:endParaRPr lang="en-US" dirty="0" smtClean="0"/>
          </a:p>
          <a:p>
            <a:r>
              <a:rPr lang="en-US" dirty="0" smtClean="0"/>
              <a:t>        tf.nn.conv2d()</a:t>
            </a:r>
          </a:p>
          <a:p>
            <a:r>
              <a:rPr lang="en-US" dirty="0" smtClean="0"/>
              <a:t>        This is a replacement of </a:t>
            </a:r>
            <a:r>
              <a:rPr lang="en-US" dirty="0" err="1" smtClean="0"/>
              <a:t>xW</a:t>
            </a:r>
            <a:r>
              <a:rPr lang="en-US" dirty="0" smtClean="0"/>
              <a:t> (multiplying input by weights) present in a fully connected layer.</a:t>
            </a:r>
          </a:p>
          <a:p>
            <a:pPr marL="171450" indent="-171450">
              <a:buFontTx/>
              <a:buChar char="-"/>
            </a:pPr>
            <a:r>
              <a:rPr lang="en-US" dirty="0" smtClean="0"/>
              <a:t>Add bias</a:t>
            </a:r>
          </a:p>
          <a:p>
            <a:pPr marL="171450" indent="-171450">
              <a:buFontTx/>
              <a:buChar char="-"/>
            </a:pPr>
            <a:r>
              <a:rPr lang="en-US" dirty="0" err="1" smtClean="0"/>
              <a:t>ReLU</a:t>
            </a:r>
            <a:r>
              <a:rPr lang="en-US" dirty="0" smtClean="0"/>
              <a:t> activation</a:t>
            </a:r>
          </a:p>
          <a:p>
            <a:r>
              <a:rPr lang="en-US" dirty="0" smtClean="0"/>
              <a:t>       This transforms the output like so: </a:t>
            </a:r>
            <a:r>
              <a:rPr lang="en-US" dirty="0" err="1" smtClean="0"/>
              <a:t>ReLU</a:t>
            </a:r>
            <a:r>
              <a:rPr lang="en-US" dirty="0" smtClean="0"/>
              <a:t>(x) = max(0,x)</a:t>
            </a:r>
          </a:p>
          <a:p>
            <a:endParaRPr lang="en-US" dirty="0" smtClean="0"/>
          </a:p>
          <a:p>
            <a:r>
              <a:rPr lang="en-US" dirty="0" smtClean="0"/>
              <a:t>It is structurally the same as a fully connected layer, except we multiply the input with weights in a different way.</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20</a:t>
            </a:fld>
            <a:endParaRPr lang="en-US"/>
          </a:p>
        </p:txBody>
      </p:sp>
    </p:spTree>
    <p:extLst>
      <p:ext uri="{BB962C8B-B14F-4D97-AF65-F5344CB8AC3E}">
        <p14:creationId xmlns:p14="http://schemas.microsoft.com/office/powerpoint/2010/main" val="136300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Pooling layers reduce the spatial size of the output by replacing values by a function of those values.</a:t>
            </a:r>
          </a:p>
          <a:p>
            <a:endParaRPr lang="en-US" dirty="0" smtClean="0"/>
          </a:p>
          <a:p>
            <a:r>
              <a:rPr lang="en-US" dirty="0" smtClean="0"/>
              <a:t>For</a:t>
            </a:r>
            <a:r>
              <a:rPr lang="en-US" baseline="0" dirty="0" smtClean="0"/>
              <a:t> example</a:t>
            </a:r>
            <a:r>
              <a:rPr lang="en-US" dirty="0" smtClean="0"/>
              <a:t> in max pooling, you take the maximum out of every pool (filter</a:t>
            </a:r>
            <a:r>
              <a:rPr lang="en-US" baseline="0" dirty="0" smtClean="0"/>
              <a:t> size)</a:t>
            </a:r>
            <a:r>
              <a:rPr lang="en-US" dirty="0" smtClean="0"/>
              <a:t> as the new value.</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21</a:t>
            </a:fld>
            <a:endParaRPr lang="en-US"/>
          </a:p>
        </p:txBody>
      </p:sp>
    </p:spTree>
    <p:extLst>
      <p:ext uri="{BB962C8B-B14F-4D97-AF65-F5344CB8AC3E}">
        <p14:creationId xmlns:p14="http://schemas.microsoft.com/office/powerpoint/2010/main" val="317404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fully connected layers each neuron is connected to every neuron in the next layer.</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22</a:t>
            </a:fld>
            <a:endParaRPr lang="en-US"/>
          </a:p>
        </p:txBody>
      </p:sp>
    </p:spTree>
    <p:extLst>
      <p:ext uri="{BB962C8B-B14F-4D97-AF65-F5344CB8AC3E}">
        <p14:creationId xmlns:p14="http://schemas.microsoft.com/office/powerpoint/2010/main" val="86151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a:t>
            </a:r>
            <a:r>
              <a:rPr lang="en-US" dirty="0" err="1" smtClean="0"/>
              <a:t>minimise</a:t>
            </a:r>
            <a:r>
              <a:rPr lang="en-US" dirty="0" smtClean="0"/>
              <a:t> over fitting we use dropout.</a:t>
            </a:r>
          </a:p>
          <a:p>
            <a:endParaRPr lang="en-US" dirty="0" smtClean="0"/>
          </a:p>
          <a:p>
            <a:pPr marL="171450" indent="-171450">
              <a:buFontTx/>
              <a:buChar char="-"/>
            </a:pPr>
            <a:r>
              <a:rPr lang="en-US" dirty="0" smtClean="0"/>
              <a:t>In dropout, at each training iteration, you drop random neurons from the network. You choose a probability for a neuron to be kept, usually between 50% and 75%, and then at each iteration of the training loop, you randomly remove neurons with all their weights and biases. </a:t>
            </a:r>
          </a:p>
          <a:p>
            <a:pPr marL="171450" indent="-171450">
              <a:buFontTx/>
              <a:buChar char="-"/>
            </a:pPr>
            <a:r>
              <a:rPr lang="en-US" dirty="0" smtClean="0"/>
              <a:t>Different neurons will be dropped at each iteration (and you also need to boost the output of the remaining neurons in proportion to make sure activations on the next layer do not shift). When testing the performance of your network of course you put all the neurons back.</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23</a:t>
            </a:fld>
            <a:endParaRPr lang="en-US"/>
          </a:p>
        </p:txBody>
      </p:sp>
    </p:spTree>
    <p:extLst>
      <p:ext uri="{BB962C8B-B14F-4D97-AF65-F5344CB8AC3E}">
        <p14:creationId xmlns:p14="http://schemas.microsoft.com/office/powerpoint/2010/main" val="268566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r>
              <a:rPr lang="en-US" dirty="0" smtClean="0"/>
              <a:t>We don’t start our thinking from scratch every second, thoughts have persistence.</a:t>
            </a:r>
          </a:p>
          <a:p>
            <a:pPr marL="171450" indent="-171450">
              <a:buFontTx/>
              <a:buChar char="-"/>
            </a:pPr>
            <a:endParaRPr lang="en-US" dirty="0" smtClean="0"/>
          </a:p>
          <a:p>
            <a:pPr marL="171450" indent="-171450">
              <a:buFontTx/>
              <a:buChar char="-"/>
            </a:pPr>
            <a:r>
              <a:rPr lang="en-US" dirty="0" smtClean="0"/>
              <a:t>This is something traditional neural networks can’t do</a:t>
            </a:r>
          </a:p>
          <a:p>
            <a:pPr marL="171450" indent="-171450">
              <a:buFontTx/>
              <a:buChar char="-"/>
            </a:pPr>
            <a:endParaRPr lang="en-US" dirty="0" smtClean="0"/>
          </a:p>
          <a:p>
            <a:pPr marL="171450" indent="-171450">
              <a:buFontTx/>
              <a:buChar char="-"/>
            </a:pPr>
            <a:r>
              <a:rPr lang="en-US" dirty="0" smtClean="0"/>
              <a:t>RNNs address this issue. RNNs have loops in them, allowing information to persist.</a:t>
            </a:r>
          </a:p>
          <a:p>
            <a:pPr marL="171450" indent="-171450">
              <a:buFontTx/>
              <a:buChar char="-"/>
            </a:pPr>
            <a:endParaRPr lang="en-US" dirty="0" smtClean="0"/>
          </a:p>
          <a:p>
            <a:pPr marL="171450" indent="-171450">
              <a:buFontTx/>
              <a:buChar char="-"/>
            </a:pPr>
            <a:r>
              <a:rPr lang="en-US" dirty="0" smtClean="0"/>
              <a:t>An RNN can be considered as many copies of a given network, each passing a message to the next.</a:t>
            </a:r>
          </a:p>
          <a:p>
            <a:pPr marL="171450" indent="-171450">
              <a:buFontTx/>
              <a:buChar char="-"/>
            </a:pPr>
            <a:endParaRPr lang="en-US" dirty="0" smtClean="0"/>
          </a:p>
          <a:p>
            <a:pPr marL="171450" indent="-171450">
              <a:buFontTx/>
              <a:buChar char="-"/>
            </a:pPr>
            <a:r>
              <a:rPr lang="en-US" dirty="0" smtClean="0"/>
              <a:t>RNNs can learn to use information from the past to predict the current output.</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27</a:t>
            </a:fld>
            <a:endParaRPr lang="en-US"/>
          </a:p>
        </p:txBody>
      </p:sp>
    </p:spTree>
    <p:extLst>
      <p:ext uri="{BB962C8B-B14F-4D97-AF65-F5344CB8AC3E}">
        <p14:creationId xmlns:p14="http://schemas.microsoft.com/office/powerpoint/2010/main" val="97314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Often, we only need to look at recent information to perform the current task.</a:t>
            </a:r>
          </a:p>
          <a:p>
            <a:endParaRPr lang="en-US" baseline="0" dirty="0" smtClean="0"/>
          </a:p>
          <a:p>
            <a:r>
              <a:rPr lang="en-US" baseline="0" dirty="0" smtClean="0"/>
              <a:t>- However, it is possible for the space between the previous relevant information and the point currently being evaluated to become very large.</a:t>
            </a:r>
          </a:p>
          <a:p>
            <a:endParaRPr lang="en-US" baseline="0" dirty="0" smtClean="0"/>
          </a:p>
          <a:p>
            <a:r>
              <a:rPr lang="en-US" baseline="0" dirty="0" smtClean="0"/>
              <a:t>- As that distance becomes larger, RNNs start to struggle to learn to connect the information.</a:t>
            </a:r>
          </a:p>
        </p:txBody>
      </p:sp>
      <p:sp>
        <p:nvSpPr>
          <p:cNvPr id="4" name="Slide Number Placeholder 3"/>
          <p:cNvSpPr>
            <a:spLocks noGrp="1"/>
          </p:cNvSpPr>
          <p:nvPr>
            <p:ph type="sldNum" sz="quarter" idx="10"/>
          </p:nvPr>
        </p:nvSpPr>
        <p:spPr/>
        <p:txBody>
          <a:bodyPr/>
          <a:lstStyle/>
          <a:p>
            <a:fld id="{478EDB47-54AD-5546-9AF1-869213968D03}" type="slidenum">
              <a:rPr lang="en-US" smtClean="0"/>
              <a:t>28</a:t>
            </a:fld>
            <a:endParaRPr lang="en-US"/>
          </a:p>
        </p:txBody>
      </p:sp>
    </p:spTree>
    <p:extLst>
      <p:ext uri="{BB962C8B-B14F-4D97-AF65-F5344CB8AC3E}">
        <p14:creationId xmlns:p14="http://schemas.microsoft.com/office/powerpoint/2010/main" val="1014092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LSTMs are a special class of RNN that are capable of learning long-term dependencies.</a:t>
            </a:r>
          </a:p>
          <a:p>
            <a:endParaRPr lang="en-US" dirty="0" smtClean="0"/>
          </a:p>
          <a:p>
            <a:r>
              <a:rPr lang="en-US" dirty="0" smtClean="0"/>
              <a:t>- Remembering information for long periods of time is not something they struggle to learn.</a:t>
            </a:r>
          </a:p>
          <a:p>
            <a:endParaRPr lang="en-US" dirty="0" smtClean="0"/>
          </a:p>
          <a:p>
            <a:pPr marL="171450" indent="-171450">
              <a:buFontTx/>
              <a:buChar char="-"/>
            </a:pPr>
            <a:r>
              <a:rPr lang="en-US" dirty="0" smtClean="0"/>
              <a:t>Like RNNs LSTMs have a recurring structure. However, instead of having a single neural layer, like an RNN, there are four layers.</a:t>
            </a:r>
          </a:p>
          <a:p>
            <a:pPr marL="171450" indent="-171450">
              <a:buFontTx/>
              <a:buChar cha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Here 3 of those layers are sigmoid.</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A sigmoid layer outputs numbers between zero and one, describing how much of each component should be let through. A value of zero means “let nothing through,” while a value of one means “let everything through!”</a:t>
            </a:r>
          </a:p>
          <a:p>
            <a:pPr marL="171450" indent="-171450">
              <a:buFontTx/>
              <a:buChar char="-"/>
            </a:pPr>
            <a:r>
              <a:rPr lang="en-US" dirty="0" smtClean="0"/>
              <a:t>The other layer is a </a:t>
            </a:r>
            <a:r>
              <a:rPr lang="en-US" dirty="0" err="1" smtClean="0"/>
              <a:t>tanh</a:t>
            </a:r>
            <a:endParaRPr lang="en-US" dirty="0" smtClean="0"/>
          </a:p>
          <a:p>
            <a:pPr marL="628650" lvl="1" indent="-171450">
              <a:buFontTx/>
              <a:buChar char="-"/>
            </a:pPr>
            <a:r>
              <a:rPr lang="en-US" dirty="0" smtClean="0"/>
              <a:t>Like the sigmoid, the </a:t>
            </a:r>
            <a:r>
              <a:rPr lang="en-US" dirty="0" err="1" smtClean="0"/>
              <a:t>tanh</a:t>
            </a:r>
            <a:r>
              <a:rPr lang="en-US" dirty="0" smtClean="0"/>
              <a:t> function is also sigmoidal (“s”-shaped), but instead outputs values that range (-1, 1)</a:t>
            </a:r>
          </a:p>
          <a:p>
            <a:pPr marL="628650" lvl="1" indent="-171450">
              <a:buFontTx/>
              <a:buChar char="-"/>
            </a:pPr>
            <a:r>
              <a:rPr lang="en-US" dirty="0" err="1" smtClean="0"/>
              <a:t>tanh</a:t>
            </a:r>
            <a:r>
              <a:rPr lang="en-US" baseline="0" dirty="0" smtClean="0"/>
              <a:t> </a:t>
            </a:r>
            <a:r>
              <a:rPr lang="en-US" baseline="0" dirty="0" err="1" smtClean="0"/>
              <a:t>hasstronger</a:t>
            </a:r>
            <a:r>
              <a:rPr lang="en-US" baseline="0" dirty="0" smtClean="0"/>
              <a:t> gradients: since data is centered around 0, the derivatives are higher which helps to </a:t>
            </a:r>
            <a:r>
              <a:rPr lang="en-US" baseline="0" dirty="0" err="1" smtClean="0"/>
              <a:t>minimise</a:t>
            </a:r>
            <a:r>
              <a:rPr lang="en-US" baseline="0" dirty="0" smtClean="0"/>
              <a:t> bias in the gradients</a:t>
            </a:r>
            <a:endParaRPr lang="en-US" dirty="0" smtClean="0"/>
          </a:p>
          <a:p>
            <a:pPr marL="457200" lvl="1" indent="0">
              <a:buFontTx/>
              <a:buNone/>
            </a:pPr>
            <a:endParaRPr lang="en-US" dirty="0" smtClean="0"/>
          </a:p>
          <a:p>
            <a:r>
              <a:rPr lang="en-US" dirty="0" smtClean="0"/>
              <a:t>- These layers interact to allow information to persist.</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29</a:t>
            </a:fld>
            <a:endParaRPr lang="en-US"/>
          </a:p>
        </p:txBody>
      </p:sp>
    </p:spTree>
    <p:extLst>
      <p:ext uri="{BB962C8B-B14F-4D97-AF65-F5344CB8AC3E}">
        <p14:creationId xmlns:p14="http://schemas.microsoft.com/office/powerpoint/2010/main" val="227432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all the examples today we will be</a:t>
            </a:r>
            <a:r>
              <a:rPr lang="en-US" baseline="0" dirty="0" smtClean="0"/>
              <a:t> using the MNIST hand written digits dataset.</a:t>
            </a:r>
          </a:p>
          <a:p>
            <a:endParaRPr lang="en-US" dirty="0" smtClean="0"/>
          </a:p>
          <a:p>
            <a:r>
              <a:rPr lang="en-US" dirty="0" smtClean="0"/>
              <a:t>- This data consists of 60000 samples, each of which is pre-processed</a:t>
            </a:r>
            <a:r>
              <a:rPr lang="en-US" baseline="0" dirty="0" smtClean="0"/>
              <a:t> to be a</a:t>
            </a:r>
            <a:r>
              <a:rPr lang="en-US" dirty="0" smtClean="0"/>
              <a:t> 784</a:t>
            </a:r>
            <a:r>
              <a:rPr lang="en-US" baseline="0" dirty="0" smtClean="0"/>
              <a:t> element 1D</a:t>
            </a:r>
            <a:r>
              <a:rPr lang="en-US" dirty="0" smtClean="0"/>
              <a:t> vector, representing a 28*28 grey-scale image.</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4</a:t>
            </a:fld>
            <a:endParaRPr lang="en-US" dirty="0"/>
          </a:p>
        </p:txBody>
      </p:sp>
    </p:spTree>
    <p:extLst>
      <p:ext uri="{BB962C8B-B14F-4D97-AF65-F5344CB8AC3E}">
        <p14:creationId xmlns:p14="http://schemas.microsoft.com/office/powerpoint/2010/main" val="3804731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32</a:t>
            </a:fld>
            <a:endParaRPr lang="en-US"/>
          </a:p>
        </p:txBody>
      </p:sp>
    </p:spTree>
    <p:extLst>
      <p:ext uri="{BB962C8B-B14F-4D97-AF65-F5344CB8AC3E}">
        <p14:creationId xmlns:p14="http://schemas.microsoft.com/office/powerpoint/2010/main" val="1445959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MNIST digits data default</a:t>
            </a:r>
          </a:p>
          <a:p>
            <a:endParaRPr lang="en-US" dirty="0" smtClean="0"/>
          </a:p>
          <a:p>
            <a:r>
              <a:rPr lang="en-US" dirty="0" smtClean="0"/>
              <a:t>Original Data Shape</a:t>
            </a:r>
          </a:p>
          <a:p>
            <a:endParaRPr lang="en-US" dirty="0" smtClean="0"/>
          </a:p>
          <a:p>
            <a:r>
              <a:rPr lang="en-US" dirty="0" smtClean="0"/>
              <a:t>Modified Data Shape</a:t>
            </a:r>
          </a:p>
          <a:p>
            <a:endParaRPr lang="en-US" dirty="0" smtClean="0"/>
          </a:p>
          <a:p>
            <a:r>
              <a:rPr lang="en-US" dirty="0" smtClean="0"/>
              <a:t>We do this because most types of NN take input as a 1D vector.</a:t>
            </a:r>
          </a:p>
          <a:p>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5</a:t>
            </a:fld>
            <a:endParaRPr lang="en-US" dirty="0"/>
          </a:p>
        </p:txBody>
      </p:sp>
    </p:spTree>
    <p:extLst>
      <p:ext uri="{BB962C8B-B14F-4D97-AF65-F5344CB8AC3E}">
        <p14:creationId xmlns:p14="http://schemas.microsoft.com/office/powerpoint/2010/main" val="351208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type</a:t>
            </a:r>
            <a:r>
              <a:rPr lang="en-US" baseline="0" dirty="0" smtClean="0"/>
              <a:t> of non-numerical data we must create a vector representations called embeddings.</a:t>
            </a:r>
          </a:p>
          <a:p>
            <a:endParaRPr lang="en-US" baseline="0" dirty="0" smtClean="0"/>
          </a:p>
          <a:p>
            <a:r>
              <a:rPr lang="en-US" baseline="0" dirty="0" smtClean="0"/>
              <a:t>The function of an embedding is to capture the ‘essence’ of a given data point and produce an N-dimensional feature vector that is representative of the given data</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6</a:t>
            </a:fld>
            <a:endParaRPr lang="en-US" dirty="0"/>
          </a:p>
        </p:txBody>
      </p:sp>
    </p:spTree>
    <p:extLst>
      <p:ext uri="{BB962C8B-B14F-4D97-AF65-F5344CB8AC3E}">
        <p14:creationId xmlns:p14="http://schemas.microsoft.com/office/powerpoint/2010/main" val="3120980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7</a:t>
            </a:fld>
            <a:endParaRPr lang="en-US"/>
          </a:p>
        </p:txBody>
      </p:sp>
    </p:spTree>
    <p:extLst>
      <p:ext uri="{BB962C8B-B14F-4D97-AF65-F5344CB8AC3E}">
        <p14:creationId xmlns:p14="http://schemas.microsoft.com/office/powerpoint/2010/main" val="290654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Assuming a batch of 100 training</a:t>
            </a:r>
            <a:r>
              <a:rPr lang="en-US" baseline="0" dirty="0" smtClean="0"/>
              <a:t> examples, with 10 classes</a:t>
            </a:r>
          </a:p>
          <a:p>
            <a:pPr marL="171450" indent="-171450">
              <a:buFontTx/>
              <a:buChar char="-"/>
            </a:pPr>
            <a:endParaRPr lang="en-US" baseline="0" dirty="0" smtClean="0"/>
          </a:p>
          <a:p>
            <a:pPr marL="171450" indent="-171450">
              <a:buFontTx/>
              <a:buChar char="-"/>
            </a:pPr>
            <a:r>
              <a:rPr lang="en-US" baseline="0" dirty="0" smtClean="0"/>
              <a:t>Input passes through each layer and activation</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Activation just means output. The linear activation in the last layer of this model means just</a:t>
            </a:r>
            <a:r>
              <a:rPr lang="en-US" baseline="0" dirty="0" smtClean="0"/>
              <a:t> </a:t>
            </a:r>
            <a:r>
              <a:rPr lang="en-US" dirty="0" smtClean="0"/>
              <a:t>return the output without doing to it</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r>
              <a:rPr lang="en-US" dirty="0" smtClean="0"/>
              <a:t>- How do you choose the number of features extracted from each layer ( n_hidden_1 and n_hidden_2)?</a:t>
            </a:r>
          </a:p>
          <a:p>
            <a:endParaRPr lang="en-US" dirty="0" smtClean="0"/>
          </a:p>
          <a:p>
            <a:pPr marL="171450" indent="-171450">
              <a:buFontTx/>
              <a:buChar char="-"/>
            </a:pPr>
            <a:r>
              <a:rPr lang="en-US" dirty="0" smtClean="0"/>
              <a:t>An empirically-derived rule of thumb is:  the optimal size of the hidden layer is usually between the size of the input and size of the output layers,  i.e. we could choose the number of extracted features (often called as neurons) in the layer to equal the mean of the number of features in the input and output layers.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478EDB47-54AD-5546-9AF1-869213968D03}" type="slidenum">
              <a:rPr lang="en-US" smtClean="0"/>
              <a:t>10</a:t>
            </a:fld>
            <a:endParaRPr lang="en-US"/>
          </a:p>
        </p:txBody>
      </p:sp>
    </p:spTree>
    <p:extLst>
      <p:ext uri="{BB962C8B-B14F-4D97-AF65-F5344CB8AC3E}">
        <p14:creationId xmlns:p14="http://schemas.microsoft.com/office/powerpoint/2010/main" val="42062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important thing to note is that it’s non-linear (as opposed to the </a:t>
            </a:r>
            <a:r>
              <a:rPr lang="en-US" dirty="0" err="1" smtClean="0"/>
              <a:t>xW+b</a:t>
            </a:r>
            <a:r>
              <a:rPr lang="en-US" dirty="0" smtClean="0"/>
              <a:t> part, which is linear.)</a:t>
            </a:r>
          </a:p>
          <a:p>
            <a:endParaRPr lang="en-US" dirty="0" smtClean="0"/>
          </a:p>
          <a:p>
            <a:pPr marL="171450" indent="-171450">
              <a:buFontTx/>
              <a:buChar char="-"/>
            </a:pPr>
            <a:r>
              <a:rPr lang="en-US" dirty="0" smtClean="0"/>
              <a:t>Why do we need to add non-</a:t>
            </a:r>
            <a:r>
              <a:rPr lang="en-US" dirty="0" err="1" smtClean="0"/>
              <a:t>linearities</a:t>
            </a:r>
            <a:r>
              <a:rPr lang="en-US" dirty="0" smtClean="0"/>
              <a:t>? Because if not, the entire network could collapse to one layer.</a:t>
            </a:r>
          </a:p>
          <a:p>
            <a:pPr marL="0" indent="0">
              <a:buFontTx/>
              <a:buNone/>
            </a:pPr>
            <a:endParaRPr lang="en-US" dirty="0" smtClean="0"/>
          </a:p>
          <a:p>
            <a:pPr marL="171450" indent="-171450">
              <a:buFontTx/>
              <a:buChar char="-"/>
            </a:pPr>
            <a:r>
              <a:rPr lang="en-US" dirty="0" smtClean="0"/>
              <a:t>So the output returned is just </a:t>
            </a:r>
            <a:r>
              <a:rPr lang="en-US" dirty="0" err="1" smtClean="0"/>
              <a:t>n_classes</a:t>
            </a:r>
            <a:r>
              <a:rPr lang="en-US" dirty="0" smtClean="0"/>
              <a:t> numbers, one for each class. In the case of MNIST, that’s 10 numbers because there are 10 possible outcomes (images are digits ranging from 0 to 9).</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11</a:t>
            </a:fld>
            <a:endParaRPr lang="en-US"/>
          </a:p>
        </p:txBody>
      </p:sp>
    </p:spTree>
    <p:extLst>
      <p:ext uri="{BB962C8B-B14F-4D97-AF65-F5344CB8AC3E}">
        <p14:creationId xmlns:p14="http://schemas.microsoft.com/office/powerpoint/2010/main" val="3355736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binary step function is generally used in </a:t>
            </a:r>
            <a:r>
              <a:rPr lang="en-US" dirty="0" err="1" smtClean="0"/>
              <a:t>aPerceptron</a:t>
            </a:r>
            <a:r>
              <a:rPr lang="en-US" dirty="0" smtClean="0"/>
              <a:t> linear classifier. It thresholds the input values to 1 and 0, if they are greater or less than zero, respectively.</a:t>
            </a:r>
          </a:p>
          <a:p>
            <a:pPr marL="628650" lvl="1" indent="-171450">
              <a:buFontTx/>
              <a:buChar char="-"/>
            </a:pPr>
            <a:r>
              <a:rPr lang="en-US" dirty="0" smtClean="0"/>
              <a:t>This activation function is useful when the input pattern can only belong to one of two groups i.e. binary classification.</a:t>
            </a:r>
          </a:p>
          <a:p>
            <a:pPr marL="171450" lvl="0" indent="-171450">
              <a:buFontTx/>
              <a:buChar char="-"/>
            </a:pPr>
            <a:endParaRPr lang="en-US" dirty="0" smtClean="0"/>
          </a:p>
          <a:p>
            <a:pPr marL="171450" lvl="0" indent="-171450">
              <a:buFontTx/>
              <a:buChar char="-"/>
            </a:pPr>
            <a:r>
              <a:rPr lang="en-US" dirty="0" smtClean="0"/>
              <a:t>The </a:t>
            </a:r>
            <a:r>
              <a:rPr lang="en-US" dirty="0" err="1" smtClean="0"/>
              <a:t>softmax</a:t>
            </a:r>
            <a:r>
              <a:rPr lang="en-US" dirty="0" smtClean="0"/>
              <a:t> function’s output tells us the probabilities that any of the classes are true, so it produces values in the range (0,1). It highlights the largest values and tries to suppress values which are below the maximum value, its resulting values always sum to 1.</a:t>
            </a:r>
          </a:p>
          <a:p>
            <a:pPr marL="628650" lvl="1" indent="-171450">
              <a:buFontTx/>
              <a:buChar char="-"/>
            </a:pPr>
            <a:r>
              <a:rPr lang="en-US" dirty="0" smtClean="0"/>
              <a:t>This function is widely used in multiple classification logistic regression models.</a:t>
            </a:r>
          </a:p>
          <a:p>
            <a:pPr marL="628650" lvl="1" indent="-171450">
              <a:buFontTx/>
              <a:buChar char="-"/>
            </a:pPr>
            <a:endParaRPr lang="en-US" dirty="0" smtClean="0"/>
          </a:p>
          <a:p>
            <a:pPr marL="171450" lvl="0" indent="-171450">
              <a:buFontTx/>
              <a:buChar char="-"/>
            </a:pPr>
            <a:r>
              <a:rPr lang="en-US" dirty="0" smtClean="0"/>
              <a:t>The sigmoid activation function maps the input values in the range (0,1) ,which is essentially their probability of belonging to a class.</a:t>
            </a:r>
          </a:p>
          <a:p>
            <a:pPr marL="628650" lvl="1" indent="-171450">
              <a:buFontTx/>
              <a:buChar char="-"/>
            </a:pPr>
            <a:r>
              <a:rPr lang="en-US" dirty="0" smtClean="0"/>
              <a:t>It is mostly used for multi-class classification.</a:t>
            </a:r>
          </a:p>
          <a:p>
            <a:pPr marL="628650" lvl="1" indent="-171450">
              <a:buFontTx/>
              <a:buChar char="-"/>
            </a:pPr>
            <a:r>
              <a:rPr lang="en-US" dirty="0" smtClean="0"/>
              <a:t>However, the output it produces is not zero-centered, which causes difficulties during optimization. It also has a low convergence rate.</a:t>
            </a:r>
          </a:p>
          <a:p>
            <a:pPr marL="171450" lvl="0" indent="-171450">
              <a:buFontTx/>
              <a:buChar char="-"/>
            </a:pPr>
            <a:endParaRPr lang="en-US" dirty="0" smtClean="0"/>
          </a:p>
          <a:p>
            <a:pPr marL="171450" lvl="0" indent="-171450">
              <a:buFontTx/>
              <a:buChar char="-"/>
            </a:pPr>
            <a:r>
              <a:rPr lang="en-US" dirty="0" smtClean="0"/>
              <a:t>The </a:t>
            </a:r>
            <a:r>
              <a:rPr lang="en-US" dirty="0" err="1" smtClean="0"/>
              <a:t>tanh</a:t>
            </a:r>
            <a:r>
              <a:rPr lang="en-US" dirty="0" smtClean="0"/>
              <a:t> non-linearity compresses the input in the range (−1,1)</a:t>
            </a:r>
          </a:p>
          <a:p>
            <a:pPr marL="628650" lvl="1" indent="-171450">
              <a:buFontTx/>
              <a:buChar char="-"/>
            </a:pPr>
            <a:r>
              <a:rPr lang="en-US" dirty="0" smtClean="0"/>
              <a:t>It provides an output which is zero-centered. So, large negative values are mapped to negative outputs, similarly, zero-valued inputs are mapped to near zero outputs.</a:t>
            </a:r>
          </a:p>
          <a:p>
            <a:pPr marL="628650" lvl="1" indent="-171450">
              <a:buFontTx/>
              <a:buChar char="-"/>
            </a:pPr>
            <a:r>
              <a:rPr lang="en-US" dirty="0" smtClean="0"/>
              <a:t>The gradients for </a:t>
            </a:r>
            <a:r>
              <a:rPr lang="en-US" dirty="0" err="1" smtClean="0"/>
              <a:t>tanh</a:t>
            </a:r>
            <a:r>
              <a:rPr lang="en-US" baseline="0" dirty="0" smtClean="0"/>
              <a:t> </a:t>
            </a:r>
            <a:r>
              <a:rPr lang="en-US" dirty="0" smtClean="0"/>
              <a:t>are steeper than sigmoid, </a:t>
            </a:r>
            <a:r>
              <a:rPr lang="en-US" dirty="0" err="1" smtClean="0"/>
              <a:t>tanh</a:t>
            </a:r>
            <a:r>
              <a:rPr lang="en-US" dirty="0" smtClean="0"/>
              <a:t> is commonly referred to as the scaled version of sigmoid.</a:t>
            </a:r>
          </a:p>
        </p:txBody>
      </p:sp>
      <p:sp>
        <p:nvSpPr>
          <p:cNvPr id="4" name="Slide Number Placeholder 3"/>
          <p:cNvSpPr>
            <a:spLocks noGrp="1"/>
          </p:cNvSpPr>
          <p:nvPr>
            <p:ph type="sldNum" sz="quarter" idx="10"/>
          </p:nvPr>
        </p:nvSpPr>
        <p:spPr/>
        <p:txBody>
          <a:bodyPr/>
          <a:lstStyle/>
          <a:p>
            <a:fld id="{478EDB47-54AD-5546-9AF1-869213968D03}" type="slidenum">
              <a:rPr lang="en-US" smtClean="0"/>
              <a:t>12</a:t>
            </a:fld>
            <a:endParaRPr lang="en-US"/>
          </a:p>
        </p:txBody>
      </p:sp>
    </p:spTree>
    <p:extLst>
      <p:ext uri="{BB962C8B-B14F-4D97-AF65-F5344CB8AC3E}">
        <p14:creationId xmlns:p14="http://schemas.microsoft.com/office/powerpoint/2010/main" val="3355736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weights shift gradient</a:t>
            </a:r>
          </a:p>
          <a:p>
            <a:r>
              <a:rPr lang="en-US" dirty="0" smtClean="0"/>
              <a:t>bias shifts entire curve</a:t>
            </a:r>
            <a:endParaRPr lang="en-US" dirty="0"/>
          </a:p>
        </p:txBody>
      </p:sp>
      <p:sp>
        <p:nvSpPr>
          <p:cNvPr id="4" name="Slide Number Placeholder 3"/>
          <p:cNvSpPr>
            <a:spLocks noGrp="1"/>
          </p:cNvSpPr>
          <p:nvPr>
            <p:ph type="sldNum" sz="quarter" idx="10"/>
          </p:nvPr>
        </p:nvSpPr>
        <p:spPr/>
        <p:txBody>
          <a:bodyPr/>
          <a:lstStyle/>
          <a:p>
            <a:fld id="{478EDB47-54AD-5546-9AF1-869213968D03}" type="slidenum">
              <a:rPr lang="en-US" smtClean="0"/>
              <a:t>15</a:t>
            </a:fld>
            <a:endParaRPr lang="en-US"/>
          </a:p>
        </p:txBody>
      </p:sp>
    </p:spTree>
    <p:extLst>
      <p:ext uri="{BB962C8B-B14F-4D97-AF65-F5344CB8AC3E}">
        <p14:creationId xmlns:p14="http://schemas.microsoft.com/office/powerpoint/2010/main" val="218213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AF680206-0882-434D-BFAC-DD91F80947B2}" type="datetimeFigureOut">
              <a:rPr lang="en-US" smtClean="0"/>
              <a:t>08/10/18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231218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680206-0882-434D-BFAC-DD91F80947B2}" type="datetimeFigureOut">
              <a:rPr lang="en-US" smtClean="0"/>
              <a:t>08/10/18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301144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680206-0882-434D-BFAC-DD91F80947B2}" type="datetimeFigureOut">
              <a:rPr lang="en-US" smtClean="0"/>
              <a:t>08/10/18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222776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680206-0882-434D-BFAC-DD91F80947B2}" type="datetimeFigureOut">
              <a:rPr lang="en-US" smtClean="0"/>
              <a:t>08/10/18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155339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AF680206-0882-434D-BFAC-DD91F80947B2}" type="datetimeFigureOut">
              <a:rPr lang="en-US" smtClean="0"/>
              <a:t>08/10/18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251486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AF680206-0882-434D-BFAC-DD91F80947B2}" type="datetimeFigureOut">
              <a:rPr lang="en-US" smtClean="0"/>
              <a:t>08/10/18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42792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AF680206-0882-434D-BFAC-DD91F80947B2}" type="datetimeFigureOut">
              <a:rPr lang="en-US" smtClean="0"/>
              <a:t>08/10/18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155253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AF680206-0882-434D-BFAC-DD91F80947B2}" type="datetimeFigureOut">
              <a:rPr lang="en-US" smtClean="0"/>
              <a:t>08/10/18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372440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80206-0882-434D-BFAC-DD91F80947B2}" type="datetimeFigureOut">
              <a:rPr lang="en-US" smtClean="0"/>
              <a:t>08/10/18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145502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AF680206-0882-434D-BFAC-DD91F80947B2}" type="datetimeFigureOut">
              <a:rPr lang="en-US" smtClean="0"/>
              <a:t>08/10/18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223010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AF680206-0882-434D-BFAC-DD91F80947B2}" type="datetimeFigureOut">
              <a:rPr lang="en-US" smtClean="0"/>
              <a:t>08/10/18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61F60-0DD2-CA41-9228-CC5C37089328}" type="slidenum">
              <a:rPr lang="en-US" smtClean="0"/>
              <a:t>‹#›</a:t>
            </a:fld>
            <a:endParaRPr lang="en-US"/>
          </a:p>
        </p:txBody>
      </p:sp>
    </p:spTree>
    <p:extLst>
      <p:ext uri="{BB962C8B-B14F-4D97-AF65-F5344CB8AC3E}">
        <p14:creationId xmlns:p14="http://schemas.microsoft.com/office/powerpoint/2010/main" val="16670096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noProof="0" smtClean="0"/>
              <a:t>Click to edit Master title style</a:t>
            </a:r>
            <a:endParaRPr lang="en-GB" noProof="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80206-0882-434D-BFAC-DD91F80947B2}" type="datetimeFigureOut">
              <a:rPr lang="en-GB" noProof="0" smtClean="0"/>
              <a:t>08/10/18</a:t>
            </a:fld>
            <a:endParaRPr lang="en-GB" noProof="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noProof="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61F60-0DD2-CA41-9228-CC5C37089328}" type="slidenum">
              <a:rPr lang="en-GB" noProof="0" smtClean="0"/>
              <a:t>‹#›</a:t>
            </a:fld>
            <a:endParaRPr lang="en-GB" noProof="0"/>
          </a:p>
        </p:txBody>
      </p:sp>
    </p:spTree>
    <p:extLst>
      <p:ext uri="{BB962C8B-B14F-4D97-AF65-F5344CB8AC3E}">
        <p14:creationId xmlns:p14="http://schemas.microsoft.com/office/powerpoint/2010/main" val="333997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goo.gl/UYJ4di" TargetMode="External"/><Relationship Id="rId4" Type="http://schemas.openxmlformats.org/officeDocument/2006/relationships/hyperlink" Target="https://colab.research.google.com" TargetMode="External"/><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MI-Garage CPD</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JB + ASM</a:t>
            </a:r>
          </a:p>
          <a:p>
            <a:endParaRPr lang="en-US" dirty="0"/>
          </a:p>
          <a:p>
            <a:endParaRPr lang="en-US" dirty="0"/>
          </a:p>
        </p:txBody>
      </p:sp>
    </p:spTree>
    <p:extLst>
      <p:ext uri="{BB962C8B-B14F-4D97-AF65-F5344CB8AC3E}">
        <p14:creationId xmlns:p14="http://schemas.microsoft.com/office/powerpoint/2010/main" val="42196281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 - Overview</a:t>
            </a:r>
            <a:endParaRPr lang="en-US" dirty="0"/>
          </a:p>
        </p:txBody>
      </p:sp>
      <p:pic>
        <p:nvPicPr>
          <p:cNvPr id="11" name="Content Placeholder 10"/>
          <p:cNvPicPr>
            <a:picLocks noGrp="1" noChangeAspect="1"/>
          </p:cNvPicPr>
          <p:nvPr>
            <p:ph idx="1"/>
          </p:nvPr>
        </p:nvPicPr>
        <p:blipFill rotWithShape="1">
          <a:blip r:embed="rId3">
            <a:extLst>
              <a:ext uri="{28A0092B-C50C-407E-A947-70E740481C1C}">
                <a14:useLocalDpi xmlns:a14="http://schemas.microsoft.com/office/drawing/2010/main" val="0"/>
              </a:ext>
            </a:extLst>
          </a:blip>
          <a:srcRect r="74948" b="53479"/>
          <a:stretch/>
        </p:blipFill>
        <p:spPr>
          <a:xfrm>
            <a:off x="457200" y="2034381"/>
            <a:ext cx="2061633" cy="1701536"/>
          </a:xfrm>
        </p:spPr>
      </p:pic>
      <p:pic>
        <p:nvPicPr>
          <p:cNvPr id="4" name="Content Placeholder 10"/>
          <p:cNvPicPr>
            <a:picLocks noChangeAspect="1"/>
          </p:cNvPicPr>
          <p:nvPr/>
        </p:nvPicPr>
        <p:blipFill rotWithShape="1">
          <a:blip r:embed="rId3">
            <a:extLst>
              <a:ext uri="{28A0092B-C50C-407E-A947-70E740481C1C}">
                <a14:useLocalDpi xmlns:a14="http://schemas.microsoft.com/office/drawing/2010/main" val="0"/>
              </a:ext>
            </a:extLst>
          </a:blip>
          <a:srcRect l="49357" t="52308"/>
          <a:stretch/>
        </p:blipFill>
        <p:spPr>
          <a:xfrm>
            <a:off x="4519082" y="3947583"/>
            <a:ext cx="4167717" cy="1744398"/>
          </a:xfrm>
          <a:prstGeom prst="rect">
            <a:avLst/>
          </a:prstGeom>
        </p:spPr>
      </p:pic>
      <p:pic>
        <p:nvPicPr>
          <p:cNvPr id="5" name="Content Placeholder 10"/>
          <p:cNvPicPr>
            <a:picLocks noChangeAspect="1"/>
          </p:cNvPicPr>
          <p:nvPr/>
        </p:nvPicPr>
        <p:blipFill rotWithShape="1">
          <a:blip r:embed="rId3">
            <a:extLst>
              <a:ext uri="{28A0092B-C50C-407E-A947-70E740481C1C}">
                <a14:useLocalDpi xmlns:a14="http://schemas.microsoft.com/office/drawing/2010/main" val="0"/>
              </a:ext>
            </a:extLst>
          </a:blip>
          <a:srcRect t="52308" r="50643"/>
          <a:stretch/>
        </p:blipFill>
        <p:spPr>
          <a:xfrm>
            <a:off x="457200" y="3947583"/>
            <a:ext cx="4061883" cy="1744398"/>
          </a:xfrm>
          <a:prstGeom prst="rect">
            <a:avLst/>
          </a:prstGeom>
        </p:spPr>
      </p:pic>
      <p:pic>
        <p:nvPicPr>
          <p:cNvPr id="6" name="Content Placeholder 10"/>
          <p:cNvPicPr>
            <a:picLocks noChangeAspect="1"/>
          </p:cNvPicPr>
          <p:nvPr/>
        </p:nvPicPr>
        <p:blipFill rotWithShape="1">
          <a:blip r:embed="rId3">
            <a:extLst>
              <a:ext uri="{28A0092B-C50C-407E-A947-70E740481C1C}">
                <a14:useLocalDpi xmlns:a14="http://schemas.microsoft.com/office/drawing/2010/main" val="0"/>
              </a:ext>
            </a:extLst>
          </a:blip>
          <a:srcRect l="59516" b="53479"/>
          <a:stretch/>
        </p:blipFill>
        <p:spPr>
          <a:xfrm>
            <a:off x="5355166" y="2034381"/>
            <a:ext cx="3331633" cy="1701536"/>
          </a:xfrm>
          <a:prstGeom prst="rect">
            <a:avLst/>
          </a:prstGeom>
        </p:spPr>
      </p:pic>
      <p:pic>
        <p:nvPicPr>
          <p:cNvPr id="7" name="Content Placeholder 10"/>
          <p:cNvPicPr>
            <a:picLocks noChangeAspect="1"/>
          </p:cNvPicPr>
          <p:nvPr/>
        </p:nvPicPr>
        <p:blipFill rotWithShape="1">
          <a:blip r:embed="rId3">
            <a:extLst>
              <a:ext uri="{28A0092B-C50C-407E-A947-70E740481C1C}">
                <a14:useLocalDpi xmlns:a14="http://schemas.microsoft.com/office/drawing/2010/main" val="0"/>
              </a:ext>
            </a:extLst>
          </a:blip>
          <a:srcRect l="25051" r="40484" b="53479"/>
          <a:stretch/>
        </p:blipFill>
        <p:spPr>
          <a:xfrm>
            <a:off x="2518832" y="2034381"/>
            <a:ext cx="2836335" cy="1701536"/>
          </a:xfrm>
          <a:prstGeom prst="rect">
            <a:avLst/>
          </a:prstGeom>
        </p:spPr>
      </p:pic>
      <p:pic>
        <p:nvPicPr>
          <p:cNvPr id="8" name="Content Placeholder 10"/>
          <p:cNvPicPr>
            <a:picLocks noChangeAspect="1"/>
          </p:cNvPicPr>
          <p:nvPr/>
        </p:nvPicPr>
        <p:blipFill rotWithShape="1">
          <a:blip r:embed="rId3">
            <a:extLst>
              <a:ext uri="{28A0092B-C50C-407E-A947-70E740481C1C}">
                <a14:useLocalDpi xmlns:a14="http://schemas.microsoft.com/office/drawing/2010/main" val="0"/>
              </a:ext>
            </a:extLst>
          </a:blip>
          <a:srcRect t="46521" b="47692"/>
          <a:stretch/>
        </p:blipFill>
        <p:spPr>
          <a:xfrm>
            <a:off x="457200" y="3735917"/>
            <a:ext cx="8229600" cy="211666"/>
          </a:xfrm>
          <a:prstGeom prst="rect">
            <a:avLst/>
          </a:prstGeom>
        </p:spPr>
      </p:pic>
    </p:spTree>
    <p:extLst>
      <p:ext uri="{BB962C8B-B14F-4D97-AF65-F5344CB8AC3E}">
        <p14:creationId xmlns:p14="http://schemas.microsoft.com/office/powerpoint/2010/main" val="310935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ReLU</a:t>
            </a:r>
            <a:r>
              <a:rPr lang="en-US" dirty="0"/>
              <a:t> activation?</a:t>
            </a:r>
          </a:p>
        </p:txBody>
      </p:sp>
      <p:sp>
        <p:nvSpPr>
          <p:cNvPr id="3" name="Content Placeholder 2"/>
          <p:cNvSpPr>
            <a:spLocks noGrp="1"/>
          </p:cNvSpPr>
          <p:nvPr>
            <p:ph idx="1"/>
          </p:nvPr>
        </p:nvSpPr>
        <p:spPr/>
        <p:txBody>
          <a:bodyPr/>
          <a:lstStyle/>
          <a:p>
            <a:r>
              <a:rPr lang="en-US" dirty="0" err="1" smtClean="0"/>
              <a:t>ReLU</a:t>
            </a:r>
            <a:r>
              <a:rPr lang="en-US" dirty="0" smtClean="0"/>
              <a:t> is non-linear.</a:t>
            </a:r>
          </a:p>
          <a:p>
            <a:pPr marL="0" indent="0">
              <a:buNone/>
            </a:pPr>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2574330"/>
            <a:ext cx="5083705" cy="3812778"/>
          </a:xfrm>
          <a:prstGeom prst="rect">
            <a:avLst/>
          </a:prstGeom>
        </p:spPr>
      </p:pic>
    </p:spTree>
    <p:extLst>
      <p:ext uri="{BB962C8B-B14F-4D97-AF65-F5344CB8AC3E}">
        <p14:creationId xmlns:p14="http://schemas.microsoft.com/office/powerpoint/2010/main" val="35527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Activation Functions</a:t>
            </a:r>
            <a:endParaRPr lang="en-US" dirty="0"/>
          </a:p>
        </p:txBody>
      </p:sp>
      <p:pic>
        <p:nvPicPr>
          <p:cNvPr id="4" name="Content Placeholder 3" descr="step.png"/>
          <p:cNvPicPr>
            <a:picLocks noGrp="1" noChangeAspect="1"/>
          </p:cNvPicPr>
          <p:nvPr>
            <p:ph idx="1"/>
          </p:nvPr>
        </p:nvPicPr>
        <p:blipFill>
          <a:blip r:embed="rId3">
            <a:extLst>
              <a:ext uri="{28A0092B-C50C-407E-A947-70E740481C1C}">
                <a14:useLocalDpi xmlns:a14="http://schemas.microsoft.com/office/drawing/2010/main" val="0"/>
              </a:ext>
            </a:extLst>
          </a:blip>
          <a:srcRect t="-5223" b="-5223"/>
          <a:stretch>
            <a:fillRect/>
          </a:stretch>
        </p:blipFill>
        <p:spPr>
          <a:xfrm>
            <a:off x="529165" y="1131095"/>
            <a:ext cx="3657600" cy="3029743"/>
          </a:xfrm>
        </p:spPr>
      </p:pic>
      <p:pic>
        <p:nvPicPr>
          <p:cNvPr id="7" name="Picture 6" descr="sigmoi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65" y="4114800"/>
            <a:ext cx="3657600" cy="2743200"/>
          </a:xfrm>
          <a:prstGeom prst="rect">
            <a:avLst/>
          </a:prstGeom>
        </p:spPr>
      </p:pic>
      <p:pic>
        <p:nvPicPr>
          <p:cNvPr id="8" name="Picture 7" descr="tan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4114800"/>
            <a:ext cx="3657600" cy="2743200"/>
          </a:xfrm>
          <a:prstGeom prst="rect">
            <a:avLst/>
          </a:prstGeom>
        </p:spPr>
      </p:pic>
      <p:pic>
        <p:nvPicPr>
          <p:cNvPr id="9" name="Picture 8" descr="softma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9200" y="1280054"/>
            <a:ext cx="3657600" cy="2743200"/>
          </a:xfrm>
          <a:prstGeom prst="rect">
            <a:avLst/>
          </a:prstGeom>
        </p:spPr>
      </p:pic>
      <p:sp>
        <p:nvSpPr>
          <p:cNvPr id="10" name="TextBox 9"/>
          <p:cNvSpPr txBox="1"/>
          <p:nvPr/>
        </p:nvSpPr>
        <p:spPr>
          <a:xfrm>
            <a:off x="1852084" y="1280054"/>
            <a:ext cx="1014583" cy="307777"/>
          </a:xfrm>
          <a:prstGeom prst="rect">
            <a:avLst/>
          </a:prstGeom>
          <a:noFill/>
        </p:spPr>
        <p:txBody>
          <a:bodyPr wrap="none" rtlCol="0">
            <a:spAutoFit/>
          </a:bodyPr>
          <a:lstStyle/>
          <a:p>
            <a:r>
              <a:rPr lang="en-US" sz="1400" dirty="0" smtClean="0"/>
              <a:t>Binary Step</a:t>
            </a:r>
            <a:endParaRPr lang="en-US" sz="1400" dirty="0"/>
          </a:p>
        </p:txBody>
      </p:sp>
      <p:sp>
        <p:nvSpPr>
          <p:cNvPr id="11" name="TextBox 10"/>
          <p:cNvSpPr txBox="1"/>
          <p:nvPr/>
        </p:nvSpPr>
        <p:spPr>
          <a:xfrm>
            <a:off x="6354234" y="1278565"/>
            <a:ext cx="787395" cy="307777"/>
          </a:xfrm>
          <a:prstGeom prst="rect">
            <a:avLst/>
          </a:prstGeom>
          <a:noFill/>
        </p:spPr>
        <p:txBody>
          <a:bodyPr wrap="none" rtlCol="0">
            <a:spAutoFit/>
          </a:bodyPr>
          <a:lstStyle/>
          <a:p>
            <a:r>
              <a:rPr lang="en-US" sz="1400" dirty="0" err="1" smtClean="0"/>
              <a:t>Softmax</a:t>
            </a:r>
            <a:endParaRPr lang="en-US" sz="1400" dirty="0"/>
          </a:p>
        </p:txBody>
      </p:sp>
      <p:sp>
        <p:nvSpPr>
          <p:cNvPr id="12" name="TextBox 11"/>
          <p:cNvSpPr txBox="1"/>
          <p:nvPr/>
        </p:nvSpPr>
        <p:spPr>
          <a:xfrm>
            <a:off x="1979084" y="4114800"/>
            <a:ext cx="766493" cy="307777"/>
          </a:xfrm>
          <a:prstGeom prst="rect">
            <a:avLst/>
          </a:prstGeom>
          <a:noFill/>
        </p:spPr>
        <p:txBody>
          <a:bodyPr wrap="none" rtlCol="0">
            <a:spAutoFit/>
          </a:bodyPr>
          <a:lstStyle/>
          <a:p>
            <a:r>
              <a:rPr lang="en-US" sz="1400" dirty="0" smtClean="0"/>
              <a:t>Sigmoid</a:t>
            </a:r>
            <a:endParaRPr lang="en-US" sz="1400" dirty="0"/>
          </a:p>
        </p:txBody>
      </p:sp>
      <p:sp>
        <p:nvSpPr>
          <p:cNvPr id="13" name="TextBox 12"/>
          <p:cNvSpPr txBox="1"/>
          <p:nvPr/>
        </p:nvSpPr>
        <p:spPr>
          <a:xfrm>
            <a:off x="6470651" y="4114800"/>
            <a:ext cx="546807" cy="307777"/>
          </a:xfrm>
          <a:prstGeom prst="rect">
            <a:avLst/>
          </a:prstGeom>
          <a:noFill/>
        </p:spPr>
        <p:txBody>
          <a:bodyPr wrap="none" rtlCol="0">
            <a:spAutoFit/>
          </a:bodyPr>
          <a:lstStyle/>
          <a:p>
            <a:r>
              <a:rPr lang="en-US" sz="1400" dirty="0" err="1" smtClean="0"/>
              <a:t>Tanh</a:t>
            </a:r>
            <a:endParaRPr lang="en-US" sz="1400" dirty="0"/>
          </a:p>
        </p:txBody>
      </p:sp>
    </p:spTree>
    <p:extLst>
      <p:ext uri="{BB962C8B-B14F-4D97-AF65-F5344CB8AC3E}">
        <p14:creationId xmlns:p14="http://schemas.microsoft.com/office/powerpoint/2010/main" val="28013307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 Usage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MLPs are suitable for classification or regression prediction problems where inputs are assigned a class or </a:t>
            </a:r>
            <a:r>
              <a:rPr lang="en-US" dirty="0" smtClean="0"/>
              <a:t>label.</a:t>
            </a:r>
          </a:p>
          <a:p>
            <a:r>
              <a:rPr lang="en-US" dirty="0" smtClean="0"/>
              <a:t>Ideal use cases include:</a:t>
            </a:r>
          </a:p>
          <a:p>
            <a:pPr lvl="1"/>
            <a:r>
              <a:rPr lang="en-US" dirty="0" smtClean="0"/>
              <a:t>Un-supervised learning</a:t>
            </a:r>
            <a:r>
              <a:rPr lang="en-US" dirty="0"/>
              <a:t>, e.g. word2vec and auto-</a:t>
            </a:r>
            <a:r>
              <a:rPr lang="en-US" dirty="0" smtClean="0"/>
              <a:t>encoders</a:t>
            </a:r>
          </a:p>
          <a:p>
            <a:pPr lvl="1"/>
            <a:r>
              <a:rPr lang="en-US" dirty="0" smtClean="0"/>
              <a:t>Classification</a:t>
            </a:r>
            <a:endParaRPr lang="en-US" dirty="0"/>
          </a:p>
          <a:p>
            <a:pPr lvl="1"/>
            <a:r>
              <a:rPr lang="en-US" dirty="0"/>
              <a:t>Regression </a:t>
            </a:r>
            <a:r>
              <a:rPr lang="en-US" dirty="0" smtClean="0"/>
              <a:t>prediction</a:t>
            </a:r>
          </a:p>
          <a:p>
            <a:r>
              <a:rPr lang="en-US" dirty="0" smtClean="0"/>
              <a:t>Possible additional data types:</a:t>
            </a:r>
          </a:p>
          <a:p>
            <a:pPr lvl="1"/>
            <a:r>
              <a:rPr lang="en-US" dirty="0"/>
              <a:t>Image data</a:t>
            </a:r>
          </a:p>
          <a:p>
            <a:pPr lvl="1"/>
            <a:r>
              <a:rPr lang="en-US" dirty="0"/>
              <a:t>Text Data</a:t>
            </a:r>
          </a:p>
          <a:p>
            <a:pPr lvl="1"/>
            <a:r>
              <a:rPr lang="en-US" dirty="0"/>
              <a:t>Time series data</a:t>
            </a:r>
          </a:p>
          <a:p>
            <a:pPr lvl="1"/>
            <a:r>
              <a:rPr lang="en-US" dirty="0"/>
              <a:t>Other types of data</a:t>
            </a:r>
          </a:p>
          <a:p>
            <a:pPr lvl="1"/>
            <a:endParaRPr lang="en-US" dirty="0" smtClean="0"/>
          </a:p>
        </p:txBody>
      </p:sp>
    </p:spTree>
    <p:extLst>
      <p:ext uri="{BB962C8B-B14F-4D97-AF65-F5344CB8AC3E}">
        <p14:creationId xmlns:p14="http://schemas.microsoft.com/office/powerpoint/2010/main" val="28598527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look at some MLP code</a:t>
            </a:r>
            <a:r>
              <a:rPr lang="mr-IN" dirty="0" smtClean="0"/>
              <a:t>…</a:t>
            </a:r>
            <a:endParaRPr lang="en-US" dirty="0"/>
          </a:p>
        </p:txBody>
      </p:sp>
      <p:pic>
        <p:nvPicPr>
          <p:cNvPr id="8" name="Content Placeholder 7" descr="code-screen.png"/>
          <p:cNvPicPr>
            <a:picLocks noGrp="1" noChangeAspect="1"/>
          </p:cNvPicPr>
          <p:nvPr>
            <p:ph idx="1"/>
          </p:nvPr>
        </p:nvPicPr>
        <p:blipFill>
          <a:blip r:embed="rId2">
            <a:extLst>
              <a:ext uri="{28A0092B-C50C-407E-A947-70E740481C1C}">
                <a14:useLocalDpi xmlns:a14="http://schemas.microsoft.com/office/drawing/2010/main" val="0"/>
              </a:ext>
            </a:extLst>
          </a:blip>
          <a:srcRect l="4963" r="4963"/>
          <a:stretch>
            <a:fillRect/>
          </a:stretch>
        </p:blipFill>
        <p:spPr/>
      </p:pic>
    </p:spTree>
    <p:extLst>
      <p:ext uri="{BB962C8B-B14F-4D97-AF65-F5344CB8AC3E}">
        <p14:creationId xmlns:p14="http://schemas.microsoft.com/office/powerpoint/2010/main" val="57677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3" name="Content Placeholder 2"/>
          <p:cNvSpPr>
            <a:spLocks noGrp="1"/>
          </p:cNvSpPr>
          <p:nvPr>
            <p:ph idx="1"/>
          </p:nvPr>
        </p:nvSpPr>
        <p:spPr/>
        <p:txBody>
          <a:bodyPr/>
          <a:lstStyle/>
          <a:p>
            <a:r>
              <a:rPr lang="en-US" dirty="0" smtClean="0"/>
              <a:t>CNN </a:t>
            </a:r>
            <a:r>
              <a:rPr lang="mr-IN" dirty="0" smtClean="0"/>
              <a:t>–</a:t>
            </a:r>
            <a:r>
              <a:rPr lang="en-US" dirty="0" smtClean="0"/>
              <a:t> Convolutional Neural Network</a:t>
            </a:r>
          </a:p>
          <a:p>
            <a:endParaRPr lang="en-US" dirty="0"/>
          </a:p>
          <a:p>
            <a:r>
              <a:rPr lang="en-US" dirty="0"/>
              <a:t>A CNN is similar to a MLP in that they are both constructed of neurons that have learnable weights and </a:t>
            </a:r>
            <a:r>
              <a:rPr lang="en-US" dirty="0" smtClean="0"/>
              <a:t>biases.</a:t>
            </a:r>
          </a:p>
          <a:p>
            <a:endParaRPr lang="en-US" dirty="0"/>
          </a:p>
          <a:p>
            <a:r>
              <a:rPr lang="en-US" dirty="0" smtClean="0"/>
              <a:t>CNNs </a:t>
            </a:r>
            <a:r>
              <a:rPr lang="en-US" dirty="0" err="1" smtClean="0"/>
              <a:t>optimise</a:t>
            </a:r>
            <a:r>
              <a:rPr lang="en-US" dirty="0" smtClean="0"/>
              <a:t> the network by </a:t>
            </a:r>
            <a:r>
              <a:rPr lang="en-US" dirty="0" err="1" smtClean="0"/>
              <a:t>minimising</a:t>
            </a:r>
            <a:r>
              <a:rPr lang="en-US" dirty="0" smtClean="0"/>
              <a:t> the feed-forward features through convolution.</a:t>
            </a:r>
            <a:endParaRPr lang="en-US" dirty="0"/>
          </a:p>
        </p:txBody>
      </p:sp>
    </p:spTree>
    <p:extLst>
      <p:ext uri="{BB962C8B-B14F-4D97-AF65-F5344CB8AC3E}">
        <p14:creationId xmlns:p14="http://schemas.microsoft.com/office/powerpoint/2010/main" val="204942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 Workflow</a:t>
            </a:r>
            <a:endParaRPr lang="en-US" dirty="0"/>
          </a:p>
        </p:txBody>
      </p:sp>
      <p:pic>
        <p:nvPicPr>
          <p:cNvPr id="4" name="Content Placeholder 3" descr="CNN-Workflow.png"/>
          <p:cNvPicPr>
            <a:picLocks noGrp="1" noChangeAspect="1"/>
          </p:cNvPicPr>
          <p:nvPr>
            <p:ph idx="1"/>
          </p:nvPr>
        </p:nvPicPr>
        <p:blipFill rotWithShape="1">
          <a:blip r:embed="rId3">
            <a:extLst>
              <a:ext uri="{28A0092B-C50C-407E-A947-70E740481C1C}">
                <a14:useLocalDpi xmlns:a14="http://schemas.microsoft.com/office/drawing/2010/main" val="0"/>
              </a:ext>
            </a:extLst>
          </a:blip>
          <a:srcRect t="-99022" b="-99022"/>
          <a:stretch/>
        </p:blipFill>
        <p:spPr/>
      </p:pic>
    </p:spTree>
    <p:extLst>
      <p:ext uri="{BB962C8B-B14F-4D97-AF65-F5344CB8AC3E}">
        <p14:creationId xmlns:p14="http://schemas.microsoft.com/office/powerpoint/2010/main" val="39533870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 Overview</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82279" b="31114"/>
          <a:stretch/>
        </p:blipFill>
        <p:spPr>
          <a:xfrm>
            <a:off x="457200" y="2490953"/>
            <a:ext cx="1458383" cy="1890547"/>
          </a:xfrm>
        </p:spPr>
      </p:pic>
      <p:pic>
        <p:nvPicPr>
          <p:cNvPr id="9"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4120" r="59388"/>
          <a:stretch/>
        </p:blipFill>
        <p:spPr>
          <a:xfrm>
            <a:off x="1619250" y="2490953"/>
            <a:ext cx="2180167" cy="2744456"/>
          </a:xfrm>
          <a:prstGeom prst="rect">
            <a:avLst/>
          </a:prstGeom>
        </p:spPr>
      </p:pic>
      <p:pic>
        <p:nvPicPr>
          <p:cNvPr id="10"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40612" r="42413" b="31114"/>
          <a:stretch/>
        </p:blipFill>
        <p:spPr>
          <a:xfrm>
            <a:off x="3799416" y="2490953"/>
            <a:ext cx="1397001" cy="1890547"/>
          </a:xfrm>
          <a:prstGeom prst="rect">
            <a:avLst/>
          </a:prstGeom>
        </p:spPr>
      </p:pic>
      <p:pic>
        <p:nvPicPr>
          <p:cNvPr id="11"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40612" t="68886" r="45499"/>
          <a:stretch/>
        </p:blipFill>
        <p:spPr>
          <a:xfrm>
            <a:off x="3799416" y="4381499"/>
            <a:ext cx="1143001" cy="853909"/>
          </a:xfrm>
          <a:prstGeom prst="rect">
            <a:avLst/>
          </a:prstGeom>
        </p:spPr>
      </p:pic>
      <p:pic>
        <p:nvPicPr>
          <p:cNvPr id="12"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55530" r="30710" b="38827"/>
          <a:stretch/>
        </p:blipFill>
        <p:spPr>
          <a:xfrm>
            <a:off x="5027083" y="2490953"/>
            <a:ext cx="1132418" cy="1678880"/>
          </a:xfrm>
          <a:prstGeom prst="rect">
            <a:avLst/>
          </a:prstGeom>
        </p:spPr>
      </p:pic>
      <p:pic>
        <p:nvPicPr>
          <p:cNvPr id="13"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54500" t="61173" r="32382"/>
          <a:stretch/>
        </p:blipFill>
        <p:spPr>
          <a:xfrm>
            <a:off x="4942418" y="4169833"/>
            <a:ext cx="1079499" cy="1065576"/>
          </a:xfrm>
          <a:prstGeom prst="rect">
            <a:avLst/>
          </a:prstGeom>
        </p:spPr>
      </p:pic>
      <p:pic>
        <p:nvPicPr>
          <p:cNvPr id="1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67618"/>
          <a:stretch/>
        </p:blipFill>
        <p:spPr>
          <a:xfrm>
            <a:off x="6021916" y="2490953"/>
            <a:ext cx="2664883" cy="2744456"/>
          </a:xfrm>
          <a:prstGeom prst="rect">
            <a:avLst/>
          </a:prstGeom>
        </p:spPr>
      </p:pic>
    </p:spTree>
    <p:extLst>
      <p:ext uri="{BB962C8B-B14F-4D97-AF65-F5344CB8AC3E}">
        <p14:creationId xmlns:p14="http://schemas.microsoft.com/office/powerpoint/2010/main" val="4186337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 Details</a:t>
            </a:r>
            <a:endParaRPr lang="en-US" dirty="0"/>
          </a:p>
        </p:txBody>
      </p:sp>
      <p:pic>
        <p:nvPicPr>
          <p:cNvPr id="6" name="Content Placeholder 5" descr="CNN-Detail.png"/>
          <p:cNvPicPr>
            <a:picLocks noGrp="1" noChangeAspect="1"/>
          </p:cNvPicPr>
          <p:nvPr>
            <p:ph idx="1"/>
          </p:nvPr>
        </p:nvPicPr>
        <p:blipFill rotWithShape="1">
          <a:blip r:embed="rId3">
            <a:extLst>
              <a:ext uri="{28A0092B-C50C-407E-A947-70E740481C1C}">
                <a14:useLocalDpi xmlns:a14="http://schemas.microsoft.com/office/drawing/2010/main" val="0"/>
              </a:ext>
            </a:extLst>
          </a:blip>
          <a:srcRect t="-7646" r="79192" b="51355"/>
          <a:stretch/>
        </p:blipFill>
        <p:spPr>
          <a:xfrm>
            <a:off x="457200" y="1600201"/>
            <a:ext cx="1712383" cy="2209800"/>
          </a:xfrm>
        </p:spPr>
      </p:pic>
      <p:pic>
        <p:nvPicPr>
          <p:cNvPr id="4"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20807" t="-7646" r="56945" b="51355"/>
          <a:stretch/>
        </p:blipFill>
        <p:spPr>
          <a:xfrm>
            <a:off x="2169583" y="1600200"/>
            <a:ext cx="1830918" cy="2209801"/>
          </a:xfrm>
          <a:prstGeom prst="rect">
            <a:avLst/>
          </a:prstGeom>
        </p:spPr>
      </p:pic>
      <p:pic>
        <p:nvPicPr>
          <p:cNvPr id="5"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43056" t="-7646" r="29424" b="51355"/>
          <a:stretch/>
        </p:blipFill>
        <p:spPr>
          <a:xfrm>
            <a:off x="4000500" y="1600200"/>
            <a:ext cx="2264833" cy="2209801"/>
          </a:xfrm>
          <a:prstGeom prst="rect">
            <a:avLst/>
          </a:prstGeom>
        </p:spPr>
      </p:pic>
      <p:pic>
        <p:nvPicPr>
          <p:cNvPr id="7"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70576" t="-7646" b="51355"/>
          <a:stretch/>
        </p:blipFill>
        <p:spPr>
          <a:xfrm>
            <a:off x="6265332" y="1600200"/>
            <a:ext cx="2421467" cy="2209801"/>
          </a:xfrm>
          <a:prstGeom prst="rect">
            <a:avLst/>
          </a:prstGeom>
        </p:spPr>
      </p:pic>
      <p:pic>
        <p:nvPicPr>
          <p:cNvPr id="8"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t="48645" b="46772"/>
          <a:stretch/>
        </p:blipFill>
        <p:spPr>
          <a:xfrm>
            <a:off x="457200" y="3810001"/>
            <a:ext cx="8229600" cy="179916"/>
          </a:xfrm>
          <a:prstGeom prst="rect">
            <a:avLst/>
          </a:prstGeom>
        </p:spPr>
      </p:pic>
      <p:pic>
        <p:nvPicPr>
          <p:cNvPr id="9"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t="53229" r="72634" b="-7647"/>
          <a:stretch/>
        </p:blipFill>
        <p:spPr>
          <a:xfrm>
            <a:off x="457200" y="3989917"/>
            <a:ext cx="2252133" cy="2136246"/>
          </a:xfrm>
          <a:prstGeom prst="rect">
            <a:avLst/>
          </a:prstGeom>
        </p:spPr>
      </p:pic>
      <p:pic>
        <p:nvPicPr>
          <p:cNvPr id="10"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27367" t="53229" r="50772" b="-7647"/>
          <a:stretch/>
        </p:blipFill>
        <p:spPr>
          <a:xfrm>
            <a:off x="2709333" y="3989917"/>
            <a:ext cx="1799168" cy="2136246"/>
          </a:xfrm>
          <a:prstGeom prst="rect">
            <a:avLst/>
          </a:prstGeom>
        </p:spPr>
      </p:pic>
      <p:pic>
        <p:nvPicPr>
          <p:cNvPr id="11"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49228" t="53229" r="35340" b="-7647"/>
          <a:stretch/>
        </p:blipFill>
        <p:spPr>
          <a:xfrm>
            <a:off x="4508501" y="3989917"/>
            <a:ext cx="1270000" cy="2136246"/>
          </a:xfrm>
          <a:prstGeom prst="rect">
            <a:avLst/>
          </a:prstGeom>
        </p:spPr>
      </p:pic>
      <p:pic>
        <p:nvPicPr>
          <p:cNvPr id="12" name="Content Placeholder 5" descr="CNN-Detail.png"/>
          <p:cNvPicPr>
            <a:picLocks noChangeAspect="1"/>
          </p:cNvPicPr>
          <p:nvPr/>
        </p:nvPicPr>
        <p:blipFill rotWithShape="1">
          <a:blip r:embed="rId3">
            <a:extLst>
              <a:ext uri="{28A0092B-C50C-407E-A947-70E740481C1C}">
                <a14:useLocalDpi xmlns:a14="http://schemas.microsoft.com/office/drawing/2010/main" val="0"/>
              </a:ext>
            </a:extLst>
          </a:blip>
          <a:srcRect l="64661" t="53229" b="-7647"/>
          <a:stretch/>
        </p:blipFill>
        <p:spPr>
          <a:xfrm>
            <a:off x="5778500" y="3989917"/>
            <a:ext cx="2908299" cy="2136246"/>
          </a:xfrm>
          <a:prstGeom prst="rect">
            <a:avLst/>
          </a:prstGeom>
        </p:spPr>
      </p:pic>
    </p:spTree>
    <p:extLst>
      <p:ext uri="{BB962C8B-B14F-4D97-AF65-F5344CB8AC3E}">
        <p14:creationId xmlns:p14="http://schemas.microsoft.com/office/powerpoint/2010/main" val="3918345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Reshaping Layers</a:t>
            </a:r>
            <a:endParaRPr lang="en-US" dirty="0"/>
          </a:p>
        </p:txBody>
      </p:sp>
      <p:pic>
        <p:nvPicPr>
          <p:cNvPr id="5" name="Content Placeholder 4" descr="Reshap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1250" r="-21250"/>
          <a:stretch/>
        </p:blipFill>
        <p:spPr/>
      </p:pic>
    </p:spTree>
    <p:extLst>
      <p:ext uri="{BB962C8B-B14F-4D97-AF65-F5344CB8AC3E}">
        <p14:creationId xmlns:p14="http://schemas.microsoft.com/office/powerpoint/2010/main" val="3474216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What </a:t>
            </a:r>
            <a:r>
              <a:rPr lang="en-US" dirty="0" smtClean="0"/>
              <a:t>is Deep  Learning</a:t>
            </a:r>
          </a:p>
          <a:p>
            <a:r>
              <a:rPr lang="en-US" dirty="0" smtClean="0"/>
              <a:t>Data manipulation</a:t>
            </a:r>
          </a:p>
          <a:p>
            <a:r>
              <a:rPr lang="en-US" dirty="0" smtClean="0"/>
              <a:t>Multi-Layer Perceptron</a:t>
            </a:r>
          </a:p>
          <a:p>
            <a:r>
              <a:rPr lang="en-US" dirty="0" smtClean="0"/>
              <a:t>Convolutional Neural Networks</a:t>
            </a:r>
          </a:p>
          <a:p>
            <a:r>
              <a:rPr lang="en-US" dirty="0" smtClean="0"/>
              <a:t>Recurrent Neural Networks</a:t>
            </a:r>
          </a:p>
          <a:p>
            <a:r>
              <a:rPr lang="en-US" dirty="0" smtClean="0"/>
              <a:t>QA Session</a:t>
            </a:r>
            <a:endParaRPr lang="en-US" dirty="0"/>
          </a:p>
        </p:txBody>
      </p:sp>
    </p:spTree>
    <p:extLst>
      <p:ext uri="{BB962C8B-B14F-4D97-AF65-F5344CB8AC3E}">
        <p14:creationId xmlns:p14="http://schemas.microsoft.com/office/powerpoint/2010/main" val="37318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convolutional layer?</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9" name="Content Placeholder 4" descr="cnn-fletcher-bach.gif" title="(c) Fletcher Bach 2016"/>
          <p:cNvPicPr>
            <a:picLocks noChangeAspect="1"/>
          </p:cNvPicPr>
          <p:nvPr/>
        </p:nvPicPr>
        <p:blipFill>
          <a:blip r:embed="rId3">
            <a:extLst>
              <a:ext uri="{28A0092B-C50C-407E-A947-70E740481C1C}">
                <a14:useLocalDpi xmlns:a14="http://schemas.microsoft.com/office/drawing/2010/main" val="0"/>
              </a:ext>
            </a:extLst>
          </a:blip>
          <a:srcRect t="-39447" b="-39447"/>
          <a:stretch>
            <a:fillRect/>
          </a:stretch>
        </p:blipFill>
        <p:spPr>
          <a:xfrm>
            <a:off x="2319868" y="1600200"/>
            <a:ext cx="3436938" cy="4525963"/>
          </a:xfrm>
          <a:prstGeom prst="rect">
            <a:avLst/>
          </a:prstGeom>
        </p:spPr>
      </p:pic>
      <p:sp>
        <p:nvSpPr>
          <p:cNvPr id="10" name="TextBox 9"/>
          <p:cNvSpPr txBox="1"/>
          <p:nvPr/>
        </p:nvSpPr>
        <p:spPr>
          <a:xfrm>
            <a:off x="2319868" y="5910719"/>
            <a:ext cx="1682751" cy="215444"/>
          </a:xfrm>
          <a:prstGeom prst="rect">
            <a:avLst/>
          </a:prstGeom>
          <a:noFill/>
        </p:spPr>
        <p:txBody>
          <a:bodyPr wrap="square" rtlCol="0">
            <a:spAutoFit/>
          </a:bodyPr>
          <a:lstStyle/>
          <a:p>
            <a:r>
              <a:rPr lang="de-DE" sz="800" dirty="0" smtClean="0"/>
              <a:t>© </a:t>
            </a:r>
            <a:r>
              <a:rPr lang="en-US" sz="800" dirty="0">
                <a:solidFill>
                  <a:srgbClr val="000000"/>
                </a:solidFill>
                <a:latin typeface="Lucida Grande"/>
                <a:ea typeface="Lucida Grande"/>
                <a:cs typeface="Lucida Grande"/>
              </a:rPr>
              <a:t>Fletcher Bach 2016</a:t>
            </a:r>
            <a:endParaRPr lang="en-US" sz="800" dirty="0"/>
          </a:p>
        </p:txBody>
      </p:sp>
    </p:spTree>
    <p:extLst>
      <p:ext uri="{BB962C8B-B14F-4D97-AF65-F5344CB8AC3E}">
        <p14:creationId xmlns:p14="http://schemas.microsoft.com/office/powerpoint/2010/main" val="3240115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Max </a:t>
            </a:r>
            <a:r>
              <a:rPr lang="en-US" dirty="0"/>
              <a:t>P</a:t>
            </a:r>
            <a:r>
              <a:rPr lang="en-US" dirty="0" smtClean="0"/>
              <a:t>ool layer?</a:t>
            </a:r>
            <a:endParaRPr lang="en-US" dirty="0"/>
          </a:p>
        </p:txBody>
      </p:sp>
      <p:pic>
        <p:nvPicPr>
          <p:cNvPr id="4" name="Content Placeholder 3" descr="MaxPool.png"/>
          <p:cNvPicPr>
            <a:picLocks noGrp="1" noChangeAspect="1"/>
          </p:cNvPicPr>
          <p:nvPr>
            <p:ph idx="1"/>
          </p:nvPr>
        </p:nvPicPr>
        <p:blipFill>
          <a:blip r:embed="rId3">
            <a:extLst>
              <a:ext uri="{28A0092B-C50C-407E-A947-70E740481C1C}">
                <a14:useLocalDpi xmlns:a14="http://schemas.microsoft.com/office/drawing/2010/main" val="0"/>
              </a:ext>
            </a:extLst>
          </a:blip>
          <a:srcRect t="124" b="124"/>
          <a:stretch>
            <a:fillRect/>
          </a:stretch>
        </p:blipFill>
        <p:spPr/>
      </p:pic>
    </p:spTree>
    <p:extLst>
      <p:ext uri="{BB962C8B-B14F-4D97-AF65-F5344CB8AC3E}">
        <p14:creationId xmlns:p14="http://schemas.microsoft.com/office/powerpoint/2010/main" val="42924065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Connected Layers</a:t>
            </a:r>
            <a:endParaRPr lang="en-US" dirty="0"/>
          </a:p>
        </p:txBody>
      </p:sp>
      <p:pic>
        <p:nvPicPr>
          <p:cNvPr id="4" name="Content Placeholder 3" descr="FullyConnected.png"/>
          <p:cNvPicPr>
            <a:picLocks noGrp="1" noChangeAspect="1"/>
          </p:cNvPicPr>
          <p:nvPr>
            <p:ph idx="1"/>
          </p:nvPr>
        </p:nvPicPr>
        <p:blipFill rotWithShape="1">
          <a:blip r:embed="rId3">
            <a:extLst>
              <a:ext uri="{28A0092B-C50C-407E-A947-70E740481C1C}">
                <a14:useLocalDpi xmlns:a14="http://schemas.microsoft.com/office/drawing/2010/main" val="0"/>
              </a:ext>
            </a:extLst>
          </a:blip>
          <a:srcRect l="-75638" r="-75638"/>
          <a:stretch/>
        </p:blipFill>
        <p:spPr/>
      </p:pic>
    </p:spTree>
    <p:extLst>
      <p:ext uri="{BB962C8B-B14F-4D97-AF65-F5344CB8AC3E}">
        <p14:creationId xmlns:p14="http://schemas.microsoft.com/office/powerpoint/2010/main" val="4172683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pic>
        <p:nvPicPr>
          <p:cNvPr id="6" name="Content Placeholder 5" descr="Dropout.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996" b="-4996"/>
          <a:stretch/>
        </p:blipFill>
        <p:spPr/>
      </p:pic>
    </p:spTree>
    <p:extLst>
      <p:ext uri="{BB962C8B-B14F-4D97-AF65-F5344CB8AC3E}">
        <p14:creationId xmlns:p14="http://schemas.microsoft.com/office/powerpoint/2010/main" val="16395406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Usage</a:t>
            </a:r>
            <a:endParaRPr lang="en-US" dirty="0"/>
          </a:p>
        </p:txBody>
      </p:sp>
      <p:sp>
        <p:nvSpPr>
          <p:cNvPr id="3" name="Content Placeholder 2"/>
          <p:cNvSpPr>
            <a:spLocks noGrp="1"/>
          </p:cNvSpPr>
          <p:nvPr>
            <p:ph idx="1"/>
          </p:nvPr>
        </p:nvSpPr>
        <p:spPr/>
        <p:txBody>
          <a:bodyPr>
            <a:normAutofit fontScale="85000" lnSpcReduction="10000"/>
          </a:bodyPr>
          <a:lstStyle/>
          <a:p>
            <a:r>
              <a:rPr lang="en-US" dirty="0"/>
              <a:t>CNNs were originally designed to map image data to an output variable. CNNs are the default </a:t>
            </a:r>
            <a:r>
              <a:rPr lang="en-US" dirty="0" smtClean="0"/>
              <a:t>method </a:t>
            </a:r>
            <a:r>
              <a:rPr lang="en-US" dirty="0"/>
              <a:t>prediction </a:t>
            </a:r>
            <a:r>
              <a:rPr lang="en-US" dirty="0" smtClean="0"/>
              <a:t>problems </a:t>
            </a:r>
            <a:r>
              <a:rPr lang="en-US" dirty="0"/>
              <a:t>involving image </a:t>
            </a:r>
            <a:r>
              <a:rPr lang="en-US" dirty="0" smtClean="0"/>
              <a:t>data.</a:t>
            </a:r>
          </a:p>
          <a:p>
            <a:r>
              <a:rPr lang="en-US" dirty="0"/>
              <a:t>Ideal use cases include:</a:t>
            </a:r>
          </a:p>
          <a:p>
            <a:pPr lvl="1"/>
            <a:r>
              <a:rPr lang="en-US" dirty="0"/>
              <a:t>Image data</a:t>
            </a:r>
          </a:p>
          <a:p>
            <a:pPr lvl="1"/>
            <a:r>
              <a:rPr lang="en-US" dirty="0"/>
              <a:t>Classification prediction problems</a:t>
            </a:r>
          </a:p>
          <a:p>
            <a:pPr lvl="1"/>
            <a:r>
              <a:rPr lang="en-US" dirty="0"/>
              <a:t>Regression prediction </a:t>
            </a:r>
            <a:r>
              <a:rPr lang="en-US" dirty="0" smtClean="0"/>
              <a:t>problems</a:t>
            </a:r>
          </a:p>
          <a:p>
            <a:r>
              <a:rPr lang="en-US" dirty="0"/>
              <a:t>Possible additional data types</a:t>
            </a:r>
            <a:r>
              <a:rPr lang="en-US" dirty="0" smtClean="0"/>
              <a:t>:</a:t>
            </a:r>
            <a:endParaRPr lang="en-US" dirty="0"/>
          </a:p>
          <a:p>
            <a:pPr lvl="1"/>
            <a:r>
              <a:rPr lang="en-US" dirty="0"/>
              <a:t>Text data</a:t>
            </a:r>
          </a:p>
          <a:p>
            <a:pPr lvl="1"/>
            <a:r>
              <a:rPr lang="en-US" dirty="0"/>
              <a:t>Time series data</a:t>
            </a:r>
          </a:p>
          <a:p>
            <a:pPr lvl="1"/>
            <a:r>
              <a:rPr lang="en-US" dirty="0"/>
              <a:t>Sequence input data</a:t>
            </a:r>
          </a:p>
        </p:txBody>
      </p:sp>
    </p:spTree>
    <p:extLst>
      <p:ext uri="{BB962C8B-B14F-4D97-AF65-F5344CB8AC3E}">
        <p14:creationId xmlns:p14="http://schemas.microsoft.com/office/powerpoint/2010/main" val="143475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look at some CNN code</a:t>
            </a:r>
            <a:r>
              <a:rPr lang="mr-IN" dirty="0" smtClean="0"/>
              <a:t>…</a:t>
            </a:r>
            <a:endParaRPr lang="en-US" dirty="0"/>
          </a:p>
        </p:txBody>
      </p:sp>
      <p:pic>
        <p:nvPicPr>
          <p:cNvPr id="8" name="Content Placeholder 7" descr="code-screen.png"/>
          <p:cNvPicPr>
            <a:picLocks noGrp="1" noChangeAspect="1"/>
          </p:cNvPicPr>
          <p:nvPr>
            <p:ph idx="1"/>
          </p:nvPr>
        </p:nvPicPr>
        <p:blipFill>
          <a:blip r:embed="rId2">
            <a:extLst>
              <a:ext uri="{28A0092B-C50C-407E-A947-70E740481C1C}">
                <a14:useLocalDpi xmlns:a14="http://schemas.microsoft.com/office/drawing/2010/main" val="0"/>
              </a:ext>
            </a:extLst>
          </a:blip>
          <a:srcRect l="4963" r="4963"/>
          <a:stretch>
            <a:fillRect/>
          </a:stretch>
        </p:blipFill>
        <p:spPr/>
      </p:pic>
    </p:spTree>
    <p:extLst>
      <p:ext uri="{BB962C8B-B14F-4D97-AF65-F5344CB8AC3E}">
        <p14:creationId xmlns:p14="http://schemas.microsoft.com/office/powerpoint/2010/main" val="576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US" dirty="0"/>
          </a:p>
        </p:txBody>
      </p:sp>
      <p:sp>
        <p:nvSpPr>
          <p:cNvPr id="3" name="Content Placeholder 2"/>
          <p:cNvSpPr>
            <a:spLocks noGrp="1"/>
          </p:cNvSpPr>
          <p:nvPr>
            <p:ph idx="1"/>
          </p:nvPr>
        </p:nvSpPr>
        <p:spPr/>
        <p:txBody>
          <a:bodyPr/>
          <a:lstStyle/>
          <a:p>
            <a:r>
              <a:rPr lang="en-US" dirty="0" smtClean="0"/>
              <a:t>RNN </a:t>
            </a:r>
            <a:r>
              <a:rPr lang="mr-IN" dirty="0" smtClean="0"/>
              <a:t>–</a:t>
            </a:r>
            <a:r>
              <a:rPr lang="en-US" dirty="0" smtClean="0"/>
              <a:t> Recurrent Neural Network</a:t>
            </a:r>
          </a:p>
          <a:p>
            <a:endParaRPr lang="en-US" dirty="0"/>
          </a:p>
          <a:p>
            <a:r>
              <a:rPr lang="en-US" dirty="0" smtClean="0"/>
              <a:t>Feed-forward network</a:t>
            </a:r>
          </a:p>
          <a:p>
            <a:endParaRPr lang="en-US" dirty="0"/>
          </a:p>
          <a:p>
            <a:r>
              <a:rPr lang="en-US" dirty="0" smtClean="0"/>
              <a:t>RNNs use a hidden </a:t>
            </a:r>
            <a:r>
              <a:rPr lang="en-US" dirty="0"/>
              <a:t>layer as memory store to learn </a:t>
            </a:r>
            <a:r>
              <a:rPr lang="en-US" dirty="0" smtClean="0"/>
              <a:t>sequences and ‘remember’ previous examples.</a:t>
            </a:r>
            <a:endParaRPr lang="en-US" dirty="0"/>
          </a:p>
        </p:txBody>
      </p:sp>
    </p:spTree>
    <p:extLst>
      <p:ext uri="{BB962C8B-B14F-4D97-AF65-F5344CB8AC3E}">
        <p14:creationId xmlns:p14="http://schemas.microsoft.com/office/powerpoint/2010/main" val="236790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US" dirty="0"/>
          </a:p>
        </p:txBody>
      </p:sp>
      <p:pic>
        <p:nvPicPr>
          <p:cNvPr id="5" name="Content Placeholder 4" descr="Unrolled RN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4245" b="-24245"/>
          <a:stretch/>
        </p:blipFill>
        <p:spPr/>
      </p:pic>
    </p:spTree>
    <p:extLst>
      <p:ext uri="{BB962C8B-B14F-4D97-AF65-F5344CB8AC3E}">
        <p14:creationId xmlns:p14="http://schemas.microsoft.com/office/powerpoint/2010/main" val="30240785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Dependencies Issue</a:t>
            </a:r>
            <a:endParaRPr lang="en-US" dirty="0"/>
          </a:p>
        </p:txBody>
      </p:sp>
      <p:pic>
        <p:nvPicPr>
          <p:cNvPr id="4" name="Content Placeholder 3" descr="RNN long-term issue.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136" b="-17136"/>
          <a:stretch/>
        </p:blipFill>
        <p:spPr/>
      </p:pic>
    </p:spTree>
    <p:extLst>
      <p:ext uri="{BB962C8B-B14F-4D97-AF65-F5344CB8AC3E}">
        <p14:creationId xmlns:p14="http://schemas.microsoft.com/office/powerpoint/2010/main" val="4203200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Layer</a:t>
            </a:r>
            <a:endParaRPr lang="en-US" dirty="0"/>
          </a:p>
        </p:txBody>
      </p:sp>
      <p:pic>
        <p:nvPicPr>
          <p:cNvPr id="6" name="Content Placeholder 5" descr="Expanded LST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1303" r="-21303"/>
          <a:stretch/>
        </p:blipFill>
        <p:spPr/>
      </p:pic>
    </p:spTree>
    <p:extLst>
      <p:ext uri="{BB962C8B-B14F-4D97-AF65-F5344CB8AC3E}">
        <p14:creationId xmlns:p14="http://schemas.microsoft.com/office/powerpoint/2010/main" val="141267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deep </a:t>
            </a:r>
            <a:r>
              <a:rPr lang="en-US" dirty="0" smtClean="0"/>
              <a:t>learning?</a:t>
            </a:r>
            <a:endParaRPr lang="en-US" dirty="0"/>
          </a:p>
        </p:txBody>
      </p:sp>
      <p:sp>
        <p:nvSpPr>
          <p:cNvPr id="3" name="Content Placeholder 2"/>
          <p:cNvSpPr>
            <a:spLocks noGrp="1"/>
          </p:cNvSpPr>
          <p:nvPr>
            <p:ph idx="1"/>
          </p:nvPr>
        </p:nvSpPr>
        <p:spPr/>
        <p:txBody>
          <a:bodyPr>
            <a:normAutofit lnSpcReduction="10000"/>
          </a:bodyPr>
          <a:lstStyle/>
          <a:p>
            <a:r>
              <a:rPr lang="en-US" dirty="0"/>
              <a:t>Deep learning is part of a broader group of machine learning algorithms based on learning data representations</a:t>
            </a:r>
            <a:r>
              <a:rPr lang="en-US" dirty="0" smtClean="0"/>
              <a:t>.</a:t>
            </a:r>
          </a:p>
          <a:p>
            <a:endParaRPr lang="en-US" dirty="0" smtClean="0"/>
          </a:p>
          <a:p>
            <a:r>
              <a:rPr lang="en-US" dirty="0" smtClean="0"/>
              <a:t>Learning can be supervised or unsupervised.</a:t>
            </a:r>
          </a:p>
          <a:p>
            <a:endParaRPr lang="en-US" dirty="0" smtClean="0"/>
          </a:p>
          <a:p>
            <a:r>
              <a:rPr lang="en-US" dirty="0" smtClean="0"/>
              <a:t>Deep learning is based on ‘biological’ structures and uses multiple layers to derive information from the input.</a:t>
            </a:r>
            <a:endParaRPr lang="en-US" dirty="0"/>
          </a:p>
        </p:txBody>
      </p:sp>
    </p:spTree>
    <p:extLst>
      <p:ext uri="{BB962C8B-B14F-4D97-AF65-F5344CB8AC3E}">
        <p14:creationId xmlns:p14="http://schemas.microsoft.com/office/powerpoint/2010/main" val="2733734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 Gates</a:t>
            </a:r>
            <a:endParaRPr lang="en-US" dirty="0"/>
          </a:p>
        </p:txBody>
      </p:sp>
      <p:sp>
        <p:nvSpPr>
          <p:cNvPr id="3" name="Content Placeholder 2"/>
          <p:cNvSpPr>
            <a:spLocks noGrp="1"/>
          </p:cNvSpPr>
          <p:nvPr>
            <p:ph idx="1"/>
          </p:nvPr>
        </p:nvSpPr>
        <p:spPr/>
        <p:txBody>
          <a:bodyPr/>
          <a:lstStyle/>
          <a:p>
            <a:r>
              <a:rPr lang="en-US" dirty="0"/>
              <a:t>LSTM </a:t>
            </a:r>
            <a:r>
              <a:rPr lang="en-US" dirty="0" smtClean="0"/>
              <a:t>has </a:t>
            </a:r>
            <a:r>
              <a:rPr lang="en-US" dirty="0"/>
              <a:t>the ability to </a:t>
            </a:r>
            <a:r>
              <a:rPr lang="en-US" dirty="0" smtClean="0"/>
              <a:t>add or remove </a:t>
            </a:r>
            <a:r>
              <a:rPr lang="en-US" dirty="0"/>
              <a:t>information to the cell </a:t>
            </a:r>
            <a:r>
              <a:rPr lang="en-US" dirty="0" smtClean="0"/>
              <a:t>state</a:t>
            </a:r>
            <a:r>
              <a:rPr lang="en-US" dirty="0"/>
              <a:t> </a:t>
            </a:r>
            <a:r>
              <a:rPr lang="en-US" dirty="0" smtClean="0"/>
              <a:t>by using gates.</a:t>
            </a:r>
          </a:p>
          <a:p>
            <a:endParaRPr lang="en-US" dirty="0"/>
          </a:p>
          <a:p>
            <a:r>
              <a:rPr lang="en-US" dirty="0"/>
              <a:t>Each gate </a:t>
            </a:r>
            <a:r>
              <a:rPr lang="en-US" dirty="0" smtClean="0"/>
              <a:t>is composed </a:t>
            </a:r>
            <a:r>
              <a:rPr lang="en-US" dirty="0"/>
              <a:t>out of a sigmoid </a:t>
            </a:r>
            <a:r>
              <a:rPr lang="en-US" dirty="0" smtClean="0"/>
              <a:t>NN </a:t>
            </a:r>
            <a:r>
              <a:rPr lang="en-US" dirty="0"/>
              <a:t>layer and a </a:t>
            </a:r>
            <a:r>
              <a:rPr lang="en-US" dirty="0" smtClean="0"/>
              <a:t>point-wise </a:t>
            </a:r>
            <a:r>
              <a:rPr lang="en-US" dirty="0"/>
              <a:t>multiplication operation.</a:t>
            </a:r>
          </a:p>
        </p:txBody>
      </p:sp>
      <p:pic>
        <p:nvPicPr>
          <p:cNvPr id="4" name="Picture 3" descr="LSTM g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966" y="4238221"/>
            <a:ext cx="2159001" cy="2059677"/>
          </a:xfrm>
          <a:prstGeom prst="rect">
            <a:avLst/>
          </a:prstGeom>
        </p:spPr>
      </p:pic>
    </p:spTree>
    <p:extLst>
      <p:ext uri="{BB962C8B-B14F-4D97-AF65-F5344CB8AC3E}">
        <p14:creationId xmlns:p14="http://schemas.microsoft.com/office/powerpoint/2010/main" val="259911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 Gates</a:t>
            </a:r>
            <a:endParaRPr lang="en-US" dirty="0"/>
          </a:p>
        </p:txBody>
      </p:sp>
      <p:sp>
        <p:nvSpPr>
          <p:cNvPr id="3" name="Content Placeholder 2"/>
          <p:cNvSpPr>
            <a:spLocks noGrp="1"/>
          </p:cNvSpPr>
          <p:nvPr>
            <p:ph idx="1"/>
          </p:nvPr>
        </p:nvSpPr>
        <p:spPr/>
        <p:txBody>
          <a:bodyPr>
            <a:normAutofit lnSpcReduction="10000"/>
          </a:bodyPr>
          <a:lstStyle/>
          <a:p>
            <a:r>
              <a:rPr lang="en-US" dirty="0"/>
              <a:t>Sigmoid layer output = [0..1]</a:t>
            </a:r>
          </a:p>
          <a:p>
            <a:endParaRPr lang="en-US" dirty="0"/>
          </a:p>
          <a:p>
            <a:r>
              <a:rPr lang="en-US" dirty="0"/>
              <a:t>This represents the amount of each component to let through.</a:t>
            </a:r>
          </a:p>
          <a:p>
            <a:endParaRPr lang="en-US" dirty="0"/>
          </a:p>
          <a:p>
            <a:r>
              <a:rPr lang="en-US" dirty="0"/>
              <a:t>Zero </a:t>
            </a:r>
            <a:r>
              <a:rPr lang="en-US" dirty="0" smtClean="0"/>
              <a:t>means </a:t>
            </a:r>
            <a:r>
              <a:rPr lang="en-US" dirty="0"/>
              <a:t>nothing passes the gate.</a:t>
            </a:r>
          </a:p>
          <a:p>
            <a:endParaRPr lang="en-US" dirty="0"/>
          </a:p>
          <a:p>
            <a:r>
              <a:rPr lang="en-US" dirty="0"/>
              <a:t>One means all information passes the gate.</a:t>
            </a:r>
          </a:p>
        </p:txBody>
      </p:sp>
    </p:spTree>
    <p:extLst>
      <p:ext uri="{BB962C8B-B14F-4D97-AF65-F5344CB8AC3E}">
        <p14:creationId xmlns:p14="http://schemas.microsoft.com/office/powerpoint/2010/main" val="3646625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Usage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RNNs were designed to work with sequence to sequence prediction problems. Such as One-to-Many, Many-to-One and Many-to-</a:t>
            </a:r>
            <a:r>
              <a:rPr lang="en-US" dirty="0" smtClean="0"/>
              <a:t>Many.</a:t>
            </a:r>
          </a:p>
          <a:p>
            <a:r>
              <a:rPr lang="en-US" dirty="0"/>
              <a:t>Ideal use cases include:</a:t>
            </a:r>
          </a:p>
          <a:p>
            <a:pPr lvl="1"/>
            <a:r>
              <a:rPr lang="en-US" dirty="0" smtClean="0"/>
              <a:t>Time </a:t>
            </a:r>
            <a:r>
              <a:rPr lang="en-US" dirty="0"/>
              <a:t>series data</a:t>
            </a:r>
          </a:p>
          <a:p>
            <a:pPr lvl="1"/>
            <a:r>
              <a:rPr lang="en-US" dirty="0"/>
              <a:t>Sequence input </a:t>
            </a:r>
            <a:r>
              <a:rPr lang="en-US" dirty="0" smtClean="0"/>
              <a:t>data</a:t>
            </a:r>
          </a:p>
          <a:p>
            <a:pPr lvl="1"/>
            <a:r>
              <a:rPr lang="en-US" dirty="0" smtClean="0"/>
              <a:t>Audio data</a:t>
            </a:r>
            <a:endParaRPr lang="en-US" dirty="0"/>
          </a:p>
          <a:p>
            <a:pPr lvl="1"/>
            <a:r>
              <a:rPr lang="en-US" dirty="0" smtClean="0"/>
              <a:t>Generative models</a:t>
            </a:r>
            <a:endParaRPr lang="en-US" dirty="0"/>
          </a:p>
          <a:p>
            <a:r>
              <a:rPr lang="en-US" dirty="0"/>
              <a:t>Possible additional data types</a:t>
            </a:r>
            <a:r>
              <a:rPr lang="en-US" dirty="0" smtClean="0"/>
              <a:t>:</a:t>
            </a:r>
            <a:endParaRPr lang="en-US" dirty="0"/>
          </a:p>
          <a:p>
            <a:pPr lvl="1"/>
            <a:r>
              <a:rPr lang="en-US" dirty="0"/>
              <a:t>Text data</a:t>
            </a:r>
          </a:p>
          <a:p>
            <a:pPr lvl="1"/>
            <a:r>
              <a:rPr lang="en-US" dirty="0"/>
              <a:t>Classification prediction </a:t>
            </a:r>
            <a:r>
              <a:rPr lang="en-US" dirty="0" smtClean="0"/>
              <a:t>problems</a:t>
            </a:r>
          </a:p>
          <a:p>
            <a:pPr lvl="1"/>
            <a:r>
              <a:rPr lang="en-US" dirty="0"/>
              <a:t>Regression prediction problems</a:t>
            </a:r>
          </a:p>
          <a:p>
            <a:pPr marL="457200" lvl="1" indent="0">
              <a:buNone/>
            </a:pPr>
            <a:endParaRPr lang="en-US" dirty="0"/>
          </a:p>
          <a:p>
            <a:endParaRPr lang="en-US" dirty="0"/>
          </a:p>
        </p:txBody>
      </p:sp>
    </p:spTree>
    <p:extLst>
      <p:ext uri="{BB962C8B-B14F-4D97-AF65-F5344CB8AC3E}">
        <p14:creationId xmlns:p14="http://schemas.microsoft.com/office/powerpoint/2010/main" val="423191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look at some RNN code</a:t>
            </a:r>
            <a:r>
              <a:rPr lang="mr-IN" dirty="0" smtClean="0"/>
              <a:t>…</a:t>
            </a:r>
            <a:endParaRPr lang="en-US" dirty="0"/>
          </a:p>
        </p:txBody>
      </p:sp>
      <p:pic>
        <p:nvPicPr>
          <p:cNvPr id="8" name="Content Placeholder 7" descr="code-screen.png"/>
          <p:cNvPicPr>
            <a:picLocks noGrp="1" noChangeAspect="1"/>
          </p:cNvPicPr>
          <p:nvPr>
            <p:ph idx="1"/>
          </p:nvPr>
        </p:nvPicPr>
        <p:blipFill>
          <a:blip r:embed="rId2">
            <a:extLst>
              <a:ext uri="{28A0092B-C50C-407E-A947-70E740481C1C}">
                <a14:useLocalDpi xmlns:a14="http://schemas.microsoft.com/office/drawing/2010/main" val="0"/>
              </a:ext>
            </a:extLst>
          </a:blip>
          <a:srcRect l="4963" r="4963"/>
          <a:stretch>
            <a:fillRect/>
          </a:stretch>
        </p:blipFill>
        <p:spPr/>
      </p:pic>
    </p:spTree>
    <p:extLst>
      <p:ext uri="{BB962C8B-B14F-4D97-AF65-F5344CB8AC3E}">
        <p14:creationId xmlns:p14="http://schemas.microsoft.com/office/powerpoint/2010/main" val="5767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problems / Questions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2010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MNIST Dataset</a:t>
            </a:r>
            <a:endParaRPr lang="en-US" dirty="0"/>
          </a:p>
        </p:txBody>
      </p:sp>
      <p:pic>
        <p:nvPicPr>
          <p:cNvPr id="4" name="Content Placeholder 3" descr="mnist_100_digits.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223" r="-2778"/>
          <a:stretch/>
        </p:blipFill>
        <p:spPr>
          <a:xfrm>
            <a:off x="719666" y="1301221"/>
            <a:ext cx="3841750" cy="5282715"/>
          </a:xfrm>
        </p:spPr>
      </p:pic>
      <p:pic>
        <p:nvPicPr>
          <p:cNvPr id="3" name="Picture 2" descr="MNIST-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167" y="2281767"/>
            <a:ext cx="3238500" cy="3352800"/>
          </a:xfrm>
          <a:prstGeom prst="rect">
            <a:avLst/>
          </a:prstGeom>
        </p:spPr>
      </p:pic>
    </p:spTree>
    <p:extLst>
      <p:ext uri="{BB962C8B-B14F-4D97-AF65-F5344CB8AC3E}">
        <p14:creationId xmlns:p14="http://schemas.microsoft.com/office/powerpoint/2010/main" val="404195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a:t>
            </a:r>
            <a:endParaRPr lang="en-US" dirty="0"/>
          </a:p>
        </p:txBody>
      </p:sp>
      <p:pic>
        <p:nvPicPr>
          <p:cNvPr id="4" name="Content Placeholder 4" descr="Reshap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0334" t="-16170" r="-22167" b="42091"/>
          <a:stretch/>
        </p:blipFill>
        <p:spPr>
          <a:xfrm>
            <a:off x="457200" y="1600200"/>
            <a:ext cx="8229600" cy="3352800"/>
          </a:xfrm>
        </p:spPr>
      </p:pic>
    </p:spTree>
    <p:extLst>
      <p:ext uri="{BB962C8B-B14F-4D97-AF65-F5344CB8AC3E}">
        <p14:creationId xmlns:p14="http://schemas.microsoft.com/office/powerpoint/2010/main" val="20133354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non-numerical data?</a:t>
            </a:r>
            <a:endParaRPr lang="en-US" dirty="0"/>
          </a:p>
        </p:txBody>
      </p:sp>
      <p:sp>
        <p:nvSpPr>
          <p:cNvPr id="3" name="Content Placeholder 2"/>
          <p:cNvSpPr>
            <a:spLocks noGrp="1"/>
          </p:cNvSpPr>
          <p:nvPr>
            <p:ph idx="1"/>
          </p:nvPr>
        </p:nvSpPr>
        <p:spPr/>
        <p:txBody>
          <a:bodyPr/>
          <a:lstStyle/>
          <a:p>
            <a:r>
              <a:rPr lang="en-US" dirty="0" smtClean="0"/>
              <a:t>Words	-&gt;		word2vec, doc2vec, </a:t>
            </a:r>
            <a:r>
              <a:rPr lang="mr-IN" dirty="0" smtClean="0"/>
              <a:t>…</a:t>
            </a:r>
            <a:endParaRPr lang="en-US" dirty="0" smtClean="0"/>
          </a:p>
          <a:p>
            <a:endParaRPr lang="en-US" dirty="0"/>
          </a:p>
          <a:p>
            <a:r>
              <a:rPr lang="en-US" dirty="0" smtClean="0"/>
              <a:t>Graphs	-&gt;		node2vec, </a:t>
            </a:r>
            <a:r>
              <a:rPr lang="en-US" dirty="0" err="1" smtClean="0"/>
              <a:t>ReFeX</a:t>
            </a:r>
            <a:r>
              <a:rPr lang="en-US" dirty="0" smtClean="0"/>
              <a:t>, </a:t>
            </a:r>
            <a:r>
              <a:rPr lang="mr-IN" dirty="0" smtClean="0"/>
              <a:t>…</a:t>
            </a:r>
            <a:endParaRPr lang="en-US" dirty="0" smtClean="0"/>
          </a:p>
          <a:p>
            <a:endParaRPr lang="en-US" dirty="0"/>
          </a:p>
          <a:p>
            <a:r>
              <a:rPr lang="en-US" dirty="0" smtClean="0"/>
              <a:t>Etc..		-&gt;		</a:t>
            </a:r>
            <a:r>
              <a:rPr lang="mr-IN" dirty="0" smtClean="0"/>
              <a:t>…</a:t>
            </a:r>
            <a:endParaRPr lang="en-US" dirty="0"/>
          </a:p>
        </p:txBody>
      </p:sp>
    </p:spTree>
    <p:extLst>
      <p:ext uri="{BB962C8B-B14F-4D97-AF65-F5344CB8AC3E}">
        <p14:creationId xmlns:p14="http://schemas.microsoft.com/office/powerpoint/2010/main" val="3362385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your devices</a:t>
            </a:r>
            <a:endParaRPr lang="en-US" dirty="0"/>
          </a:p>
        </p:txBody>
      </p:sp>
      <p:sp>
        <p:nvSpPr>
          <p:cNvPr id="3" name="Content Placeholder 2"/>
          <p:cNvSpPr>
            <a:spLocks noGrp="1"/>
          </p:cNvSpPr>
          <p:nvPr>
            <p:ph idx="1"/>
          </p:nvPr>
        </p:nvSpPr>
        <p:spPr/>
        <p:txBody>
          <a:bodyPr>
            <a:normAutofit/>
          </a:bodyPr>
          <a:lstStyle/>
          <a:p>
            <a:r>
              <a:rPr lang="en-US" dirty="0" smtClean="0"/>
              <a:t>Download zip from:</a:t>
            </a:r>
          </a:p>
          <a:p>
            <a:pPr lvl="1"/>
            <a:r>
              <a:rPr lang="en-US" dirty="0" smtClean="0">
                <a:hlinkClick r:id="rId3"/>
              </a:rPr>
              <a:t>https://goo.gl/UYJ4di</a:t>
            </a:r>
            <a:endParaRPr lang="en-US" dirty="0" smtClean="0"/>
          </a:p>
          <a:p>
            <a:r>
              <a:rPr lang="en-US" dirty="0"/>
              <a:t>Navigate </a:t>
            </a:r>
            <a:r>
              <a:rPr lang="en-US" dirty="0" smtClean="0"/>
              <a:t>to:</a:t>
            </a:r>
          </a:p>
          <a:p>
            <a:pPr lvl="1"/>
            <a:r>
              <a:rPr lang="en-US" dirty="0" smtClean="0">
                <a:hlinkClick r:id="rId4"/>
              </a:rPr>
              <a:t>https</a:t>
            </a:r>
            <a:r>
              <a:rPr lang="en-US" dirty="0">
                <a:hlinkClick r:id="rId4"/>
              </a:rPr>
              <a:t>://</a:t>
            </a:r>
            <a:r>
              <a:rPr lang="en-US" dirty="0" err="1" smtClean="0">
                <a:hlinkClick r:id="rId4"/>
              </a:rPr>
              <a:t>colab.research.google.com</a:t>
            </a:r>
            <a:endParaRPr lang="en-US" dirty="0"/>
          </a:p>
          <a:p>
            <a:r>
              <a:rPr lang="en-US" dirty="0"/>
              <a:t>Sign in </a:t>
            </a:r>
            <a:r>
              <a:rPr lang="en-US" dirty="0" smtClean="0"/>
              <a:t>with your </a:t>
            </a:r>
            <a:r>
              <a:rPr lang="en-US" dirty="0"/>
              <a:t>Google account.</a:t>
            </a:r>
          </a:p>
          <a:p>
            <a:r>
              <a:rPr lang="en-US" dirty="0"/>
              <a:t>Select File -&gt; Upload Notebook...</a:t>
            </a:r>
          </a:p>
          <a:p>
            <a:r>
              <a:rPr lang="en-US" dirty="0"/>
              <a:t>Drag and drop or browse to select the notebook you want.</a:t>
            </a:r>
          </a:p>
        </p:txBody>
      </p:sp>
      <p:pic>
        <p:nvPicPr>
          <p:cNvPr id="4" name="Picture 3" descr="CpdZipQ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050" y="1502833"/>
            <a:ext cx="1905000" cy="1905000"/>
          </a:xfrm>
          <a:prstGeom prst="rect">
            <a:avLst/>
          </a:prstGeom>
        </p:spPr>
      </p:pic>
      <p:pic>
        <p:nvPicPr>
          <p:cNvPr id="5" name="Picture 4" descr="ColabQ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2698750"/>
            <a:ext cx="1905000" cy="1905000"/>
          </a:xfrm>
          <a:prstGeom prst="rect">
            <a:avLst/>
          </a:prstGeom>
        </p:spPr>
      </p:pic>
    </p:spTree>
    <p:extLst>
      <p:ext uri="{BB962C8B-B14F-4D97-AF65-F5344CB8AC3E}">
        <p14:creationId xmlns:p14="http://schemas.microsoft.com/office/powerpoint/2010/main" val="327891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Let’s look at some data manipulation code</a:t>
            </a:r>
            <a:r>
              <a:rPr lang="mr-IN" dirty="0" smtClean="0"/>
              <a:t>…</a:t>
            </a:r>
            <a:endParaRPr lang="en-US" dirty="0"/>
          </a:p>
        </p:txBody>
      </p:sp>
      <p:pic>
        <p:nvPicPr>
          <p:cNvPr id="8" name="Content Placeholder 7" descr="code-screen.png"/>
          <p:cNvPicPr>
            <a:picLocks noGrp="1" noChangeAspect="1"/>
          </p:cNvPicPr>
          <p:nvPr>
            <p:ph idx="1"/>
          </p:nvPr>
        </p:nvPicPr>
        <p:blipFill>
          <a:blip r:embed="rId2">
            <a:extLst>
              <a:ext uri="{28A0092B-C50C-407E-A947-70E740481C1C}">
                <a14:useLocalDpi xmlns:a14="http://schemas.microsoft.com/office/drawing/2010/main" val="0"/>
              </a:ext>
            </a:extLst>
          </a:blip>
          <a:srcRect l="4963" r="4963"/>
          <a:stretch>
            <a:fillRect/>
          </a:stretch>
        </p:blipFill>
        <p:spPr/>
      </p:pic>
    </p:spTree>
    <p:extLst>
      <p:ext uri="{BB962C8B-B14F-4D97-AF65-F5344CB8AC3E}">
        <p14:creationId xmlns:p14="http://schemas.microsoft.com/office/powerpoint/2010/main" val="187531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a:t>
            </a:r>
            <a:endParaRPr lang="en-US" dirty="0"/>
          </a:p>
        </p:txBody>
      </p:sp>
      <p:sp>
        <p:nvSpPr>
          <p:cNvPr id="3" name="Content Placeholder 2"/>
          <p:cNvSpPr>
            <a:spLocks noGrp="1"/>
          </p:cNvSpPr>
          <p:nvPr>
            <p:ph idx="1"/>
          </p:nvPr>
        </p:nvSpPr>
        <p:spPr/>
        <p:txBody>
          <a:bodyPr>
            <a:normAutofit lnSpcReduction="10000"/>
          </a:bodyPr>
          <a:lstStyle/>
          <a:p>
            <a:r>
              <a:rPr lang="en-US" dirty="0" smtClean="0"/>
              <a:t>MLP </a:t>
            </a:r>
            <a:r>
              <a:rPr lang="mr-IN" dirty="0" smtClean="0"/>
              <a:t>–</a:t>
            </a:r>
            <a:r>
              <a:rPr lang="en-US" dirty="0" smtClean="0"/>
              <a:t> Multi-Layer Perceptron</a:t>
            </a:r>
          </a:p>
          <a:p>
            <a:endParaRPr lang="en-US" dirty="0"/>
          </a:p>
          <a:p>
            <a:r>
              <a:rPr lang="en-US" dirty="0"/>
              <a:t>It’s ‘multi-layer’ because there is more than one hidden </a:t>
            </a:r>
            <a:r>
              <a:rPr lang="en-US" dirty="0" smtClean="0"/>
              <a:t>layer</a:t>
            </a:r>
          </a:p>
          <a:p>
            <a:endParaRPr lang="en-US" dirty="0"/>
          </a:p>
          <a:p>
            <a:r>
              <a:rPr lang="en-US" dirty="0" smtClean="0"/>
              <a:t>Feed-forward network with </a:t>
            </a:r>
            <a:r>
              <a:rPr lang="en-US" smtClean="0"/>
              <a:t>back</a:t>
            </a:r>
            <a:r>
              <a:rPr lang="en-US" smtClean="0"/>
              <a:t>-propagation.</a:t>
            </a:r>
            <a:endParaRPr lang="en-US" dirty="0" smtClean="0"/>
          </a:p>
          <a:p>
            <a:endParaRPr lang="en-US" dirty="0"/>
          </a:p>
          <a:p>
            <a:r>
              <a:rPr lang="en-US" dirty="0" smtClean="0"/>
              <a:t>Supervised Learning</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996771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14329</TotalTime>
  <Words>1776</Words>
  <Application>Microsoft Macintosh PowerPoint</Application>
  <PresentationFormat>On-screen Show (4:3)</PresentationFormat>
  <Paragraphs>251</Paragraphs>
  <Slides>34</Slides>
  <Notes>20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MI-Garage CPD</vt:lpstr>
      <vt:lpstr>Topics Covered</vt:lpstr>
      <vt:lpstr>What is deep learning?</vt:lpstr>
      <vt:lpstr>MNIST Dataset</vt:lpstr>
      <vt:lpstr>Data Manipulation</vt:lpstr>
      <vt:lpstr>What about non-numerical data?</vt:lpstr>
      <vt:lpstr>Prepare your devices</vt:lpstr>
      <vt:lpstr>Let’s look at some data manipulation code…</vt:lpstr>
      <vt:lpstr>MLP</vt:lpstr>
      <vt:lpstr>MLP - Overview</vt:lpstr>
      <vt:lpstr>What is ReLU activation?</vt:lpstr>
      <vt:lpstr>Other Activation Functions</vt:lpstr>
      <vt:lpstr>MLP Usage</vt:lpstr>
      <vt:lpstr>Let’s look at some MLP code…</vt:lpstr>
      <vt:lpstr>CNN</vt:lpstr>
      <vt:lpstr>CNN - Workflow</vt:lpstr>
      <vt:lpstr>CNN - Overview</vt:lpstr>
      <vt:lpstr>CNN - Details</vt:lpstr>
      <vt:lpstr>Reshaping Layers</vt:lpstr>
      <vt:lpstr>What is a convolutional layer?</vt:lpstr>
      <vt:lpstr>What is the Max Pool layer?</vt:lpstr>
      <vt:lpstr>Fully Connected Layers</vt:lpstr>
      <vt:lpstr>Dropout</vt:lpstr>
      <vt:lpstr>CNN Usage</vt:lpstr>
      <vt:lpstr>Let’s look at some CNN code…</vt:lpstr>
      <vt:lpstr>RNN</vt:lpstr>
      <vt:lpstr>RNN</vt:lpstr>
      <vt:lpstr>Long-Term Dependencies Issue</vt:lpstr>
      <vt:lpstr>LSTM Layer</vt:lpstr>
      <vt:lpstr>LSTM - Gates</vt:lpstr>
      <vt:lpstr>LSTM - Gates</vt:lpstr>
      <vt:lpstr>RNN Usage</vt:lpstr>
      <vt:lpstr>Let’s look at some RNN code…</vt:lpstr>
      <vt:lpstr>Other problems /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MI-Garage CPD</dc:title>
  <dc:creator>John Brennan</dc:creator>
  <cp:lastModifiedBy>John Brennan</cp:lastModifiedBy>
  <cp:revision>66</cp:revision>
  <dcterms:created xsi:type="dcterms:W3CDTF">2018-06-19T11:52:18Z</dcterms:created>
  <dcterms:modified xsi:type="dcterms:W3CDTF">2018-10-08T14:26:16Z</dcterms:modified>
</cp:coreProperties>
</file>