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72" r:id="rId3"/>
    <p:sldId id="274" r:id="rId4"/>
    <p:sldId id="273" r:id="rId5"/>
    <p:sldId id="278" r:id="rId6"/>
    <p:sldId id="275" r:id="rId7"/>
    <p:sldId id="277" r:id="rId8"/>
    <p:sldId id="279" r:id="rId9"/>
    <p:sldId id="280" r:id="rId10"/>
    <p:sldId id="271" r:id="rId11"/>
    <p:sldId id="26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9967" autoAdjust="0"/>
  </p:normalViewPr>
  <p:slideViewPr>
    <p:cSldViewPr snapToGrid="0">
      <p:cViewPr varScale="1">
        <p:scale>
          <a:sx n="84" d="100"/>
          <a:sy n="84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1C1A3-03F0-40F6-9C34-E2C4402C14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1CD3-2528-4283-8E9A-5E4A2EA9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Desi se </a:t>
            </a:r>
            <a:r>
              <a:rPr lang="en-US" baseline="0" dirty="0" err="1" smtClean="0"/>
              <a:t>spune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sistemele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nu pot fi </a:t>
            </a:r>
            <a:r>
              <a:rPr lang="en-US" baseline="0" dirty="0" err="1" smtClean="0"/>
              <a:t>atacate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multi </a:t>
            </a:r>
            <a:r>
              <a:rPr lang="en-US" baseline="0" dirty="0" err="1" smtClean="0"/>
              <a:t>atacatori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tintesc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Ex: </a:t>
            </a:r>
            <a:r>
              <a:rPr lang="en-US" baseline="0" dirty="0" err="1" smtClean="0"/>
              <a:t>Mirai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sute</a:t>
            </a:r>
            <a:r>
              <a:rPr lang="en-US" baseline="0" dirty="0" smtClean="0"/>
              <a:t> de mii de dispositive </a:t>
            </a:r>
            <a:r>
              <a:rPr lang="en-US" baseline="0" dirty="0" err="1" smtClean="0"/>
              <a:t>infectate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mare DDOS din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timpurile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Detectie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anomalii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detectat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botnetul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oprit</a:t>
            </a:r>
            <a:r>
              <a:rPr lang="en-US" baseline="0" dirty="0" smtClean="0"/>
              <a:t> incidental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Detectie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Anomalii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Detectie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Outlieri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Comportament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semnificativ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diferit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Sistemul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Operare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Linux, v kernel &gt; 4.9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Ruleaza</a:t>
            </a:r>
            <a:r>
              <a:rPr lang="en-US" baseline="0" dirty="0" smtClean="0"/>
              <a:t> server -&gt; </a:t>
            </a:r>
            <a:r>
              <a:rPr lang="en-US" baseline="0" dirty="0" err="1" smtClean="0"/>
              <a:t>interactiune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putina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utilizatorii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      -&gt; </a:t>
            </a:r>
            <a:r>
              <a:rPr lang="en-US" baseline="0" dirty="0" err="1" smtClean="0"/>
              <a:t>comportament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nu se 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intervale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timp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Sistemele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inchise</a:t>
            </a:r>
            <a:r>
              <a:rPr lang="en-US" baseline="0" dirty="0" smtClean="0"/>
              <a:t> -&gt; nu </a:t>
            </a:r>
            <a:r>
              <a:rPr lang="en-US" baseline="0" dirty="0" err="1" smtClean="0"/>
              <a:t>ofera</a:t>
            </a:r>
            <a:r>
              <a:rPr lang="en-US" baseline="0" dirty="0" smtClean="0"/>
              <a:t> access la </a:t>
            </a:r>
            <a:r>
              <a:rPr lang="en-US" baseline="0" dirty="0" err="1" smtClean="0"/>
              <a:t>structurile</a:t>
            </a:r>
            <a:r>
              <a:rPr lang="en-US" baseline="0" dirty="0" smtClean="0"/>
              <a:t> de date din 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Evenimentele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captate</a:t>
            </a:r>
            <a:r>
              <a:rPr lang="en-US" baseline="0" dirty="0" smtClean="0"/>
              <a:t> cu un driver din </a:t>
            </a:r>
            <a:r>
              <a:rPr lang="en-US" baseline="0" dirty="0" err="1" smtClean="0"/>
              <a:t>cauza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necesitatii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compilare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versiune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EBPF</a:t>
            </a:r>
            <a:endParaRPr lang="ro-RO" dirty="0" smtClean="0"/>
          </a:p>
          <a:p>
            <a:r>
              <a:rPr lang="ro-RO" baseline="0" dirty="0" smtClean="0"/>
              <a:t>Solutie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extragerea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informatiilor</a:t>
            </a:r>
            <a:r>
              <a:rPr lang="en-US" baseline="0" dirty="0" smtClean="0"/>
              <a:t> din kernel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-un mod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decat</a:t>
            </a:r>
            <a:r>
              <a:rPr lang="en-US" baseline="0" dirty="0" smtClean="0"/>
              <a:t> un driver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Despre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eBPF</a:t>
            </a:r>
            <a:r>
              <a:rPr lang="en-US" baseline="0" dirty="0" smtClean="0"/>
              <a:t>. BPF Berkley </a:t>
            </a:r>
            <a:r>
              <a:rPr lang="en-US" baseline="0" dirty="0" err="1" smtClean="0"/>
              <a:t>pachet</a:t>
            </a:r>
            <a:r>
              <a:rPr lang="en-US" baseline="0" dirty="0" smtClean="0"/>
              <a:t> filter, </a:t>
            </a:r>
            <a:r>
              <a:rPr lang="en-US" baseline="0" dirty="0" err="1" smtClean="0"/>
              <a:t>masina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virtuala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instr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putine</a:t>
            </a:r>
            <a:endParaRPr lang="en-US" baseline="0" dirty="0" smtClean="0"/>
          </a:p>
          <a:p>
            <a:r>
              <a:rPr lang="en-US" baseline="0" dirty="0" err="1" smtClean="0"/>
              <a:t>Noul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eBPF</a:t>
            </a:r>
            <a:r>
              <a:rPr lang="en-US" baseline="0" dirty="0" smtClean="0"/>
              <a:t> extended BPF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masina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virtuala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are un set de </a:t>
            </a:r>
            <a:r>
              <a:rPr lang="en-US" baseline="0" dirty="0" err="1" smtClean="0"/>
              <a:t>instructiuni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mare fata de BPF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asemanator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al BPF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programele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eBPF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scrise</a:t>
            </a:r>
            <a:r>
              <a:rPr lang="en-US" baseline="0" dirty="0" smtClean="0"/>
              <a:t> in C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putere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mare de </a:t>
            </a:r>
            <a:r>
              <a:rPr lang="en-US" baseline="0" dirty="0" err="1" smtClean="0"/>
              <a:t>colectare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modificare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datelor</a:t>
            </a:r>
            <a:endParaRPr lang="en-US" baseline="0" dirty="0" smtClean="0"/>
          </a:p>
          <a:p>
            <a:r>
              <a:rPr lang="en-US" baseline="0" dirty="0" err="1" smtClean="0"/>
              <a:t>Explicatie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sumara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imaginii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EBPF</a:t>
            </a:r>
          </a:p>
          <a:p>
            <a:endParaRPr lang="en-US" dirty="0" smtClean="0"/>
          </a:p>
          <a:p>
            <a:r>
              <a:rPr lang="en-US" dirty="0" err="1" smtClean="0"/>
              <a:t>Avand</a:t>
            </a:r>
            <a:r>
              <a:rPr lang="en-US" dirty="0" smtClean="0"/>
              <a:t> in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uzabilitatea</a:t>
            </a:r>
            <a:r>
              <a:rPr lang="en-US" dirty="0" smtClean="0"/>
              <a:t> am ales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eBPF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monitorizarea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evenimentelor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Evenimentele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Kprobe-uri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masina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virtuala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eBPF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DESCRIEREA KPROBE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Kprobe</a:t>
            </a:r>
            <a:r>
              <a:rPr lang="en-US" baseline="0" dirty="0" smtClean="0"/>
              <a:t> – mechanism de debug din kernel</a:t>
            </a:r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inregistrat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capcana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instructiunii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evenimentului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urmarite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astfel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functii</a:t>
            </a:r>
            <a:r>
              <a:rPr lang="en-US" baseline="0" dirty="0" smtClean="0"/>
              <a:t> definite de </a:t>
            </a:r>
            <a:r>
              <a:rPr lang="en-US" baseline="0" dirty="0" err="1" smtClean="0"/>
              <a:t>utilizator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apoi</a:t>
            </a:r>
            <a:r>
              <a:rPr lang="en-US" baseline="0" dirty="0" smtClean="0"/>
              <a:t> continua </a:t>
            </a:r>
            <a:r>
              <a:rPr lang="en-US" baseline="0" dirty="0" err="1" smtClean="0"/>
              <a:t>executia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Evenimentele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pastrate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intervale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o </a:t>
            </a:r>
            <a:r>
              <a:rPr lang="en-US" baseline="0" dirty="0" err="1" smtClean="0"/>
              <a:t>secunda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---------------------------------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 </a:t>
            </a:r>
            <a:r>
              <a:rPr lang="en-US" baseline="0" dirty="0" err="1" smtClean="0"/>
              <a:t>observa</a:t>
            </a:r>
            <a:r>
              <a:rPr lang="en-US" baseline="0" dirty="0" smtClean="0"/>
              <a:t> ca al 2-lea process, </a:t>
            </a:r>
            <a:r>
              <a:rPr lang="en-US" baseline="0" dirty="0" err="1" smtClean="0"/>
              <a:t>procesul</a:t>
            </a:r>
            <a:r>
              <a:rPr lang="en-US" baseline="0" dirty="0" smtClean="0"/>
              <a:t> mon.py, a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fisiere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intervalul</a:t>
            </a:r>
            <a:r>
              <a:rPr lang="en-US" baseline="0" dirty="0" smtClean="0"/>
              <a:t> de o </a:t>
            </a:r>
            <a:r>
              <a:rPr lang="en-US" baseline="0" dirty="0" err="1" smtClean="0"/>
              <a:t>secunda</a:t>
            </a:r>
            <a:r>
              <a:rPr lang="en-US" baseline="0" dirty="0" smtClean="0"/>
              <a:t> de 697 de </a:t>
            </a:r>
            <a:r>
              <a:rPr lang="en-US" baseline="0" dirty="0" err="1" smtClean="0"/>
              <a:t>ori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NORMALIZAREA STARILOR DE SISTEM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Diferenta</a:t>
            </a:r>
            <a:r>
              <a:rPr lang="en-US" dirty="0" smtClean="0"/>
              <a:t> </a:t>
            </a:r>
            <a:r>
              <a:rPr lang="en-US" dirty="0" err="1" smtClean="0"/>
              <a:t>Evenimente</a:t>
            </a:r>
            <a:r>
              <a:rPr lang="en-US" baseline="0" dirty="0" smtClean="0"/>
              <a:t> dese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rare -&gt; </a:t>
            </a:r>
            <a:r>
              <a:rPr lang="en-US" baseline="0" dirty="0" err="1" smtClean="0"/>
              <a:t>normalizate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</a:t>
            </a:r>
          </a:p>
          <a:p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fi: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folosita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detectia</a:t>
            </a:r>
            <a:r>
              <a:rPr lang="en-US" dirty="0" smtClean="0"/>
              <a:t> de </a:t>
            </a:r>
            <a:r>
              <a:rPr lang="en-US" dirty="0" err="1" smtClean="0"/>
              <a:t>anomalii</a:t>
            </a:r>
            <a:r>
              <a:rPr lang="en-US" dirty="0" smtClean="0"/>
              <a:t> ----</a:t>
            </a:r>
          </a:p>
          <a:p>
            <a:r>
              <a:rPr lang="en-US" dirty="0" err="1" smtClean="0"/>
              <a:t>Formata</a:t>
            </a:r>
            <a:r>
              <a:rPr lang="en-US" dirty="0" smtClean="0"/>
              <a:t> </a:t>
            </a:r>
            <a:r>
              <a:rPr lang="en-US" baseline="0" dirty="0" smtClean="0"/>
              <a:t>din 2 </a:t>
            </a:r>
            <a:r>
              <a:rPr lang="en-US" baseline="0" dirty="0" err="1" smtClean="0"/>
              <a:t>pasi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colectarea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normale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clasificarea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noi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valorile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nu pot fi </a:t>
            </a:r>
            <a:r>
              <a:rPr lang="en-US" baseline="0" dirty="0" err="1" smtClean="0"/>
              <a:t>clasificate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considerate </a:t>
            </a:r>
            <a:r>
              <a:rPr lang="en-US" baseline="0" dirty="0" err="1" smtClean="0"/>
              <a:t>valori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aberante</a:t>
            </a:r>
            <a:endParaRPr lang="en-US" baseline="0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Conform</a:t>
            </a:r>
            <a:r>
              <a:rPr lang="en-US" baseline="0" dirty="0" smtClean="0"/>
              <a:t> Novelty Detection </a:t>
            </a:r>
            <a:r>
              <a:rPr lang="en-US" baseline="0" dirty="0" err="1" smtClean="0"/>
              <a:t>serviciul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dezvoltat</a:t>
            </a:r>
            <a:r>
              <a:rPr lang="en-US" baseline="0" dirty="0" smtClean="0"/>
              <a:t> de mine are 2 </a:t>
            </a:r>
            <a:r>
              <a:rPr lang="en-US" baseline="0" dirty="0" err="1" smtClean="0"/>
              <a:t>moduri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ruleaza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------------------------</a:t>
            </a:r>
          </a:p>
          <a:p>
            <a:r>
              <a:rPr lang="en-US" dirty="0" smtClean="0"/>
              <a:t>MODUL DE INVATARE</a:t>
            </a:r>
          </a:p>
          <a:p>
            <a:endParaRPr lang="en-US" dirty="0" smtClean="0"/>
          </a:p>
          <a:p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starile</a:t>
            </a:r>
            <a:r>
              <a:rPr lang="en-US" baseline="0" dirty="0" smtClean="0"/>
              <a:t> de system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prea</a:t>
            </a:r>
            <a:r>
              <a:rPr lang="en-US" baseline="0" dirty="0" smtClean="0"/>
              <a:t> similar cu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pana</a:t>
            </a:r>
            <a:r>
              <a:rPr lang="en-US" baseline="0" dirty="0" smtClean="0"/>
              <a:t> in present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DBSCAN  ------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Density-based spatial clustering of applications with noise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clusterizare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scurt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Parcurge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punctele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nevizitate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in care un </a:t>
            </a:r>
            <a:r>
              <a:rPr lang="en-US" baseline="0" dirty="0" err="1" smtClean="0"/>
              <a:t>punct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distanta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alt </a:t>
            </a:r>
            <a:r>
              <a:rPr lang="en-US" baseline="0" dirty="0" err="1" smtClean="0"/>
              <a:t>punct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mica </a:t>
            </a:r>
            <a:r>
              <a:rPr lang="en-US" baseline="0" dirty="0" err="1" smtClean="0"/>
              <a:t>decat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epsilor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utilizator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asignat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clusterului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punctului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vecin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MODUL DE DETECTIE</a:t>
            </a:r>
          </a:p>
          <a:p>
            <a:endParaRPr lang="en-US" dirty="0" smtClean="0"/>
          </a:p>
          <a:p>
            <a:r>
              <a:rPr lang="en-US" dirty="0" err="1" smtClean="0"/>
              <a:t>Folosim</a:t>
            </a:r>
            <a:r>
              <a:rPr lang="en-US" baseline="0" dirty="0" smtClean="0"/>
              <a:t> ….</a:t>
            </a:r>
          </a:p>
          <a:p>
            <a:endParaRPr lang="en-US" dirty="0" smtClean="0"/>
          </a:p>
          <a:p>
            <a:r>
              <a:rPr lang="en-US" dirty="0" err="1" smtClean="0"/>
              <a:t>Functioneaza</a:t>
            </a:r>
            <a:r>
              <a:rPr lang="en-US" baseline="0" dirty="0" smtClean="0"/>
              <a:t> similar cu DBSCAN. </a:t>
            </a:r>
            <a:r>
              <a:rPr lang="en-US" baseline="0" dirty="0" err="1" smtClean="0"/>
              <a:t>Verifica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fiecare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punct</a:t>
            </a:r>
            <a:r>
              <a:rPr lang="en-US" baseline="0" dirty="0" smtClean="0"/>
              <a:t> in parte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vecini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anumita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multi </a:t>
            </a:r>
            <a:r>
              <a:rPr lang="en-US" baseline="0" dirty="0" err="1" smtClean="0"/>
              <a:t>vecini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decide din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cluster face parte</a:t>
            </a:r>
          </a:p>
          <a:p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starile</a:t>
            </a:r>
            <a:r>
              <a:rPr lang="en-US" baseline="0" dirty="0" smtClean="0"/>
              <a:t> de system nu se </a:t>
            </a:r>
            <a:r>
              <a:rPr lang="en-US" baseline="0" dirty="0" err="1" smtClean="0"/>
              <a:t>incadreaza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</a:t>
            </a:r>
            <a:r>
              <a:rPr lang="en-US" baseline="0" dirty="0" err="1" smtClean="0">
                <a:sym typeface="Wingdings" panose="05000000000000000000" pitchFamily="2" charset="2"/>
              </a:rPr>
              <a:t>procesele</a:t>
            </a:r>
            <a:r>
              <a:rPr lang="en-US" baseline="0" dirty="0" smtClean="0">
                <a:sym typeface="Wingdings" panose="05000000000000000000" pitchFamily="2" charset="2"/>
              </a:rPr>
              <a:t> cu </a:t>
            </a:r>
            <a:r>
              <a:rPr lang="en-US" baseline="0" dirty="0" err="1" smtClean="0">
                <a:sym typeface="Wingdings" panose="05000000000000000000" pitchFamily="2" charset="2"/>
              </a:rPr>
              <a:t>scor</a:t>
            </a:r>
            <a:r>
              <a:rPr lang="en-US" baseline="0" dirty="0" smtClean="0">
                <a:sym typeface="Wingdings" panose="05000000000000000000" pitchFamily="2" charset="2"/>
              </a:rPr>
              <a:t> mare de </a:t>
            </a:r>
            <a:r>
              <a:rPr lang="en-US" baseline="0" dirty="0" err="1" smtClean="0">
                <a:sym typeface="Wingdings" panose="05000000000000000000" pitchFamily="2" charset="2"/>
              </a:rPr>
              <a:t>anomalie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vor</a:t>
            </a:r>
            <a:r>
              <a:rPr lang="en-US" baseline="0" dirty="0" smtClean="0">
                <a:sym typeface="Wingdings" panose="05000000000000000000" pitchFamily="2" charset="2"/>
              </a:rPr>
              <a:t> fi </a:t>
            </a:r>
            <a:r>
              <a:rPr lang="en-US" baseline="0" dirty="0" err="1" smtClean="0">
                <a:sym typeface="Wingdings" panose="05000000000000000000" pitchFamily="2" charset="2"/>
              </a:rPr>
              <a:t>suspendate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Sisstemul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dispozitivul</a:t>
            </a:r>
            <a:r>
              <a:rPr lang="en-US" baseline="0" dirty="0" smtClean="0"/>
              <a:t> de android din </a:t>
            </a:r>
            <a:r>
              <a:rPr lang="en-US" baseline="0" dirty="0" err="1" smtClean="0"/>
              <a:t>dotare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Analizeaza</a:t>
            </a:r>
            <a:r>
              <a:rPr lang="en-US" dirty="0" smtClean="0"/>
              <a:t> </a:t>
            </a:r>
            <a:r>
              <a:rPr lang="en-US" dirty="0" err="1" smtClean="0"/>
              <a:t>anomalia</a:t>
            </a:r>
            <a:r>
              <a:rPr lang="en-US" dirty="0" smtClean="0"/>
              <a:t> cu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furnizate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adaugata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normale</a:t>
            </a:r>
            <a:endParaRPr lang="en-US" baseline="0" dirty="0" smtClean="0"/>
          </a:p>
          <a:p>
            <a:r>
              <a:rPr lang="en-US" baseline="0" dirty="0" smtClean="0"/>
              <a:t>Grad mic –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procesele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scor</a:t>
            </a:r>
            <a:r>
              <a:rPr lang="en-US" baseline="0" dirty="0" smtClean="0"/>
              <a:t> mare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inchise</a:t>
            </a:r>
            <a:endParaRPr lang="en-US" baseline="0" dirty="0" smtClean="0"/>
          </a:p>
          <a:p>
            <a:r>
              <a:rPr lang="en-US" baseline="0" dirty="0" err="1" smtClean="0"/>
              <a:t>Anomalie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Critica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procedurile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critice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Dimensiunea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61CD3-2528-4283-8E9A-5E4A2EA924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5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863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3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18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574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E24708-710B-4952-BDF0-41C0AB268F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E68A90-E50F-4E82-8435-247D356444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89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endangregg.com/ebpf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98" y="644893"/>
            <a:ext cx="10318418" cy="439498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SISTEM DE </a:t>
            </a:r>
            <a:r>
              <a:rPr lang="en-US" sz="6000" dirty="0" smtClean="0"/>
              <a:t>DETEC</a:t>
            </a:r>
            <a:r>
              <a:rPr lang="ro-RO" sz="6000" dirty="0"/>
              <a:t>Ț</a:t>
            </a:r>
            <a:r>
              <a:rPr lang="en-US" sz="6000" dirty="0" smtClean="0"/>
              <a:t>IE </a:t>
            </a:r>
            <a:r>
              <a:rPr lang="en-US" sz="6000" dirty="0" smtClean="0"/>
              <a:t>DE ANOMALII FOLOSIND TEHNOLOGIA </a:t>
            </a:r>
            <a:r>
              <a:rPr lang="ro-RO" sz="6000" dirty="0" smtClean="0"/>
              <a:t>eBPF</a:t>
            </a:r>
            <a:endParaRPr lang="ro-RO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223" y="566347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LUCRARE DE </a:t>
            </a:r>
            <a:r>
              <a:rPr lang="en-US" sz="1400" dirty="0" smtClean="0"/>
              <a:t>LICEN</a:t>
            </a:r>
            <a:r>
              <a:rPr lang="ro-RO" sz="1400" dirty="0" smtClean="0"/>
              <a:t>ță</a:t>
            </a:r>
            <a:r>
              <a:rPr lang="en-US" sz="1400" dirty="0" smtClean="0"/>
              <a:t> </a:t>
            </a:r>
            <a:r>
              <a:rPr lang="en-US" sz="1400" dirty="0" smtClean="0"/>
              <a:t>– SESIUNEA IULIE 2019</a:t>
            </a:r>
          </a:p>
          <a:p>
            <a:pPr algn="l"/>
            <a:r>
              <a:rPr lang="ro-RO" sz="1400" dirty="0" smtClean="0"/>
              <a:t>Coordonator</a:t>
            </a:r>
            <a:r>
              <a:rPr lang="en-US" sz="1400" dirty="0" smtClean="0"/>
              <a:t> </a:t>
            </a:r>
            <a:r>
              <a:rPr lang="ro-RO" sz="1400" dirty="0"/>
              <a:t>ș</a:t>
            </a:r>
            <a:r>
              <a:rPr lang="en-US" sz="1400" dirty="0" err="1" smtClean="0"/>
              <a:t>tiin</a:t>
            </a:r>
            <a:r>
              <a:rPr lang="ro-RO" sz="1400" dirty="0" smtClean="0"/>
              <a:t>ț</a:t>
            </a:r>
            <a:r>
              <a:rPr lang="en-US" sz="1400" dirty="0" err="1" smtClean="0"/>
              <a:t>ific</a:t>
            </a:r>
            <a:endParaRPr lang="en-US" sz="1400" dirty="0" smtClean="0"/>
          </a:p>
          <a:p>
            <a:pPr algn="l"/>
            <a:r>
              <a:rPr lang="en-US" sz="1400" dirty="0" smtClean="0"/>
              <a:t>CONF. </a:t>
            </a:r>
            <a:r>
              <a:rPr lang="en-US" sz="1400" dirty="0" smtClean="0"/>
              <a:t>Dr. </a:t>
            </a:r>
            <a:r>
              <a:rPr lang="en-US" sz="1400" dirty="0" smtClean="0"/>
              <a:t>Drago</a:t>
            </a:r>
            <a:r>
              <a:rPr lang="ro-RO" sz="1400" dirty="0" smtClean="0"/>
              <a:t>ș</a:t>
            </a:r>
            <a:r>
              <a:rPr lang="en-US" sz="1400" dirty="0" smtClean="0"/>
              <a:t> </a:t>
            </a:r>
            <a:r>
              <a:rPr lang="en-US" sz="1400" dirty="0" err="1" smtClean="0"/>
              <a:t>Teodor</a:t>
            </a:r>
            <a:r>
              <a:rPr lang="en-US" sz="1400" dirty="0" smtClean="0"/>
              <a:t> </a:t>
            </a:r>
            <a:r>
              <a:rPr lang="en-US" sz="1400" dirty="0" err="1" smtClean="0"/>
              <a:t>Gavrilu</a:t>
            </a:r>
            <a:r>
              <a:rPr lang="ro-RO" sz="1400" dirty="0" smtClean="0"/>
              <a:t>ț</a:t>
            </a:r>
            <a:endParaRPr lang="en-US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65660" y="59328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Absolvent</a:t>
            </a:r>
          </a:p>
          <a:p>
            <a:pPr algn="r"/>
            <a:r>
              <a:rPr lang="en-US" sz="1400" dirty="0" err="1" smtClean="0"/>
              <a:t>Grosu</a:t>
            </a:r>
            <a:r>
              <a:rPr lang="en-US" sz="1400" dirty="0" smtClean="0"/>
              <a:t> Alexandru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23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Sistemul de detecții a reușit să detecteze anomaliile petrecute în sistem din cauza unui intrus oprind atacul acestuia</a:t>
            </a:r>
          </a:p>
          <a:p>
            <a:r>
              <a:rPr lang="ro-RO" dirty="0" smtClean="0"/>
              <a:t>Direcții pe Viitor</a:t>
            </a:r>
          </a:p>
          <a:p>
            <a:pPr lvl="1"/>
            <a:r>
              <a:rPr lang="ro-RO" dirty="0" smtClean="0"/>
              <a:t>Generarea automată a pragului epsilon folosit la clusterizare și clasificare folosind algoritmi genetici</a:t>
            </a:r>
          </a:p>
          <a:p>
            <a:pPr lvl="1"/>
            <a:r>
              <a:rPr lang="ro-RO" dirty="0" smtClean="0"/>
              <a:t>Alegerea automată a evenimentelor monitorizate în funcție de comportamentul sistemului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38516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38441"/>
              </p:ext>
            </p:extLst>
          </p:nvPr>
        </p:nvGraphicFramePr>
        <p:xfrm>
          <a:off x="995963" y="3121393"/>
          <a:ext cx="10635913" cy="189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867">
                  <a:extLst>
                    <a:ext uri="{9D8B030D-6E8A-4147-A177-3AD203B41FA5}">
                      <a16:colId xmlns:a16="http://schemas.microsoft.com/office/drawing/2014/main" val="1648486526"/>
                    </a:ext>
                  </a:extLst>
                </a:gridCol>
                <a:gridCol w="1450841">
                  <a:extLst>
                    <a:ext uri="{9D8B030D-6E8A-4147-A177-3AD203B41FA5}">
                      <a16:colId xmlns:a16="http://schemas.microsoft.com/office/drawing/2014/main" val="1759051646"/>
                    </a:ext>
                  </a:extLst>
                </a:gridCol>
                <a:gridCol w="1450841">
                  <a:extLst>
                    <a:ext uri="{9D8B030D-6E8A-4147-A177-3AD203B41FA5}">
                      <a16:colId xmlns:a16="http://schemas.microsoft.com/office/drawing/2014/main" val="2314871167"/>
                    </a:ext>
                  </a:extLst>
                </a:gridCol>
                <a:gridCol w="1424078">
                  <a:extLst>
                    <a:ext uri="{9D8B030D-6E8A-4147-A177-3AD203B41FA5}">
                      <a16:colId xmlns:a16="http://schemas.microsoft.com/office/drawing/2014/main" val="2355334139"/>
                    </a:ext>
                  </a:extLst>
                </a:gridCol>
                <a:gridCol w="1477604">
                  <a:extLst>
                    <a:ext uri="{9D8B030D-6E8A-4147-A177-3AD203B41FA5}">
                      <a16:colId xmlns:a16="http://schemas.microsoft.com/office/drawing/2014/main" val="3120945331"/>
                    </a:ext>
                  </a:extLst>
                </a:gridCol>
                <a:gridCol w="1450841">
                  <a:extLst>
                    <a:ext uri="{9D8B030D-6E8A-4147-A177-3AD203B41FA5}">
                      <a16:colId xmlns:a16="http://schemas.microsoft.com/office/drawing/2014/main" val="3171945201"/>
                    </a:ext>
                  </a:extLst>
                </a:gridCol>
                <a:gridCol w="1450841">
                  <a:extLst>
                    <a:ext uri="{9D8B030D-6E8A-4147-A177-3AD203B41FA5}">
                      <a16:colId xmlns:a16="http://schemas.microsoft.com/office/drawing/2014/main" val="322401613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Numele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Comenzii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gnome-terminal-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mon.py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gdbus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00639"/>
                  </a:ext>
                </a:extLst>
              </a:tr>
              <a:tr h="3847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Tipul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Evenimentului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Fisiere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Deschise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Scriere</a:t>
                      </a:r>
                      <a:r>
                        <a:rPr lang="en-US" dirty="0" smtClean="0"/>
                        <a:t> in </a:t>
                      </a:r>
                      <a:r>
                        <a:rPr lang="en-US" dirty="0" err="1" smtClean="0"/>
                        <a:t>Fisiere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Fisiere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Deschise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Scriere</a:t>
                      </a:r>
                      <a:r>
                        <a:rPr lang="en-US" dirty="0" smtClean="0"/>
                        <a:t> in </a:t>
                      </a:r>
                      <a:r>
                        <a:rPr lang="en-US" dirty="0" err="1" smtClean="0"/>
                        <a:t>Fisiere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Fisiere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Deschise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Scriere</a:t>
                      </a:r>
                      <a:r>
                        <a:rPr lang="en-US" dirty="0" smtClean="0"/>
                        <a:t> in </a:t>
                      </a:r>
                      <a:r>
                        <a:rPr lang="en-US" dirty="0" err="1" smtClean="0"/>
                        <a:t>Fisiere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8327"/>
                  </a:ext>
                </a:extLst>
              </a:tr>
              <a:tr h="3611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Indexul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30467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Operatii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intr</a:t>
                      </a:r>
                      <a:r>
                        <a:rPr lang="en-US" sz="1400" baseline="0" dirty="0" smtClean="0"/>
                        <a:t>-o </a:t>
                      </a:r>
                      <a:r>
                        <a:rPr lang="en-US" sz="1400" baseline="0" dirty="0" err="1" smtClean="0"/>
                        <a:t>secunda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85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61986" y="223763"/>
                <a:ext cx="4992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gnome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terminal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𝑔𝑑𝑏𝑢𝑠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86" y="223763"/>
                <a:ext cx="4992521" cy="276999"/>
              </a:xfrm>
              <a:prstGeom prst="rect">
                <a:avLst/>
              </a:prstGeom>
              <a:blipFill>
                <a:blip r:embed="rId3"/>
                <a:stretch>
                  <a:fillRect l="-12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13222" y="773389"/>
                <a:ext cx="5090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𝐹𝑖𝑠𝑖𝑒𝑟𝑒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𝐷𝑒𝑠𝑐h𝑖𝑠𝑒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𝑆𝑐𝑟𝑖𝑒𝑟𝑒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𝐹𝑖𝑠𝑖𝑒𝑟𝑒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222" y="773389"/>
                <a:ext cx="5090048" cy="276999"/>
              </a:xfrm>
              <a:prstGeom prst="rect">
                <a:avLst/>
              </a:prstGeom>
              <a:blipFill>
                <a:blip r:embed="rId4"/>
                <a:stretch>
                  <a:fillRect l="-240" r="-1198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5963" y="1499697"/>
                <a:ext cx="10635913" cy="144439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b="0" dirty="0" smtClean="0"/>
                  <a:t>Lista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va</a:t>
                </a:r>
                <a:r>
                  <a:rPr lang="en-US" b="0" dirty="0" smtClean="0"/>
                  <a:t> fi de </a:t>
                </a:r>
                <a:r>
                  <a:rPr lang="en-US" b="0" dirty="0" err="1" smtClean="0"/>
                  <a:t>dimensiunea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- Lista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contine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linia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𝑒𝑣𝑒𝑛𝑡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numarul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operatii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tipul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:r>
                  <a:rPr lang="en-US" dirty="0" err="1" smtClean="0"/>
                  <a:t>contextul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programului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963" y="1499697"/>
                <a:ext cx="10635913" cy="1444393"/>
              </a:xfrm>
              <a:blipFill>
                <a:blip r:embed="rId5"/>
                <a:stretch>
                  <a:fillRect l="-745" t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78504" y="5388293"/>
                <a:ext cx="9870832" cy="807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 err="1" smtClean="0"/>
                  <a:t>Starea</a:t>
                </a:r>
                <a:r>
                  <a:rPr lang="en-US" b="0" dirty="0" smtClean="0"/>
                  <a:t> de </a:t>
                </a:r>
                <a:r>
                  <a:rPr lang="en-US" b="0" dirty="0" err="1" smtClean="0"/>
                  <a:t>sistem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rezultata</a:t>
                </a:r>
                <a:r>
                  <a:rPr lang="en-US" b="0" dirty="0" smtClean="0"/>
                  <a:t> din </a:t>
                </a:r>
                <a:r>
                  <a:rPr lang="en-US" b="0" dirty="0" err="1" smtClean="0"/>
                  <a:t>tabelul</a:t>
                </a:r>
                <a:r>
                  <a:rPr lang="en-US" b="0" dirty="0" smtClean="0"/>
                  <a:t> de </a:t>
                </a:r>
                <a:r>
                  <a:rPr lang="en-US" b="0" dirty="0" err="1" smtClean="0"/>
                  <a:t>mai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sus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={2, 12, 1, 697, 0, 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04" y="5388293"/>
                <a:ext cx="9870832" cy="807888"/>
              </a:xfrm>
              <a:prstGeom prst="rect">
                <a:avLst/>
              </a:prstGeom>
              <a:blipFill>
                <a:blip r:embed="rId6"/>
                <a:stretch>
                  <a:fillRect l="-618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95718"/>
              </p:ext>
            </p:extLst>
          </p:nvPr>
        </p:nvGraphicFramePr>
        <p:xfrm>
          <a:off x="1361357" y="3192722"/>
          <a:ext cx="9836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726">
                  <a:extLst>
                    <a:ext uri="{9D8B030D-6E8A-4147-A177-3AD203B41FA5}">
                      <a16:colId xmlns:a16="http://schemas.microsoft.com/office/drawing/2014/main" val="156535783"/>
                    </a:ext>
                  </a:extLst>
                </a:gridCol>
                <a:gridCol w="2451371">
                  <a:extLst>
                    <a:ext uri="{9D8B030D-6E8A-4147-A177-3AD203B41FA5}">
                      <a16:colId xmlns:a16="http://schemas.microsoft.com/office/drawing/2014/main" val="566749949"/>
                    </a:ext>
                  </a:extLst>
                </a:gridCol>
                <a:gridCol w="2315183">
                  <a:extLst>
                    <a:ext uri="{9D8B030D-6E8A-4147-A177-3AD203B41FA5}">
                      <a16:colId xmlns:a16="http://schemas.microsoft.com/office/drawing/2014/main" val="3148613571"/>
                    </a:ext>
                  </a:extLst>
                </a:gridCol>
                <a:gridCol w="2538920">
                  <a:extLst>
                    <a:ext uri="{9D8B030D-6E8A-4147-A177-3AD203B41FA5}">
                      <a16:colId xmlns:a16="http://schemas.microsoft.com/office/drawing/2014/main" val="3400928734"/>
                    </a:ext>
                  </a:extLst>
                </a:gridCol>
              </a:tblGrid>
              <a:tr h="1183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gnome-terminal-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gdbus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4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Fisiere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Deschise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Scriere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Fisiere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15408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58777" y="187663"/>
            <a:ext cx="10229976" cy="514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58778" y="2707293"/>
            <a:ext cx="10229976" cy="51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Si </a:t>
            </a:r>
            <a:r>
              <a:rPr lang="en-US" dirty="0" err="1" smtClean="0"/>
              <a:t>tabelul</a:t>
            </a:r>
            <a:r>
              <a:rPr lang="en-US" dirty="0" smtClean="0"/>
              <a:t> de </a:t>
            </a:r>
            <a:r>
              <a:rPr lang="en-US" dirty="0" err="1" smtClean="0"/>
              <a:t>medie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58778" y="4410645"/>
            <a:ext cx="10229976" cy="51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normalizata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79941"/>
                  </p:ext>
                </p:extLst>
              </p:nvPr>
            </p:nvGraphicFramePr>
            <p:xfrm>
              <a:off x="1058778" y="702542"/>
              <a:ext cx="10635913" cy="174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867">
                      <a:extLst>
                        <a:ext uri="{9D8B030D-6E8A-4147-A177-3AD203B41FA5}">
                          <a16:colId xmlns:a16="http://schemas.microsoft.com/office/drawing/2014/main" val="164848652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175905164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14871167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55334139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2094533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7194520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22401613"/>
                        </a:ext>
                      </a:extLst>
                    </a:gridCol>
                  </a:tblGrid>
                  <a:tr h="370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Numele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Comenzii</a:t>
                          </a:r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gnome-terminal-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mon.py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gdbus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400639"/>
                      </a:ext>
                    </a:extLst>
                  </a:tr>
                  <a:tr h="384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Tipul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Evenimentului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98327"/>
                      </a:ext>
                    </a:extLst>
                  </a:tr>
                  <a:tr h="36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Indexul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830467"/>
                      </a:ext>
                    </a:extLst>
                  </a:tr>
                  <a:tr h="370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758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79941"/>
                  </p:ext>
                </p:extLst>
              </p:nvPr>
            </p:nvGraphicFramePr>
            <p:xfrm>
              <a:off x="1058778" y="702542"/>
              <a:ext cx="10635913" cy="174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867">
                      <a:extLst>
                        <a:ext uri="{9D8B030D-6E8A-4147-A177-3AD203B41FA5}">
                          <a16:colId xmlns:a16="http://schemas.microsoft.com/office/drawing/2014/main" val="164848652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175905164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14871167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55334139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2094533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7194520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22401613"/>
                        </a:ext>
                      </a:extLst>
                    </a:gridCol>
                  </a:tblGrid>
                  <a:tr h="370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Numele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Comenzii</a:t>
                          </a:r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gnome-terminal-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mon.py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gdbus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4006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Tipul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Evenimentului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98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Indexul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830467"/>
                      </a:ext>
                    </a:extLst>
                  </a:tr>
                  <a:tr h="370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" t="-377049" r="-45205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758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786687"/>
                  </p:ext>
                </p:extLst>
              </p:nvPr>
            </p:nvGraphicFramePr>
            <p:xfrm>
              <a:off x="1058777" y="4925524"/>
              <a:ext cx="10635913" cy="174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867">
                      <a:extLst>
                        <a:ext uri="{9D8B030D-6E8A-4147-A177-3AD203B41FA5}">
                          <a16:colId xmlns:a16="http://schemas.microsoft.com/office/drawing/2014/main" val="164848652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175905164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14871167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55334139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2094533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7194520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22401613"/>
                        </a:ext>
                      </a:extLst>
                    </a:gridCol>
                  </a:tblGrid>
                  <a:tr h="370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Numele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Comenzii</a:t>
                          </a:r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gnome-terminal-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mon.py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gdbus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400639"/>
                      </a:ext>
                    </a:extLst>
                  </a:tr>
                  <a:tr h="384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Tipul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Evenimentului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98327"/>
                      </a:ext>
                    </a:extLst>
                  </a:tr>
                  <a:tr h="36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Indexul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830467"/>
                      </a:ext>
                    </a:extLst>
                  </a:tr>
                  <a:tr h="370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758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786687"/>
                  </p:ext>
                </p:extLst>
              </p:nvPr>
            </p:nvGraphicFramePr>
            <p:xfrm>
              <a:off x="1058777" y="4925524"/>
              <a:ext cx="10635913" cy="1747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867">
                      <a:extLst>
                        <a:ext uri="{9D8B030D-6E8A-4147-A177-3AD203B41FA5}">
                          <a16:colId xmlns:a16="http://schemas.microsoft.com/office/drawing/2014/main" val="164848652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1759051646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14871167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2355334139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2094533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171945201"/>
                        </a:ext>
                      </a:extLst>
                    </a:gridCol>
                    <a:gridCol w="1450841">
                      <a:extLst>
                        <a:ext uri="{9D8B030D-6E8A-4147-A177-3AD203B41FA5}">
                          <a16:colId xmlns:a16="http://schemas.microsoft.com/office/drawing/2014/main" val="322401613"/>
                        </a:ext>
                      </a:extLst>
                    </a:gridCol>
                  </a:tblGrid>
                  <a:tr h="370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Numele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Comenzii</a:t>
                          </a:r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gnome-terminal-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mon.py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gdbus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4006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Tipul</a:t>
                          </a: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err="1" smtClean="0"/>
                            <a:t>Evenimentului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Deschise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Fisiere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Scrise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98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Indexul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err="1" smtClean="0"/>
                            <a:t>i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830467"/>
                      </a:ext>
                    </a:extLst>
                  </a:tr>
                  <a:tr h="370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" t="-378689" r="-45205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758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44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50749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Motiva</a:t>
            </a:r>
            <a:r>
              <a:rPr lang="ro-RO" sz="2400" dirty="0"/>
              <a:t>ț</a:t>
            </a:r>
            <a:r>
              <a:rPr lang="en-US" sz="2400" dirty="0" err="1" smtClean="0"/>
              <a:t>ie</a:t>
            </a:r>
            <a:endParaRPr lang="en-US" sz="2400" dirty="0" smtClean="0"/>
          </a:p>
          <a:p>
            <a:r>
              <a:rPr lang="en-US" sz="2400" dirty="0" err="1" smtClean="0"/>
              <a:t>Detec</a:t>
            </a:r>
            <a:r>
              <a:rPr lang="ro-RO" sz="2400" dirty="0" smtClean="0"/>
              <a:t>ți</a:t>
            </a:r>
            <a:r>
              <a:rPr lang="en-US" sz="2400" dirty="0" smtClean="0"/>
              <a:t>a de </a:t>
            </a:r>
            <a:r>
              <a:rPr lang="en-US" sz="2400" dirty="0" err="1" smtClean="0"/>
              <a:t>Anomalii</a:t>
            </a:r>
            <a:endParaRPr lang="en-US" sz="2400" dirty="0" smtClean="0"/>
          </a:p>
          <a:p>
            <a:pPr lvl="1"/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Valorilor</a:t>
            </a:r>
            <a:r>
              <a:rPr lang="en-US" sz="2400" dirty="0"/>
              <a:t> </a:t>
            </a:r>
            <a:r>
              <a:rPr lang="en-US" sz="2400" dirty="0" err="1" smtClean="0"/>
              <a:t>Aberante</a:t>
            </a:r>
            <a:endParaRPr lang="en-US" sz="2400" dirty="0" smtClean="0"/>
          </a:p>
          <a:p>
            <a:r>
              <a:rPr lang="en-US" sz="2400" dirty="0" err="1" smtClean="0"/>
              <a:t>Sistemul</a:t>
            </a:r>
            <a:r>
              <a:rPr lang="en-US" sz="2400" dirty="0" smtClean="0"/>
              <a:t> de </a:t>
            </a:r>
            <a:r>
              <a:rPr lang="en-US" sz="2400" dirty="0" err="1" smtClean="0"/>
              <a:t>Operare</a:t>
            </a:r>
            <a:endParaRPr lang="en-US" sz="2400" dirty="0" smtClean="0"/>
          </a:p>
          <a:p>
            <a:pPr lvl="1"/>
            <a:r>
              <a:rPr lang="en-US" sz="2400" dirty="0" err="1" smtClean="0"/>
              <a:t>Sistemele</a:t>
            </a:r>
            <a:r>
              <a:rPr lang="en-US" sz="2400" dirty="0" smtClean="0"/>
              <a:t> </a:t>
            </a:r>
            <a:r>
              <a:rPr lang="ro-RO" sz="2400" dirty="0"/>
              <a:t>ț</a:t>
            </a:r>
            <a:r>
              <a:rPr lang="en-US" sz="2400" dirty="0" err="1" smtClean="0"/>
              <a:t>inta</a:t>
            </a:r>
            <a:r>
              <a:rPr lang="en-US" sz="2400" dirty="0" smtClean="0"/>
              <a:t> - </a:t>
            </a:r>
            <a:r>
              <a:rPr lang="en-US" sz="2400" dirty="0" err="1" smtClean="0"/>
              <a:t>Servere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44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eBPF</a:t>
            </a:r>
            <a:endParaRPr lang="en-US" dirty="0"/>
          </a:p>
        </p:txBody>
      </p:sp>
      <p:pic>
        <p:nvPicPr>
          <p:cNvPr id="2050" name="Picture 2" descr="Image result for ebpf code &quot;pat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73" y="1431156"/>
            <a:ext cx="10343332" cy="37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69173" y="6037650"/>
            <a:ext cx="10343332" cy="565281"/>
          </a:xfrm>
        </p:spPr>
        <p:txBody>
          <a:bodyPr>
            <a:normAutofit/>
          </a:bodyPr>
          <a:lstStyle/>
          <a:p>
            <a:r>
              <a:rPr lang="en-US" dirty="0" err="1" smtClean="0"/>
              <a:t>Sursa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http://www.brendangregg.com/ebpf.html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2529"/>
          </a:xfrm>
        </p:spPr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solu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4994"/>
            <a:ext cx="10178322" cy="5328785"/>
          </a:xfrm>
        </p:spPr>
        <p:txBody>
          <a:bodyPr>
            <a:normAutofit/>
          </a:bodyPr>
          <a:lstStyle/>
          <a:p>
            <a:r>
              <a:rPr lang="en-US" dirty="0" smtClean="0"/>
              <a:t>Ata</a:t>
            </a:r>
            <a:r>
              <a:rPr lang="ro-RO" dirty="0" smtClean="0"/>
              <a:t>ș</a:t>
            </a:r>
            <a:r>
              <a:rPr lang="en-US" dirty="0" smtClean="0"/>
              <a:t>area </a:t>
            </a:r>
            <a:r>
              <a:rPr lang="en-US" dirty="0" err="1" smtClean="0"/>
              <a:t>programelor</a:t>
            </a:r>
            <a:r>
              <a:rPr lang="en-US" dirty="0" smtClean="0"/>
              <a:t> </a:t>
            </a:r>
            <a:r>
              <a:rPr lang="en-US" dirty="0" err="1" smtClean="0"/>
              <a:t>KProbe</a:t>
            </a:r>
            <a:r>
              <a:rPr lang="en-US" dirty="0" smtClean="0"/>
              <a:t> la </a:t>
            </a:r>
            <a:r>
              <a:rPr lang="en-US" dirty="0" err="1" smtClean="0"/>
              <a:t>eBPF</a:t>
            </a:r>
            <a:endParaRPr lang="en-US" dirty="0" smtClean="0"/>
          </a:p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Kprobe</a:t>
            </a:r>
            <a:endParaRPr lang="en-US" dirty="0" smtClean="0"/>
          </a:p>
          <a:p>
            <a:r>
              <a:rPr lang="en-US" dirty="0" err="1" smtClean="0"/>
              <a:t>Evenimente</a:t>
            </a:r>
            <a:r>
              <a:rPr lang="en-US" dirty="0" smtClean="0"/>
              <a:t> </a:t>
            </a:r>
            <a:r>
              <a:rPr lang="en-US" dirty="0" err="1" smtClean="0"/>
              <a:t>extrase</a:t>
            </a:r>
            <a:endParaRPr lang="en-US" dirty="0" smtClean="0"/>
          </a:p>
          <a:p>
            <a:pPr lvl="1"/>
            <a:r>
              <a:rPr lang="en-US" dirty="0" err="1" smtClean="0"/>
              <a:t>Creare</a:t>
            </a:r>
            <a:r>
              <a:rPr lang="en-US" dirty="0" smtClean="0"/>
              <a:t> de </a:t>
            </a:r>
            <a:r>
              <a:rPr lang="en-US" dirty="0" err="1" smtClean="0"/>
              <a:t>procese</a:t>
            </a:r>
            <a:endParaRPr lang="en-US" dirty="0" smtClean="0"/>
          </a:p>
          <a:p>
            <a:pPr lvl="1"/>
            <a:r>
              <a:rPr lang="en-US" dirty="0" err="1" smtClean="0"/>
              <a:t>Deschidere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endParaRPr lang="en-US" dirty="0" smtClean="0"/>
          </a:p>
          <a:p>
            <a:pPr lvl="1"/>
            <a:r>
              <a:rPr lang="en-US" dirty="0" err="1" smtClean="0"/>
              <a:t>Scriere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fisiere</a:t>
            </a:r>
            <a:endParaRPr lang="en-US" dirty="0" smtClean="0"/>
          </a:p>
          <a:p>
            <a:pPr lvl="1"/>
            <a:r>
              <a:rPr lang="en-US" dirty="0" err="1" smtClean="0"/>
              <a:t>Apelul</a:t>
            </a:r>
            <a:r>
              <a:rPr lang="en-US" dirty="0" smtClean="0"/>
              <a:t> de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recvfrom</a:t>
            </a:r>
            <a:endParaRPr lang="en-US" dirty="0" smtClean="0"/>
          </a:p>
          <a:p>
            <a:pPr lvl="1"/>
            <a:r>
              <a:rPr lang="en-US" dirty="0" err="1" smtClean="0"/>
              <a:t>Apelul</a:t>
            </a:r>
            <a:r>
              <a:rPr lang="en-US" dirty="0" smtClean="0"/>
              <a:t> de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sendto</a:t>
            </a:r>
            <a:endParaRPr lang="en-US" dirty="0"/>
          </a:p>
          <a:p>
            <a:pPr lvl="1"/>
            <a:r>
              <a:rPr lang="en-US" dirty="0" err="1" smtClean="0"/>
              <a:t>Conexiunile</a:t>
            </a:r>
            <a:r>
              <a:rPr lang="en-US" dirty="0" smtClean="0"/>
              <a:t> TCPv4</a:t>
            </a:r>
          </a:p>
        </p:txBody>
      </p:sp>
    </p:spTree>
    <p:extLst>
      <p:ext uri="{BB962C8B-B14F-4D97-AF65-F5344CB8AC3E}">
        <p14:creationId xmlns:p14="http://schemas.microsoft.com/office/powerpoint/2010/main" val="37216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611631"/>
                <a:ext cx="10178322" cy="509777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Abstractizarea </a:t>
                </a:r>
                <a:r>
                  <a:rPr lang="en-US" dirty="0" err="1"/>
                  <a:t>Datelor</a:t>
                </a:r>
                <a:endParaRPr lang="en-US" dirty="0"/>
              </a:p>
              <a:p>
                <a:pPr lvl="1"/>
                <a:r>
                  <a:rPr lang="en-US" dirty="0" smtClean="0"/>
                  <a:t>P</a:t>
                </a:r>
                <a:r>
                  <a:rPr lang="ro-RO" dirty="0" smtClean="0"/>
                  <a:t>ă</a:t>
                </a:r>
                <a:r>
                  <a:rPr lang="en-US" dirty="0" err="1" smtClean="0"/>
                  <a:t>str</a:t>
                </a:r>
                <a:r>
                  <a:rPr lang="ro-RO" dirty="0" smtClean="0"/>
                  <a:t>ă</a:t>
                </a:r>
                <a:r>
                  <a:rPr lang="en-US" dirty="0" smtClean="0"/>
                  <a:t>m </a:t>
                </a:r>
                <a:r>
                  <a:rPr lang="en-US" dirty="0" err="1" smtClean="0"/>
                  <a:t>num</a:t>
                </a:r>
                <a:r>
                  <a:rPr lang="ro-RO" dirty="0" smtClean="0"/>
                  <a:t>ă</a:t>
                </a:r>
                <a:r>
                  <a:rPr lang="en-US" dirty="0" err="1" smtClean="0"/>
                  <a:t>rul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evenimentelor</a:t>
                </a:r>
                <a:r>
                  <a:rPr lang="ro-RO" dirty="0" smtClean="0"/>
                  <a:t> în funcție de</a:t>
                </a:r>
                <a:r>
                  <a:rPr lang="en-US" dirty="0" smtClean="0"/>
                  <a:t> interval</a:t>
                </a:r>
                <a:r>
                  <a:rPr lang="ro-RO" dirty="0" smtClean="0"/>
                  <a:t>e</a:t>
                </a:r>
                <a:r>
                  <a:rPr lang="en-US" dirty="0" smtClean="0"/>
                  <a:t> </a:t>
                </a:r>
                <a:r>
                  <a:rPr lang="en-US" dirty="0"/>
                  <a:t>de </a:t>
                </a:r>
                <a:r>
                  <a:rPr lang="en-US" dirty="0" err="1" smtClean="0"/>
                  <a:t>timp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Intervalul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folosit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practic</a:t>
                </a:r>
                <a:r>
                  <a:rPr lang="ro-RO" dirty="0" smtClean="0"/>
                  <a:t>ă</a:t>
                </a:r>
                <a:r>
                  <a:rPr lang="en-US" dirty="0" smtClean="0"/>
                  <a:t>: o </a:t>
                </a:r>
                <a:r>
                  <a:rPr lang="en-US" dirty="0" err="1" smtClean="0"/>
                  <a:t>secund</a:t>
                </a:r>
                <a:r>
                  <a:rPr lang="ro-RO" dirty="0" smtClean="0"/>
                  <a:t>ă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Num</a:t>
                </a:r>
                <a:r>
                  <a:rPr lang="ro-RO" dirty="0" smtClean="0"/>
                  <a:t>ă</a:t>
                </a:r>
                <a:r>
                  <a:rPr lang="en-US" dirty="0" err="1" smtClean="0"/>
                  <a:t>rul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evenimentelor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vor</a:t>
                </a:r>
                <a:r>
                  <a:rPr lang="en-US" dirty="0" smtClean="0"/>
                  <a:t> fi </a:t>
                </a:r>
                <a:r>
                  <a:rPr lang="ro-RO" dirty="0"/>
                  <a:t>ț</a:t>
                </a:r>
                <a:r>
                  <a:rPr lang="en-US" dirty="0" err="1" smtClean="0"/>
                  <a:t>inute</a:t>
                </a:r>
                <a:r>
                  <a:rPr lang="en-US" dirty="0" smtClean="0"/>
                  <a:t> </a:t>
                </a:r>
                <a:r>
                  <a:rPr lang="ro-RO" dirty="0" smtClean="0"/>
                  <a:t>î</a:t>
                </a:r>
                <a:r>
                  <a:rPr lang="en-US" dirty="0" err="1" smtClean="0"/>
                  <a:t>ntr</a:t>
                </a:r>
                <a:r>
                  <a:rPr lang="en-US" dirty="0" smtClean="0"/>
                  <a:t>-o </a:t>
                </a:r>
                <a:r>
                  <a:rPr lang="en-US" dirty="0" err="1" smtClean="0"/>
                  <a:t>lista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fi </a:t>
                </a:r>
                <a:r>
                  <a:rPr lang="en-US" dirty="0" err="1" smtClean="0"/>
                  <a:t>numit</a:t>
                </a:r>
                <a:r>
                  <a:rPr lang="ro-RO" dirty="0" smtClean="0"/>
                  <a:t>ă</a:t>
                </a:r>
                <a:r>
                  <a:rPr lang="en-US" dirty="0" smtClean="0"/>
                  <a:t> stare de </a:t>
                </a:r>
                <a:r>
                  <a:rPr lang="en-US" dirty="0" err="1" smtClean="0"/>
                  <a:t>sistem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Dimensiunea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listei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</a:t>
                </a:r>
                <a:r>
                  <a:rPr lang="en-US" dirty="0" smtClean="0"/>
                  <a:t> fi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𝑐𝑜𝑚𝑚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unde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lista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Comenzi</a:t>
                </a:r>
                <a:r>
                  <a:rPr lang="en-US" dirty="0" smtClean="0"/>
                  <a:t> </a:t>
                </a:r>
                <a:r>
                  <a:rPr lang="ro-RO" dirty="0" smtClean="0"/>
                  <a:t>ș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𝑒𝑣𝑒𝑛𝑡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lista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tipuri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evenimente</a:t>
                </a:r>
                <a:endParaRPr lang="en-US" dirty="0" smtClean="0"/>
              </a:p>
              <a:p>
                <a:pPr lvl="2"/>
                <a:r>
                  <a:rPr lang="en-US" dirty="0"/>
                  <a:t>Lista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</a:t>
                </a:r>
                <a:r>
                  <a:rPr lang="en-US" dirty="0"/>
                  <a:t> </a:t>
                </a:r>
                <a:r>
                  <a:rPr lang="en-US" dirty="0" smtClean="0"/>
                  <a:t>co</a:t>
                </a:r>
                <a:r>
                  <a:rPr lang="ro-RO" dirty="0" smtClean="0"/>
                  <a:t>ț</a:t>
                </a:r>
                <a:r>
                  <a:rPr lang="en-US" dirty="0" err="1" smtClean="0"/>
                  <a:t>ine</a:t>
                </a:r>
                <a:r>
                  <a:rPr lang="en-US" dirty="0" smtClean="0"/>
                  <a:t> </a:t>
                </a:r>
                <a:r>
                  <a:rPr lang="en-US" dirty="0"/>
                  <a:t>la </a:t>
                </a:r>
                <a:r>
                  <a:rPr lang="en-US" dirty="0" err="1"/>
                  <a:t>linia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𝑒𝑣𝑒𝑛𝑡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num</a:t>
                </a:r>
                <a:r>
                  <a:rPr lang="ro-RO" dirty="0" smtClean="0"/>
                  <a:t>ă</a:t>
                </a:r>
                <a:r>
                  <a:rPr lang="en-US" dirty="0" smtClean="0"/>
                  <a:t>rul </a:t>
                </a:r>
                <a:r>
                  <a:rPr lang="en-US" dirty="0"/>
                  <a:t>de </a:t>
                </a:r>
                <a:r>
                  <a:rPr lang="en-US" dirty="0" smtClean="0"/>
                  <a:t>opera</a:t>
                </a:r>
                <a:r>
                  <a:rPr lang="ro-RO" dirty="0" smtClean="0"/>
                  <a:t>ț</a:t>
                </a:r>
                <a:r>
                  <a:rPr lang="en-US" dirty="0" smtClean="0"/>
                  <a:t>ii </a:t>
                </a:r>
                <a:r>
                  <a:rPr lang="en-US" dirty="0"/>
                  <a:t>de </a:t>
                </a:r>
                <a:r>
                  <a:rPr lang="en-US" dirty="0" err="1"/>
                  <a:t>tipul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𝑒𝑣𝑒𝑛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 smtClean="0"/>
                  <a:t>î</a:t>
                </a:r>
                <a:r>
                  <a:rPr lang="en-US" dirty="0" smtClean="0"/>
                  <a:t>n </a:t>
                </a:r>
                <a:r>
                  <a:rPr lang="en-US" dirty="0" err="1"/>
                  <a:t>contextul</a:t>
                </a:r>
                <a:r>
                  <a:rPr lang="en-US" dirty="0"/>
                  <a:t> </a:t>
                </a:r>
                <a:r>
                  <a:rPr lang="en-US" dirty="0" err="1"/>
                  <a:t>programului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Ex: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listele</a:t>
                </a:r>
                <a:r>
                  <a:rPr lang="en-US" dirty="0" smtClean="0"/>
                  <a:t>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𝑐𝑜𝑚𝑚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gnome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terminal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𝑔𝑑𝑏𝑢𝑠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𝐹𝑖𝑠𝑖𝑒𝑟𝑒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𝐷𝑒𝑠𝑐h𝑖𝑠𝑒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𝑆𝑐𝑟𝑖𝑒𝑟𝑒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𝐹𝑖𝑠𝑖𝑒𝑟𝑒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O stare de s</a:t>
                </a:r>
                <a:r>
                  <a:rPr lang="ro-RO" dirty="0" smtClean="0"/>
                  <a:t>i</a:t>
                </a:r>
                <a:r>
                  <a:rPr lang="en-US" dirty="0" smtClean="0"/>
                  <a:t>stem </a:t>
                </a:r>
                <a:r>
                  <a:rPr lang="en-US" dirty="0" err="1" smtClean="0"/>
                  <a:t>posibil</a:t>
                </a:r>
                <a:r>
                  <a:rPr lang="ro-RO" dirty="0" smtClean="0"/>
                  <a:t>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starea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2, 12, 1, 697, 0, 0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611631"/>
                <a:ext cx="10178322" cy="5097779"/>
              </a:xfrm>
              <a:blipFill>
                <a:blip r:embed="rId3"/>
                <a:stretch>
                  <a:fillRect l="-539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60221"/>
                <a:ext cx="10178322" cy="4366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/>
                <a:r>
                  <a:rPr lang="en-US" dirty="0" err="1" smtClean="0"/>
                  <a:t>Normalizarea</a:t>
                </a:r>
                <a:r>
                  <a:rPr lang="en-US" dirty="0" smtClean="0"/>
                  <a:t> St</a:t>
                </a:r>
                <a:r>
                  <a:rPr lang="ro-RO" dirty="0" smtClean="0"/>
                  <a:t>ă</a:t>
                </a:r>
                <a:r>
                  <a:rPr lang="en-US" dirty="0" err="1" smtClean="0"/>
                  <a:t>rilor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Sistem</a:t>
                </a:r>
                <a:endParaRPr lang="en-US" dirty="0" smtClean="0"/>
              </a:p>
              <a:p>
                <a:pPr lvl="1"/>
                <a:r>
                  <a:rPr lang="ro-RO" dirty="0" smtClean="0"/>
                  <a:t>Î</a:t>
                </a:r>
                <a:r>
                  <a:rPr lang="en-US" dirty="0" err="1" smtClean="0"/>
                  <a:t>mpar</a:t>
                </a:r>
                <a:r>
                  <a:rPr lang="ro-RO" dirty="0" smtClean="0"/>
                  <a:t>ț</a:t>
                </a:r>
                <a:r>
                  <a:rPr lang="en-US" dirty="0" err="1" smtClean="0"/>
                  <a:t>irea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tuturor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valorilor</a:t>
                </a:r>
                <a:r>
                  <a:rPr lang="en-US" dirty="0" smtClean="0"/>
                  <a:t> cu media </a:t>
                </a:r>
                <a:r>
                  <a:rPr lang="en-US" dirty="0" err="1" smtClean="0"/>
                  <a:t>lor</a:t>
                </a:r>
                <a:r>
                  <a:rPr lang="ro-RO" dirty="0" smtClean="0"/>
                  <a:t> aritmetică</a:t>
                </a:r>
                <a:r>
                  <a:rPr lang="en-US" dirty="0" smtClean="0"/>
                  <a:t> </a:t>
                </a:r>
                <a:r>
                  <a:rPr lang="ro-RO" dirty="0" smtClean="0"/>
                  <a:t>d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st</a:t>
                </a:r>
                <a:r>
                  <a:rPr lang="ro-RO" dirty="0"/>
                  <a:t>ă</a:t>
                </a:r>
                <a:r>
                  <a:rPr lang="en-US" dirty="0" smtClean="0"/>
                  <a:t>rile </a:t>
                </a:r>
                <a:r>
                  <a:rPr lang="en-US" dirty="0" err="1" smtClean="0"/>
                  <a:t>normale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Ex: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lista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medii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8, 7, 723, 1, 4}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o-RO" dirty="0"/>
                  <a:t>ș</a:t>
                </a:r>
                <a:r>
                  <a:rPr lang="en-US" dirty="0" smtClean="0"/>
                  <a:t>i </a:t>
                </a:r>
                <a:r>
                  <a:rPr lang="en-US" dirty="0" err="1" smtClean="0"/>
                  <a:t>starea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sistem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2, 12, 1, 697, 0, 0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Vom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avea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starea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sistem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normalizat</a:t>
                </a:r>
                <a:r>
                  <a:rPr lang="ro-RO" dirty="0" smtClean="0"/>
                  <a:t>ă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2, 1.5, 0.5, 0.964, 0, 0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Distan</a:t>
                </a:r>
                <a:r>
                  <a:rPr lang="ro-RO" dirty="0"/>
                  <a:t>ț</a:t>
                </a:r>
                <a:r>
                  <a:rPr lang="en-US" dirty="0" smtClean="0"/>
                  <a:t>a </a:t>
                </a:r>
                <a:r>
                  <a:rPr lang="en-US" dirty="0" err="1" smtClean="0"/>
                  <a:t>folosit</a:t>
                </a:r>
                <a:r>
                  <a:rPr lang="ro-RO" dirty="0" smtClean="0"/>
                  <a:t>ă</a:t>
                </a:r>
                <a:r>
                  <a:rPr lang="en-US" dirty="0" smtClean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2 </a:t>
                </a:r>
                <a:r>
                  <a:rPr lang="en-US" dirty="0" err="1" smtClean="0"/>
                  <a:t>st</a:t>
                </a:r>
                <a:r>
                  <a:rPr lang="ro-RO" dirty="0" smtClean="0"/>
                  <a:t>ă</a:t>
                </a:r>
                <a:r>
                  <a:rPr lang="en-US" dirty="0" err="1" smtClean="0"/>
                  <a:t>ri</a:t>
                </a:r>
                <a:r>
                  <a:rPr lang="en-US" dirty="0" smtClean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 smtClean="0"/>
                  <a:t>distan</a:t>
                </a:r>
                <a:r>
                  <a:rPr lang="ro-RO" dirty="0" smtClean="0"/>
                  <a:t>ț</a:t>
                </a:r>
                <a:r>
                  <a:rPr lang="en-US" dirty="0" smtClean="0"/>
                  <a:t>a </a:t>
                </a:r>
                <a:r>
                  <a:rPr lang="en-US" dirty="0"/>
                  <a:t>Manhattan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60221"/>
                <a:ext cx="10178322" cy="4366259"/>
              </a:xfrm>
              <a:blipFill>
                <a:blip r:embed="rId3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5369668"/>
          </a:xfrm>
        </p:spPr>
        <p:txBody>
          <a:bodyPr>
            <a:normAutofit/>
          </a:bodyPr>
          <a:lstStyle/>
          <a:p>
            <a:r>
              <a:rPr lang="en-US" dirty="0" smtClean="0"/>
              <a:t>Novelty Detection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ro-RO" dirty="0" smtClean="0"/>
              <a:t>Î</a:t>
            </a:r>
            <a:r>
              <a:rPr lang="en-US" dirty="0" err="1" smtClean="0"/>
              <a:t>nva</a:t>
            </a:r>
            <a:r>
              <a:rPr lang="ro-RO" dirty="0" smtClean="0"/>
              <a:t>ț</a:t>
            </a:r>
            <a:r>
              <a:rPr lang="en-US" dirty="0" smtClean="0"/>
              <a:t>are</a:t>
            </a:r>
          </a:p>
          <a:p>
            <a:pPr lvl="1"/>
            <a:r>
              <a:rPr lang="en-US" dirty="0" err="1" smtClean="0"/>
              <a:t>Filtrarea</a:t>
            </a:r>
            <a:r>
              <a:rPr lang="en-US" dirty="0" smtClean="0"/>
              <a:t> St</a:t>
            </a:r>
            <a:r>
              <a:rPr lang="ro-RO" dirty="0" smtClean="0"/>
              <a:t>ă</a:t>
            </a:r>
            <a:r>
              <a:rPr lang="en-US" dirty="0" err="1" smtClean="0"/>
              <a:t>rilor</a:t>
            </a:r>
            <a:r>
              <a:rPr lang="en-US" dirty="0" smtClean="0"/>
              <a:t> </a:t>
            </a:r>
            <a:r>
              <a:rPr lang="en-US" dirty="0" err="1" smtClean="0"/>
              <a:t>Similare</a:t>
            </a:r>
            <a:r>
              <a:rPr lang="en-US" dirty="0" smtClean="0"/>
              <a:t> cu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memorate</a:t>
            </a:r>
            <a:r>
              <a:rPr lang="en-US" dirty="0" smtClean="0"/>
              <a:t> p</a:t>
            </a:r>
            <a:r>
              <a:rPr lang="ro-RO" dirty="0" smtClean="0"/>
              <a:t>â</a:t>
            </a:r>
            <a:r>
              <a:rPr lang="en-US" dirty="0" smtClean="0"/>
              <a:t>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pre</a:t>
            </a:r>
            <a:r>
              <a:rPr lang="ro-RO" dirty="0" smtClean="0"/>
              <a:t>z</a:t>
            </a:r>
            <a:r>
              <a:rPr lang="en-US" dirty="0" err="1" smtClean="0"/>
              <a:t>ent</a:t>
            </a:r>
            <a:endParaRPr lang="en-US" dirty="0" smtClean="0"/>
          </a:p>
          <a:p>
            <a:pPr lvl="1"/>
            <a:r>
              <a:rPr lang="en-US" dirty="0" err="1" smtClean="0"/>
              <a:t>Clusterizare</a:t>
            </a:r>
            <a:r>
              <a:rPr lang="en-US" dirty="0" smtClean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smtClean="0"/>
              <a:t>DBSCAN</a:t>
            </a:r>
          </a:p>
          <a:p>
            <a:pPr lvl="1"/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smtClean="0"/>
              <a:t>disc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Detec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endParaRPr lang="en-US" dirty="0" smtClean="0"/>
          </a:p>
          <a:p>
            <a:pPr lvl="1"/>
            <a:r>
              <a:rPr lang="en-US" dirty="0" smtClean="0"/>
              <a:t>Radius </a:t>
            </a:r>
            <a:r>
              <a:rPr lang="en-US" dirty="0" err="1"/>
              <a:t>Neighbours</a:t>
            </a:r>
            <a:r>
              <a:rPr lang="en-US" dirty="0"/>
              <a:t> Classifier</a:t>
            </a:r>
          </a:p>
          <a:p>
            <a:pPr lvl="1"/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Aberante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considerate </a:t>
            </a:r>
            <a:r>
              <a:rPr lang="en-US" dirty="0" err="1" smtClean="0"/>
              <a:t>anomalii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7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solutiei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de Android</a:t>
            </a:r>
          </a:p>
          <a:p>
            <a:pPr lvl="1"/>
            <a:r>
              <a:rPr lang="en-US" dirty="0" err="1" smtClean="0"/>
              <a:t>Folosit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anomaliei</a:t>
            </a:r>
            <a:endParaRPr lang="en-US" dirty="0"/>
          </a:p>
          <a:p>
            <a:pPr lvl="1"/>
            <a:r>
              <a:rPr lang="en-US" dirty="0" err="1"/>
              <a:t>Administratorul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decide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Stare </a:t>
            </a:r>
            <a:r>
              <a:rPr lang="en-US" dirty="0" smtClean="0"/>
              <a:t>normal (alarm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fals</a:t>
            </a:r>
            <a:r>
              <a:rPr lang="ro-RO" dirty="0" smtClean="0"/>
              <a:t>ă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/>
              <a:t>Anomalie</a:t>
            </a:r>
            <a:r>
              <a:rPr lang="en-US" dirty="0"/>
              <a:t> cu grad mic de </a:t>
            </a:r>
            <a:r>
              <a:rPr lang="en-US" dirty="0" err="1"/>
              <a:t>daune</a:t>
            </a:r>
            <a:endParaRPr lang="en-US" dirty="0"/>
          </a:p>
          <a:p>
            <a:pPr lvl="2"/>
            <a:r>
              <a:rPr lang="en-US" dirty="0" err="1"/>
              <a:t>Anomalie</a:t>
            </a:r>
            <a:r>
              <a:rPr lang="en-US" dirty="0"/>
              <a:t> </a:t>
            </a:r>
            <a:r>
              <a:rPr lang="en-US" dirty="0" smtClean="0"/>
              <a:t>critic</a:t>
            </a:r>
            <a:r>
              <a:rPr lang="ro-RO" dirty="0" smtClean="0"/>
              <a:t>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98" y="2725535"/>
            <a:ext cx="10178322" cy="1492132"/>
          </a:xfrm>
        </p:spPr>
        <p:txBody>
          <a:bodyPr/>
          <a:lstStyle/>
          <a:p>
            <a:pPr algn="ctr"/>
            <a:r>
              <a:rPr lang="ro-RO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071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3678</TotalTime>
  <Words>883</Words>
  <Application>Microsoft Office PowerPoint</Application>
  <PresentationFormat>Widescreen</PresentationFormat>
  <Paragraphs>256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Impact</vt:lpstr>
      <vt:lpstr>Wingdings</vt:lpstr>
      <vt:lpstr>Badge</vt:lpstr>
      <vt:lpstr>SISTEM DE DETECȚIE DE ANOMALII FOLOSIND TEHNOLOGIA eBPF</vt:lpstr>
      <vt:lpstr>Introducere</vt:lpstr>
      <vt:lpstr>eBPF</vt:lpstr>
      <vt:lpstr>Descrierea soluției</vt:lpstr>
      <vt:lpstr>Descrierea soluției</vt:lpstr>
      <vt:lpstr>Descrierea soluției</vt:lpstr>
      <vt:lpstr>Descrierea solutiei</vt:lpstr>
      <vt:lpstr>Descrierea solutiei</vt:lpstr>
      <vt:lpstr>DEMO</vt:lpstr>
      <vt:lpstr>Concluzii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DETECTIE DE ANOMALII FOLOSIND TEHNOLOGIA eBPF</dc:title>
  <dc:creator>Alexandru GROSU</dc:creator>
  <cp:lastModifiedBy>Alexandru GROSU</cp:lastModifiedBy>
  <cp:revision>80</cp:revision>
  <dcterms:created xsi:type="dcterms:W3CDTF">2019-06-30T03:20:54Z</dcterms:created>
  <dcterms:modified xsi:type="dcterms:W3CDTF">2019-07-02T16:40:15Z</dcterms:modified>
</cp:coreProperties>
</file>