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8" r:id="rId2"/>
    <p:sldId id="257" r:id="rId3"/>
    <p:sldId id="259" r:id="rId4"/>
    <p:sldId id="310" r:id="rId5"/>
    <p:sldId id="311" r:id="rId6"/>
    <p:sldId id="312" r:id="rId7"/>
    <p:sldId id="309" r:id="rId8"/>
    <p:sldId id="315" r:id="rId9"/>
    <p:sldId id="316" r:id="rId10"/>
    <p:sldId id="320" r:id="rId11"/>
    <p:sldId id="321" r:id="rId12"/>
    <p:sldId id="322" r:id="rId13"/>
    <p:sldId id="323" r:id="rId14"/>
    <p:sldId id="328" r:id="rId15"/>
    <p:sldId id="329" r:id="rId16"/>
    <p:sldId id="330" r:id="rId17"/>
    <p:sldId id="331" r:id="rId18"/>
    <p:sldId id="332" r:id="rId19"/>
    <p:sldId id="362" r:id="rId20"/>
    <p:sldId id="314" r:id="rId21"/>
    <p:sldId id="364" r:id="rId22"/>
    <p:sldId id="333" r:id="rId23"/>
    <p:sldId id="334" r:id="rId24"/>
    <p:sldId id="365" r:id="rId25"/>
    <p:sldId id="335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7" r:id="rId35"/>
    <p:sldId id="348" r:id="rId36"/>
    <p:sldId id="346" r:id="rId37"/>
    <p:sldId id="349" r:id="rId38"/>
    <p:sldId id="350" r:id="rId39"/>
    <p:sldId id="351" r:id="rId40"/>
    <p:sldId id="354" r:id="rId41"/>
    <p:sldId id="355" r:id="rId42"/>
    <p:sldId id="357" r:id="rId43"/>
    <p:sldId id="358" r:id="rId44"/>
    <p:sldId id="359" r:id="rId45"/>
    <p:sldId id="360" r:id="rId46"/>
    <p:sldId id="361" r:id="rId47"/>
    <p:sldId id="363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C66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4" autoAdjust="0"/>
    <p:restoredTop sz="87253" autoAdjust="0"/>
  </p:normalViewPr>
  <p:slideViewPr>
    <p:cSldViewPr snapToGrid="0" snapToObjects="1">
      <p:cViewPr varScale="1">
        <p:scale>
          <a:sx n="118" d="100"/>
          <a:sy n="118" d="100"/>
        </p:scale>
        <p:origin x="-60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B4E68-0592-4049-AB36-C6F2907750A1}" type="datetimeFigureOut">
              <a:rPr lang="en-US" smtClean="0"/>
              <a:pPr/>
              <a:t>3/1/17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78010-956E-4947-9895-2674128609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67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BEC36-4CEB-CE48-A66E-255DAE50E644}" type="datetimeFigureOut">
              <a:rPr lang="en-US" smtClean="0"/>
              <a:pPr/>
              <a:t>3/1/17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AC2FA-8806-8949-9615-5A0245375F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83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Duration:</a:t>
            </a:r>
            <a:r>
              <a:rPr lang="en-US" baseline="0" dirty="0" smtClean="0"/>
              <a:t> - 5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C2FA-8806-8949-9615-5A0245375FF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99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Duration:</a:t>
            </a:r>
            <a:r>
              <a:rPr lang="en-US" baseline="0" dirty="0" smtClean="0"/>
              <a:t> - 5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C2FA-8806-8949-9615-5A0245375FF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7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Duration:</a:t>
            </a:r>
            <a:r>
              <a:rPr lang="en-US" baseline="0" dirty="0" smtClean="0"/>
              <a:t> - 5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C2FA-8806-8949-9615-5A0245375FF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7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Duration:</a:t>
            </a:r>
            <a:r>
              <a:rPr lang="en-US" baseline="0" dirty="0" smtClean="0"/>
              <a:t> - 5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C2FA-8806-8949-9615-5A0245375FF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7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Duration:</a:t>
            </a:r>
            <a:r>
              <a:rPr lang="en-US" baseline="0" dirty="0" smtClean="0"/>
              <a:t> - 5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C2FA-8806-8949-9615-5A0245375FF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7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Duration:</a:t>
            </a:r>
            <a:r>
              <a:rPr lang="en-US" baseline="0" dirty="0" smtClean="0"/>
              <a:t> - 5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C2FA-8806-8949-9615-5A0245375FF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7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Duration:</a:t>
            </a:r>
            <a:r>
              <a:rPr lang="en-US" baseline="0" dirty="0" smtClean="0"/>
              <a:t> - 5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C2FA-8806-8949-9615-5A0245375FF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7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Duration:</a:t>
            </a:r>
            <a:r>
              <a:rPr lang="en-US" baseline="0" dirty="0" smtClean="0"/>
              <a:t> - 5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C2FA-8806-8949-9615-5A0245375FF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7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Duration:</a:t>
            </a:r>
            <a:r>
              <a:rPr lang="en-US" baseline="0" dirty="0" smtClean="0"/>
              <a:t> - 5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C2FA-8806-8949-9615-5A0245375FF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7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Duration:</a:t>
            </a:r>
            <a:r>
              <a:rPr lang="en-US" baseline="0" dirty="0" smtClean="0"/>
              <a:t> - 5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C2FA-8806-8949-9615-5A0245375FF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22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Duration:</a:t>
            </a:r>
            <a:r>
              <a:rPr lang="en-US" baseline="0" dirty="0" smtClean="0"/>
              <a:t> - 5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C2FA-8806-8949-9615-5A0245375FF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7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Duration:</a:t>
            </a:r>
            <a:r>
              <a:rPr lang="en-US" baseline="0" dirty="0" smtClean="0"/>
              <a:t> - 5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C2FA-8806-8949-9615-5A0245375FF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7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Duration:</a:t>
            </a:r>
            <a:r>
              <a:rPr lang="en-US" baseline="0" dirty="0" smtClean="0"/>
              <a:t> - 5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C2FA-8806-8949-9615-5A0245375FF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7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Duration:</a:t>
            </a:r>
            <a:r>
              <a:rPr lang="en-US" baseline="0" dirty="0" smtClean="0"/>
              <a:t> - 5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C2FA-8806-8949-9615-5A0245375FF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7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Duration:</a:t>
            </a:r>
            <a:r>
              <a:rPr lang="en-US" baseline="0" dirty="0" smtClean="0"/>
              <a:t> - 5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C2FA-8806-8949-9615-5A0245375FF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73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Duration:</a:t>
            </a:r>
            <a:r>
              <a:rPr lang="en-US" baseline="0" dirty="0" smtClean="0"/>
              <a:t> - 5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C2FA-8806-8949-9615-5A0245375FF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7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Duration:</a:t>
            </a:r>
            <a:r>
              <a:rPr lang="en-US" baseline="0" dirty="0" smtClean="0"/>
              <a:t> - 5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C2FA-8806-8949-9615-5A0245375FF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7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Duration:</a:t>
            </a:r>
            <a:r>
              <a:rPr lang="en-US" baseline="0" dirty="0" smtClean="0"/>
              <a:t> - 5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AC2FA-8806-8949-9615-5A0245375FF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7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2013 - </a:t>
            </a:r>
            <a:r>
              <a:rPr lang="en-US" dirty="0" err="1" smtClean="0"/>
              <a:t>Școala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r>
              <a:rPr lang="en-US" dirty="0" smtClean="0"/>
              <a:t> de IT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8149" y="6356350"/>
            <a:ext cx="3348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Un </a:t>
            </a:r>
            <a:r>
              <a:rPr lang="en-US" dirty="0" err="1" smtClean="0"/>
              <a:t>proiect</a:t>
            </a:r>
            <a:r>
              <a:rPr lang="en-US" dirty="0" smtClean="0"/>
              <a:t> al </a:t>
            </a:r>
            <a:r>
              <a:rPr lang="en-US" dirty="0" err="1" smtClean="0"/>
              <a:t>Asociației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Educație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endParaRPr lang="en-US" dirty="0"/>
          </a:p>
        </p:txBody>
      </p:sp>
      <p:pic>
        <p:nvPicPr>
          <p:cNvPr id="9" name="Picture 8" descr="Separat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5412"/>
            <a:ext cx="9144000" cy="114300"/>
          </a:xfrm>
          <a:prstGeom prst="rect">
            <a:avLst/>
          </a:prstGeom>
        </p:spPr>
      </p:pic>
      <p:pic>
        <p:nvPicPr>
          <p:cNvPr id="10" name="Picture 9" descr="Separat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2050"/>
            <a:ext cx="9144000" cy="1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7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2013 - Școala Informală de IT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47192988"/>
              </p:ext>
            </p:extLst>
          </p:nvPr>
        </p:nvGraphicFramePr>
        <p:xfrm>
          <a:off x="1629834" y="1809749"/>
          <a:ext cx="6096000" cy="37084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98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8134" y="75754"/>
            <a:ext cx="5748666" cy="1143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2013 - </a:t>
            </a:r>
            <a:r>
              <a:rPr lang="en-US" dirty="0" err="1" smtClean="0"/>
              <a:t>Școala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r>
              <a:rPr lang="en-US" dirty="0" smtClean="0"/>
              <a:t> de IT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8149" y="6356350"/>
            <a:ext cx="3348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Un </a:t>
            </a:r>
            <a:r>
              <a:rPr lang="en-US" dirty="0" err="1" smtClean="0"/>
              <a:t>proiect</a:t>
            </a:r>
            <a:r>
              <a:rPr lang="en-US" dirty="0" smtClean="0"/>
              <a:t> al </a:t>
            </a:r>
            <a:r>
              <a:rPr lang="en-US" dirty="0" err="1" smtClean="0"/>
              <a:t>Asociației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Educație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24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355996"/>
            <a:ext cx="2057400" cy="477016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272" y="1355996"/>
            <a:ext cx="3750258" cy="477016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2013 - </a:t>
            </a:r>
            <a:r>
              <a:rPr lang="en-US" dirty="0" err="1" smtClean="0"/>
              <a:t>Școala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r>
              <a:rPr lang="en-US" dirty="0" smtClean="0"/>
              <a:t> de IT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8149" y="6356350"/>
            <a:ext cx="3348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Un </a:t>
            </a:r>
            <a:r>
              <a:rPr lang="en-US" dirty="0" err="1" smtClean="0"/>
              <a:t>proiect</a:t>
            </a:r>
            <a:r>
              <a:rPr lang="en-US" dirty="0" smtClean="0"/>
              <a:t> al </a:t>
            </a:r>
            <a:r>
              <a:rPr lang="en-US" dirty="0" err="1" smtClean="0"/>
              <a:t>Asociației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Educație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02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8134" y="274638"/>
            <a:ext cx="5748666" cy="59707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2013 - </a:t>
            </a:r>
            <a:r>
              <a:rPr lang="en-US" dirty="0" err="1" smtClean="0"/>
              <a:t>Școala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r>
              <a:rPr lang="en-US" dirty="0" smtClean="0"/>
              <a:t> de IT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8149" y="6356350"/>
            <a:ext cx="3348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Un </a:t>
            </a:r>
            <a:r>
              <a:rPr lang="en-US" dirty="0" err="1" smtClean="0"/>
              <a:t>proiect</a:t>
            </a:r>
            <a:r>
              <a:rPr lang="en-US" dirty="0" smtClean="0"/>
              <a:t> al </a:t>
            </a:r>
            <a:r>
              <a:rPr lang="en-US" dirty="0" err="1" smtClean="0"/>
              <a:t>Asociației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Educație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endParaRPr lang="en-US" dirty="0"/>
          </a:p>
        </p:txBody>
      </p:sp>
      <p:pic>
        <p:nvPicPr>
          <p:cNvPr id="9" name="Picture 8" descr="Separat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5412"/>
            <a:ext cx="9144000" cy="114300"/>
          </a:xfrm>
          <a:prstGeom prst="rect">
            <a:avLst/>
          </a:prstGeom>
        </p:spPr>
      </p:pic>
      <p:pic>
        <p:nvPicPr>
          <p:cNvPr id="10" name="Picture 9" descr="Separat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" y="6242050"/>
            <a:ext cx="9144000" cy="1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1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2013 - </a:t>
            </a:r>
            <a:r>
              <a:rPr lang="en-US" dirty="0" err="1" smtClean="0"/>
              <a:t>Școala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r>
              <a:rPr lang="en-US" dirty="0" smtClean="0"/>
              <a:t> de IT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8149" y="6356350"/>
            <a:ext cx="3348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Un </a:t>
            </a:r>
            <a:r>
              <a:rPr lang="en-US" dirty="0" err="1" smtClean="0"/>
              <a:t>proiect</a:t>
            </a:r>
            <a:r>
              <a:rPr lang="en-US" dirty="0" smtClean="0"/>
              <a:t> al </a:t>
            </a:r>
            <a:r>
              <a:rPr lang="en-US" dirty="0" err="1" smtClean="0"/>
              <a:t>Asociației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Educație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0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9836" y="59401"/>
            <a:ext cx="6006964" cy="1143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2013 - </a:t>
            </a:r>
            <a:r>
              <a:rPr lang="en-US" dirty="0" err="1" smtClean="0"/>
              <a:t>Școala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r>
              <a:rPr lang="en-US" dirty="0" smtClean="0"/>
              <a:t> de IT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8149" y="6356350"/>
            <a:ext cx="3348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Un </a:t>
            </a:r>
            <a:r>
              <a:rPr lang="en-US" dirty="0" err="1" smtClean="0"/>
              <a:t>proiect</a:t>
            </a:r>
            <a:r>
              <a:rPr lang="en-US" dirty="0" smtClean="0"/>
              <a:t> al </a:t>
            </a:r>
            <a:r>
              <a:rPr lang="en-US" dirty="0" err="1" smtClean="0"/>
              <a:t>Asociației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Educație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endParaRPr lang="en-US" dirty="0"/>
          </a:p>
        </p:txBody>
      </p:sp>
      <p:pic>
        <p:nvPicPr>
          <p:cNvPr id="10" name="Picture 9" descr="Separat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5412"/>
            <a:ext cx="9144000" cy="114300"/>
          </a:xfrm>
          <a:prstGeom prst="rect">
            <a:avLst/>
          </a:prstGeom>
        </p:spPr>
      </p:pic>
      <p:pic>
        <p:nvPicPr>
          <p:cNvPr id="11" name="Picture 10" descr="Separat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2050"/>
            <a:ext cx="9144000" cy="1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5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758" y="48639"/>
            <a:ext cx="5641042" cy="1143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2013 - </a:t>
            </a:r>
            <a:r>
              <a:rPr lang="en-US" dirty="0" err="1" smtClean="0"/>
              <a:t>Școala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r>
              <a:rPr lang="en-US" dirty="0" smtClean="0"/>
              <a:t> de IT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5338149" y="6356350"/>
            <a:ext cx="3348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Un </a:t>
            </a:r>
            <a:r>
              <a:rPr lang="en-US" dirty="0" err="1" smtClean="0"/>
              <a:t>proiect</a:t>
            </a:r>
            <a:r>
              <a:rPr lang="en-US" dirty="0" smtClean="0"/>
              <a:t> al </a:t>
            </a:r>
            <a:r>
              <a:rPr lang="en-US" dirty="0" err="1" smtClean="0"/>
              <a:t>Asociației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Educație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55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560" y="91686"/>
            <a:ext cx="5813240" cy="1143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ABE5-887C-B841-AB47-732E8787CB0A}" type="datetimeFigureOut">
              <a:rPr lang="en-US" smtClean="0"/>
              <a:pPr/>
              <a:t>3/1/17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8B22-3343-554B-A691-E00E327FF1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4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2013 - </a:t>
            </a:r>
            <a:r>
              <a:rPr lang="en-US" dirty="0" err="1" smtClean="0"/>
              <a:t>Școala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r>
              <a:rPr lang="en-US" dirty="0" smtClean="0"/>
              <a:t> de 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8149" y="6356350"/>
            <a:ext cx="3348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Un </a:t>
            </a:r>
            <a:r>
              <a:rPr lang="en-US" dirty="0" err="1" smtClean="0"/>
              <a:t>proiect</a:t>
            </a:r>
            <a:r>
              <a:rPr lang="en-US" dirty="0" smtClean="0"/>
              <a:t> al </a:t>
            </a:r>
            <a:r>
              <a:rPr lang="en-US" dirty="0" err="1" smtClean="0"/>
              <a:t>Asociației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Educație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1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510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97150"/>
            <a:ext cx="3008313" cy="35290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2013 - </a:t>
            </a:r>
            <a:r>
              <a:rPr lang="en-US" dirty="0" err="1" smtClean="0"/>
              <a:t>Școala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r>
              <a:rPr lang="en-US" dirty="0" smtClean="0"/>
              <a:t> de IT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8149" y="6356350"/>
            <a:ext cx="3348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Un </a:t>
            </a:r>
            <a:r>
              <a:rPr lang="en-US" dirty="0" err="1" smtClean="0"/>
              <a:t>proiect</a:t>
            </a:r>
            <a:r>
              <a:rPr lang="en-US" dirty="0" smtClean="0"/>
              <a:t> al </a:t>
            </a:r>
            <a:r>
              <a:rPr lang="en-US" dirty="0" err="1" smtClean="0"/>
              <a:t>Asociației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Educație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9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161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8161" y="1474375"/>
            <a:ext cx="5486400" cy="3253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8161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2013 - </a:t>
            </a:r>
            <a:r>
              <a:rPr lang="en-US" dirty="0" err="1" smtClean="0"/>
              <a:t>Școala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r>
              <a:rPr lang="en-US" dirty="0" smtClean="0"/>
              <a:t> de IT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8149" y="6356350"/>
            <a:ext cx="3348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Un </a:t>
            </a:r>
            <a:r>
              <a:rPr lang="en-US" dirty="0" err="1" smtClean="0"/>
              <a:t>proiect</a:t>
            </a:r>
            <a:r>
              <a:rPr lang="en-US" dirty="0" smtClean="0"/>
              <a:t> al </a:t>
            </a:r>
            <a:r>
              <a:rPr lang="en-US" dirty="0" err="1" smtClean="0"/>
              <a:t>Asociației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Educație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3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19799" y="6356350"/>
            <a:ext cx="26670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" name="Picture 9" descr="logo_color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98" y="214979"/>
            <a:ext cx="2141716" cy="932831"/>
          </a:xfrm>
          <a:prstGeom prst="rect">
            <a:avLst/>
          </a:prstGeom>
        </p:spPr>
      </p:pic>
      <p:pic>
        <p:nvPicPr>
          <p:cNvPr id="11" name="Picture 10" descr="Separator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5412"/>
            <a:ext cx="9144000" cy="114300"/>
          </a:xfrm>
          <a:prstGeom prst="rect">
            <a:avLst/>
          </a:prstGeom>
        </p:spPr>
      </p:pic>
      <p:pic>
        <p:nvPicPr>
          <p:cNvPr id="12" name="Picture 11" descr="Separator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2050"/>
            <a:ext cx="9144000" cy="114300"/>
          </a:xfrm>
          <a:prstGeom prst="rect">
            <a:avLst/>
          </a:prstGeom>
        </p:spPr>
      </p:pic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2808986" y="102412"/>
            <a:ext cx="58778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2013 - </a:t>
            </a:r>
            <a:r>
              <a:rPr lang="en-US" dirty="0" err="1" smtClean="0"/>
              <a:t>Școala</a:t>
            </a:r>
            <a:r>
              <a:rPr lang="en-US" dirty="0" smtClean="0"/>
              <a:t> </a:t>
            </a:r>
            <a:r>
              <a:rPr lang="en-US" dirty="0" err="1" smtClean="0"/>
              <a:t>Informală</a:t>
            </a:r>
            <a:r>
              <a:rPr lang="en-US" dirty="0" smtClean="0"/>
              <a:t> de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0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Verdana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Verdana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Verdana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Verdana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postgresql/" TargetMode="External"/><Relationship Id="rId4" Type="http://schemas.openxmlformats.org/officeDocument/2006/relationships/hyperlink" Target="http://www.oracle.com/technetwork/java/javase/jdbc/index.html" TargetMode="External"/><Relationship Id="rId5" Type="http://schemas.openxmlformats.org/officeDocument/2006/relationships/hyperlink" Target="https://docs.oracle.com/javase/tutorial/jdbc/basics/" TargetMode="External"/><Relationship Id="rId6" Type="http://schemas.openxmlformats.org/officeDocument/2006/relationships/hyperlink" Target="http://www.tutorialspoint.com/jdbc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dbc.postgresql.org/documentation/documentation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 &amp; </a:t>
            </a:r>
            <a:r>
              <a:rPr lang="en-US" dirty="0" err="1" smtClean="0"/>
              <a:t>jDBC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Session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29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SQL– language syntax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Most actions on a DB are performed using SQL statements</a:t>
            </a:r>
          </a:p>
          <a:p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SQL is a free-form language whose statements can:</a:t>
            </a:r>
          </a:p>
          <a:p>
            <a:pPr lvl="1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 in uppercase or lowercase (SELECT, select,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SeLEct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are all identical)</a:t>
            </a:r>
          </a:p>
          <a:p>
            <a:pPr lvl="1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Continue on the next line as long as you don’t split words, tokens or quoted strings in two</a:t>
            </a:r>
          </a:p>
          <a:p>
            <a:pPr lvl="1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 on the same line with other statements</a:t>
            </a:r>
          </a:p>
          <a:p>
            <a:pPr lvl="1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Start in any column</a:t>
            </a:r>
          </a:p>
          <a:p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SQL statements consist of clauses and expressions</a:t>
            </a:r>
          </a:p>
          <a:p>
            <a:pPr lvl="1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Example: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SELECT </a:t>
            </a:r>
            <a:r>
              <a:rPr lang="en-US" sz="1800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FirstName</a:t>
            </a:r>
            <a:r>
              <a:rPr lang="en-US" sz="18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, </a:t>
            </a:r>
            <a:r>
              <a:rPr lang="en-US" sz="1800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LastName</a:t>
            </a:r>
            <a:r>
              <a:rPr lang="en-US" sz="18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FROM employees WHERE location=‘TM’;</a:t>
            </a:r>
          </a:p>
          <a:p>
            <a:pPr>
              <a:buNone/>
            </a:pPr>
            <a:endParaRPr lang="en-US" sz="1800" dirty="0" smtClean="0">
              <a:latin typeface="Consolas" pitchFamily="49" charset="0"/>
              <a:ea typeface="Verdana" pitchFamily="34" charset="0"/>
              <a:cs typeface="Consolas" pitchFamily="49" charset="0"/>
            </a:endParaRPr>
          </a:p>
          <a:p>
            <a:pPr lvl="0">
              <a:buNone/>
            </a:pPr>
            <a:endParaRPr lang="en-US" sz="2000" dirty="0" smtClean="0"/>
          </a:p>
          <a:p>
            <a:pPr lvl="0"/>
            <a:endParaRPr lang="en-US" sz="2000" dirty="0" smtClean="0"/>
          </a:p>
          <a:p>
            <a:pPr lvl="0">
              <a:buNone/>
            </a:pPr>
            <a:endParaRPr lang="en-US" sz="2800" dirty="0" smtClean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64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SQL– language syntax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Most actions on a DB are performed using SQL statements</a:t>
            </a:r>
          </a:p>
          <a:p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SQL is a free-form language whose statements can:</a:t>
            </a:r>
          </a:p>
          <a:p>
            <a:pPr lvl="1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 in uppercase or lowercase (SELECT, select,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SeLEct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are all identical)</a:t>
            </a:r>
          </a:p>
          <a:p>
            <a:pPr lvl="1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Continue on the next line as long as you don’t split words, tokens or quoted strings in two</a:t>
            </a:r>
          </a:p>
          <a:p>
            <a:pPr lvl="1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 on the same line with other statements</a:t>
            </a:r>
          </a:p>
          <a:p>
            <a:pPr lvl="1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Start in any column</a:t>
            </a:r>
          </a:p>
          <a:p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SQL statements consist of clauses and expressions</a:t>
            </a:r>
          </a:p>
          <a:p>
            <a:pPr lvl="1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Example: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SELECT </a:t>
            </a:r>
            <a:r>
              <a:rPr lang="en-US" sz="1800" dirty="0" err="1" smtClean="0">
                <a:solidFill>
                  <a:srgbClr val="00B050"/>
                </a:solidFill>
                <a:latin typeface="Consolas" pitchFamily="49" charset="0"/>
                <a:ea typeface="Verdana" pitchFamily="34" charset="0"/>
                <a:cs typeface="Consolas" pitchFamily="49" charset="0"/>
              </a:rPr>
              <a:t>FirstName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ea typeface="Verdana" pitchFamily="34" charset="0"/>
                <a:cs typeface="Consolas" pitchFamily="49" charset="0"/>
              </a:rPr>
              <a:t>, </a:t>
            </a:r>
            <a:r>
              <a:rPr lang="en-US" sz="1800" dirty="0" err="1" smtClean="0">
                <a:solidFill>
                  <a:srgbClr val="00B050"/>
                </a:solidFill>
                <a:latin typeface="Consolas" pitchFamily="49" charset="0"/>
                <a:ea typeface="Verdana" pitchFamily="34" charset="0"/>
                <a:cs typeface="Consolas" pitchFamily="49" charset="0"/>
              </a:rPr>
              <a:t>LastName</a:t>
            </a:r>
            <a:r>
              <a:rPr lang="en-US" sz="18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FROM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Verdana" pitchFamily="34" charset="0"/>
                <a:cs typeface="Consolas" pitchFamily="49" charset="0"/>
              </a:rPr>
              <a:t>employees </a:t>
            </a:r>
            <a:r>
              <a:rPr lang="en-US" sz="18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WHERE </a:t>
            </a:r>
            <a:r>
              <a:rPr lang="en-US" sz="1800" dirty="0" smtClean="0">
                <a:solidFill>
                  <a:srgbClr val="FFC000"/>
                </a:solidFill>
                <a:latin typeface="Consolas" pitchFamily="49" charset="0"/>
                <a:ea typeface="Verdana" pitchFamily="34" charset="0"/>
                <a:cs typeface="Consolas" pitchFamily="49" charset="0"/>
              </a:rPr>
              <a:t>location=‘TM’</a:t>
            </a:r>
            <a:r>
              <a:rPr lang="en-US" sz="18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     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ea typeface="Verdana" pitchFamily="34" charset="0"/>
                <a:cs typeface="Consolas" pitchFamily="49" charset="0"/>
              </a:rPr>
              <a:t>columns</a:t>
            </a: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               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ea typeface="Verdana" pitchFamily="34" charset="0"/>
                <a:cs typeface="Consolas" pitchFamily="49" charset="0"/>
              </a:rPr>
              <a:t>table name</a:t>
            </a: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         </a:t>
            </a:r>
            <a:r>
              <a:rPr lang="en-US" sz="1600" dirty="0" smtClean="0">
                <a:solidFill>
                  <a:srgbClr val="FFC000"/>
                </a:solidFill>
                <a:latin typeface="Consolas" pitchFamily="49" charset="0"/>
                <a:ea typeface="Verdana" pitchFamily="34" charset="0"/>
                <a:cs typeface="Consolas" pitchFamily="49" charset="0"/>
              </a:rPr>
              <a:t>expression</a:t>
            </a:r>
          </a:p>
          <a:p>
            <a:endParaRPr lang="en-US" sz="1400" dirty="0" smtClean="0"/>
          </a:p>
          <a:p>
            <a:pPr lvl="0"/>
            <a:endParaRPr lang="en-US" sz="2000" dirty="0" smtClean="0"/>
          </a:p>
          <a:p>
            <a:pPr lvl="0">
              <a:buNone/>
            </a:pPr>
            <a:endParaRPr lang="en-US" sz="2800" dirty="0" smtClean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64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SQL– language syntax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Most actions on a DB are performed using SQL statements</a:t>
            </a:r>
          </a:p>
          <a:p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SQL is a free-form language whose statements can:</a:t>
            </a:r>
          </a:p>
          <a:p>
            <a:pPr lvl="1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 in uppercase or lowercase (SELECT, select,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SeLEct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are all identical)</a:t>
            </a:r>
          </a:p>
          <a:p>
            <a:pPr lvl="1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Continue on the next line as long as you don’t split words, tokens or quoted strings in two</a:t>
            </a:r>
          </a:p>
          <a:p>
            <a:pPr lvl="1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 on the same line with other statements</a:t>
            </a:r>
          </a:p>
          <a:p>
            <a:pPr lvl="1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Start in any column</a:t>
            </a:r>
          </a:p>
          <a:p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SQL statements consist of clauses and expressions</a:t>
            </a:r>
          </a:p>
          <a:p>
            <a:pPr lvl="1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Example: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SELECT </a:t>
            </a:r>
            <a:r>
              <a:rPr lang="en-US" sz="1800" dirty="0" err="1" smtClean="0">
                <a:solidFill>
                  <a:srgbClr val="00B050"/>
                </a:solidFill>
                <a:latin typeface="Consolas" pitchFamily="49" charset="0"/>
                <a:ea typeface="Verdana" pitchFamily="34" charset="0"/>
                <a:cs typeface="Consolas" pitchFamily="49" charset="0"/>
              </a:rPr>
              <a:t>FirstName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ea typeface="Verdana" pitchFamily="34" charset="0"/>
                <a:cs typeface="Consolas" pitchFamily="49" charset="0"/>
              </a:rPr>
              <a:t>, </a:t>
            </a:r>
            <a:r>
              <a:rPr lang="en-US" sz="1800" dirty="0" err="1" smtClean="0">
                <a:solidFill>
                  <a:srgbClr val="00B050"/>
                </a:solidFill>
                <a:latin typeface="Consolas" pitchFamily="49" charset="0"/>
                <a:ea typeface="Verdana" pitchFamily="34" charset="0"/>
                <a:cs typeface="Consolas" pitchFamily="49" charset="0"/>
              </a:rPr>
              <a:t>LastName</a:t>
            </a:r>
            <a:r>
              <a:rPr lang="en-US" sz="18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FROM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Verdana" pitchFamily="34" charset="0"/>
                <a:cs typeface="Consolas" pitchFamily="49" charset="0"/>
              </a:rPr>
              <a:t>employees </a:t>
            </a:r>
            <a:r>
              <a:rPr lang="en-US" sz="18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WHERE </a:t>
            </a:r>
            <a:r>
              <a:rPr lang="en-US" sz="1800" dirty="0" smtClean="0">
                <a:solidFill>
                  <a:srgbClr val="FFC000"/>
                </a:solidFill>
                <a:latin typeface="Consolas" pitchFamily="49" charset="0"/>
                <a:ea typeface="Verdana" pitchFamily="34" charset="0"/>
                <a:cs typeface="Consolas" pitchFamily="49" charset="0"/>
              </a:rPr>
              <a:t>location=‘TM’</a:t>
            </a:r>
            <a:r>
              <a:rPr lang="en-US" sz="18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     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ea typeface="Verdana" pitchFamily="34" charset="0"/>
                <a:cs typeface="Consolas" pitchFamily="49" charset="0"/>
              </a:rPr>
              <a:t>columns</a:t>
            </a: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               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ea typeface="Verdana" pitchFamily="34" charset="0"/>
                <a:cs typeface="Consolas" pitchFamily="49" charset="0"/>
              </a:rPr>
              <a:t>table name</a:t>
            </a: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         </a:t>
            </a:r>
            <a:r>
              <a:rPr lang="en-US" sz="1600" dirty="0" smtClean="0">
                <a:solidFill>
                  <a:srgbClr val="FFC000"/>
                </a:solidFill>
                <a:latin typeface="Consolas" pitchFamily="49" charset="0"/>
                <a:ea typeface="Verdana" pitchFamily="34" charset="0"/>
                <a:cs typeface="Consolas" pitchFamily="49" charset="0"/>
              </a:rPr>
              <a:t>expression</a:t>
            </a:r>
          </a:p>
          <a:p>
            <a:r>
              <a:rPr lang="en-US" sz="1800" dirty="0" smtClean="0"/>
              <a:t>SQL can be divided into two parts:</a:t>
            </a:r>
          </a:p>
          <a:p>
            <a:pPr lvl="1"/>
            <a:r>
              <a:rPr lang="en-US" sz="1400" b="1" dirty="0" smtClean="0"/>
              <a:t>DML</a:t>
            </a:r>
            <a:r>
              <a:rPr lang="en-US" sz="1400" dirty="0" smtClean="0"/>
              <a:t>: Data Manipulation Language (SELECT, UPDATE, etc)</a:t>
            </a:r>
          </a:p>
          <a:p>
            <a:pPr lvl="1"/>
            <a:r>
              <a:rPr lang="en-US" sz="1400" b="1" dirty="0" smtClean="0"/>
              <a:t>DDL</a:t>
            </a:r>
            <a:r>
              <a:rPr lang="en-US" sz="1400" dirty="0" smtClean="0"/>
              <a:t>: Data Definition Language (CREATE/ALTER database / table / index, etc)</a:t>
            </a:r>
          </a:p>
          <a:p>
            <a:pPr lvl="0"/>
            <a:endParaRPr lang="en-US" sz="2000" dirty="0" smtClean="0"/>
          </a:p>
          <a:p>
            <a:pPr lvl="0">
              <a:buNone/>
            </a:pPr>
            <a:endParaRPr lang="en-US" sz="2800" dirty="0" smtClean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64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Postgresql</a:t>
            </a:r>
            <a:r>
              <a:rPr lang="en-US" dirty="0" smtClean="0"/>
              <a:t>– language syntax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Three comments style:</a:t>
            </a:r>
          </a:p>
          <a:p>
            <a:pPr lvl="1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“#”  to the end of the line</a:t>
            </a:r>
          </a:p>
          <a:p>
            <a:pPr lvl="1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“--” to the end of the line, as long as after “--” there is at least one whitespace</a:t>
            </a:r>
          </a:p>
          <a:p>
            <a:pPr lvl="1"/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/* comment */: multi-line comment</a:t>
            </a:r>
          </a:p>
          <a:p>
            <a:pPr>
              <a:buNone/>
            </a:pPr>
            <a:endParaRPr lang="en-US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SELECT 1+1; # single line comment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SELECT 1+1; -- single line comment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SELECT 1 + /* this is a multiline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           comment */ 1;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lvl="0"/>
            <a:endParaRPr lang="en-US" sz="2000" dirty="0" smtClean="0"/>
          </a:p>
          <a:p>
            <a:pPr lvl="0">
              <a:buNone/>
            </a:pPr>
            <a:endParaRPr lang="en-US" sz="2800" dirty="0" smtClean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64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Postgresql</a:t>
            </a:r>
            <a:r>
              <a:rPr lang="en-US" dirty="0" smtClean="0"/>
              <a:t>– Some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ABS(): absolute value of number</a:t>
            </a:r>
          </a:p>
          <a:p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ADDDATE(): ADDDATE(‘2015-08-20’, INTERVAL 31 DAY)</a:t>
            </a:r>
          </a:p>
          <a:p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AVG(): select name, AVG(score) from student group by name;</a:t>
            </a:r>
          </a:p>
          <a:p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BETWEEN x AND y: SELECT 2 BETWEEN 1 and 3 =&gt; 1 (TRUE)</a:t>
            </a:r>
          </a:p>
          <a:p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CEIL(): select ceil(0.5) =&gt; 1</a:t>
            </a:r>
          </a:p>
          <a:p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CHAR(): select CHAR(77,121,83,81,’76’) =&gt; ‘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MySQL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’</a:t>
            </a:r>
          </a:p>
          <a:p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CHAR_LENGTH(): select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char_length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(‘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MySQL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’) =&gt; 5</a:t>
            </a:r>
          </a:p>
          <a:p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CONCAT(): select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concat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(‘My’, ‘SQL’) =&gt; ‘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MySQL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’</a:t>
            </a:r>
          </a:p>
          <a:p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CURRENT_DATE()/_TIME()/_TIMESTAMP(): select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current_date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</a:p>
          <a:p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CURRENT_USER()</a:t>
            </a:r>
          </a:p>
          <a:p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FLOOR(): select FLOOR(0.5) =&gt; 0</a:t>
            </a:r>
          </a:p>
          <a:p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IF(), IFNULL(): select (1&gt;2, 2, 3) =&gt; 3</a:t>
            </a:r>
          </a:p>
          <a:p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IN(): select 2 in (0,2,7,8) =&gt; 1 (TRUE)</a:t>
            </a:r>
          </a:p>
          <a:p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INSERT(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pos,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len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newstr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</a:t>
            </a:r>
          </a:p>
          <a:p>
            <a:pPr lvl="0"/>
            <a:endParaRPr lang="en-US" sz="2000" dirty="0" smtClean="0"/>
          </a:p>
          <a:p>
            <a:pPr lvl="0">
              <a:buNone/>
            </a:pPr>
            <a:endParaRPr lang="en-US" sz="2800" dirty="0" smtClean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64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Postgresql</a:t>
            </a:r>
            <a:r>
              <a:rPr lang="en-US" dirty="0" smtClean="0"/>
              <a:t>– Some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LIKE: select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expr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like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pattern =&gt; 1 or 0</a:t>
            </a:r>
          </a:p>
          <a:p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LOAD_FILE(path): reads and returns the file contents as a string</a:t>
            </a:r>
          </a:p>
          <a:p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LOWER(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): select lower(‘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MySQL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’) =&gt; ‘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mysql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’</a:t>
            </a:r>
          </a:p>
          <a:p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LTRIM/RTRIM/TRIM(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): LTRIM(‘ 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cucu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’) =&gt; ‘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cucu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’</a:t>
            </a:r>
          </a:p>
          <a:p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MIN/MAX(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expr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): select name, MIN(score), MAX(score) from stud group by name;</a:t>
            </a:r>
          </a:p>
          <a:p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%, MOD(): modulo</a:t>
            </a:r>
          </a:p>
          <a:p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NOT, !: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boolean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negation</a:t>
            </a:r>
          </a:p>
          <a:p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OR, ||: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boolean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or</a:t>
            </a:r>
          </a:p>
          <a:p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PASSWORD(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): select password(‘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badpwd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’) =&gt; ‘*AAB3E28…’</a:t>
            </a:r>
          </a:p>
          <a:p>
            <a:pPr lvl="0"/>
            <a:r>
              <a:rPr lang="en-US" sz="2000" dirty="0" smtClean="0"/>
              <a:t>POW(x, y): x to the power of y</a:t>
            </a:r>
          </a:p>
          <a:p>
            <a:pPr lvl="0"/>
            <a:r>
              <a:rPr lang="en-US" sz="2000" dirty="0" smtClean="0"/>
              <a:t>RAND(): random float in [0,1)</a:t>
            </a:r>
          </a:p>
          <a:p>
            <a:pPr lvl="0"/>
            <a:r>
              <a:rPr lang="en-US" sz="2000" dirty="0" smtClean="0"/>
              <a:t>ROW_COUNT(): insert into t values (1), (2), (3); select </a:t>
            </a:r>
            <a:r>
              <a:rPr lang="en-US" sz="2000" dirty="0" err="1" smtClean="0"/>
              <a:t>row_count</a:t>
            </a:r>
            <a:r>
              <a:rPr lang="en-US" sz="2000" dirty="0" smtClean="0"/>
              <a:t>() =&gt; 3</a:t>
            </a:r>
          </a:p>
          <a:p>
            <a:pPr lvl="0"/>
            <a:r>
              <a:rPr lang="en-US" sz="2000" dirty="0" smtClean="0"/>
              <a:t>SLEEP(duration)</a:t>
            </a:r>
          </a:p>
          <a:p>
            <a:pPr lvl="0"/>
            <a:r>
              <a:rPr lang="en-US" sz="2000" dirty="0" smtClean="0"/>
              <a:t>STRCMP(str1, str2): returns -1, 0, or 1.</a:t>
            </a:r>
          </a:p>
          <a:p>
            <a:pPr lvl="0"/>
            <a:r>
              <a:rPr lang="en-US" sz="2000" dirty="0" smtClean="0"/>
              <a:t>SUBSTR(</a:t>
            </a:r>
            <a:r>
              <a:rPr lang="en-US" sz="2000" dirty="0" err="1" smtClean="0"/>
              <a:t>str</a:t>
            </a:r>
            <a:r>
              <a:rPr lang="en-US" sz="2000" dirty="0" smtClean="0"/>
              <a:t>, pos [,</a:t>
            </a:r>
            <a:r>
              <a:rPr lang="en-US" sz="2000" dirty="0" err="1" smtClean="0"/>
              <a:t>len</a:t>
            </a:r>
            <a:r>
              <a:rPr lang="en-US" sz="2000" dirty="0" smtClean="0"/>
              <a:t>]): returns substring from a string</a:t>
            </a:r>
          </a:p>
          <a:p>
            <a:pPr lvl="0">
              <a:buNone/>
            </a:pPr>
            <a:endParaRPr lang="en-US" sz="2800" dirty="0" smtClean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64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Indexes are used to speed up searches into a table by a certain column, without looking into the whole table.</a:t>
            </a:r>
          </a:p>
          <a:p>
            <a:r>
              <a:rPr lang="en-US" sz="2000" dirty="0" smtClean="0"/>
              <a:t>Not visible to the user; just used to speed up searches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CREATE INDEX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index_name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ON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table_name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col_name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pPr lvl="0">
              <a:buNone/>
            </a:pPr>
            <a:endParaRPr lang="en-US" sz="2800" dirty="0" smtClean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64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It is a constraint which uniquely identifies each record in a table</a:t>
            </a:r>
          </a:p>
          <a:p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Cannot contain null values!</a:t>
            </a:r>
          </a:p>
          <a:p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Each table should have one and only one PK</a:t>
            </a:r>
          </a:p>
          <a:p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Syntax for PRIMARY KEY setup may differ based on DB SW. Below is an approach that is usable in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Postgresql</a:t>
            </a:r>
            <a:endParaRPr lang="en-US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en-US" sz="1800" dirty="0" smtClean="0">
              <a:latin typeface="Consolas" pitchFamily="49" charset="0"/>
              <a:ea typeface="Verdana" pitchFamily="34" charset="0"/>
              <a:cs typeface="Consolas" pitchFamily="49" charset="0"/>
            </a:endParaRPr>
          </a:p>
          <a:p>
            <a:pPr>
              <a:buNone/>
            </a:pPr>
            <a:r>
              <a:rPr lang="en-US" sz="1800" b="1" dirty="0">
                <a:latin typeface="Consolas" pitchFamily="49" charset="0"/>
                <a:ea typeface="Verdana" pitchFamily="34" charset="0"/>
                <a:cs typeface="Consolas" pitchFamily="49" charset="0"/>
              </a:rPr>
              <a:t>create sequence </a:t>
            </a:r>
            <a:r>
              <a:rPr lang="en-US" sz="1800" b="1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customer_id_seq</a:t>
            </a:r>
            <a:r>
              <a:rPr lang="en-US" sz="1800" dirty="0">
                <a:latin typeface="Consolas" pitchFamily="49" charset="0"/>
                <a:ea typeface="Verdana" pitchFamily="34" charset="0"/>
                <a:cs typeface="Consolas" pitchFamily="49" charset="0"/>
              </a:rPr>
              <a:t>;</a:t>
            </a:r>
            <a:endParaRPr lang="en-US" sz="1800" dirty="0" smtClean="0">
              <a:latin typeface="Consolas" pitchFamily="49" charset="0"/>
              <a:ea typeface="Verdana" pitchFamily="34" charset="0"/>
              <a:cs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create table customers (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   </a:t>
            </a:r>
            <a:r>
              <a:rPr lang="en-US" sz="1800" dirty="0">
                <a:latin typeface="Consolas" pitchFamily="49" charset="0"/>
                <a:ea typeface="Verdana" pitchFamily="34" charset="0"/>
                <a:cs typeface="Consolas" pitchFamily="49" charset="0"/>
              </a:rPr>
              <a:t>id </a:t>
            </a:r>
            <a:r>
              <a:rPr lang="en-US" sz="1800" dirty="0" err="1">
                <a:latin typeface="Consolas" pitchFamily="49" charset="0"/>
                <a:ea typeface="Verdana" pitchFamily="34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en-US" sz="1800" b="1" dirty="0">
                <a:latin typeface="Consolas" pitchFamily="49" charset="0"/>
                <a:ea typeface="Verdana" pitchFamily="34" charset="0"/>
                <a:cs typeface="Consolas" pitchFamily="49" charset="0"/>
              </a:rPr>
              <a:t>primary key default </a:t>
            </a:r>
            <a:r>
              <a:rPr lang="en-US" sz="1800" b="1" dirty="0" err="1">
                <a:latin typeface="Consolas" pitchFamily="49" charset="0"/>
                <a:ea typeface="Verdana" pitchFamily="34" charset="0"/>
                <a:cs typeface="Consolas" pitchFamily="49" charset="0"/>
              </a:rPr>
              <a:t>nextval</a:t>
            </a:r>
            <a:r>
              <a:rPr lang="en-US" sz="1800" b="1" dirty="0">
                <a:latin typeface="Consolas" pitchFamily="49" charset="0"/>
                <a:ea typeface="Verdana" pitchFamily="34" charset="0"/>
                <a:cs typeface="Consolas" pitchFamily="49" charset="0"/>
              </a:rPr>
              <a:t>(</a:t>
            </a:r>
            <a:r>
              <a:rPr lang="en-US" sz="1800" dirty="0">
                <a:latin typeface="Consolas" pitchFamily="49" charset="0"/>
                <a:ea typeface="Verdana" pitchFamily="34" charset="0"/>
                <a:cs typeface="Consolas" pitchFamily="49" charset="0"/>
              </a:rPr>
              <a:t>'</a:t>
            </a:r>
            <a:r>
              <a:rPr lang="en-US" sz="1800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country_id_seq</a:t>
            </a:r>
            <a:r>
              <a:rPr lang="en-US" sz="18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’</a:t>
            </a:r>
            <a:r>
              <a:rPr lang="en-US" sz="1800" b="1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)</a:t>
            </a:r>
            <a:r>
              <a:rPr lang="en-US" sz="18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,  </a:t>
            </a:r>
            <a:r>
              <a:rPr lang="en-US" sz="1800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lastName</a:t>
            </a:r>
            <a:r>
              <a:rPr lang="en-US" sz="18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varchar</a:t>
            </a:r>
            <a:r>
              <a:rPr lang="en-US" sz="18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(255) not null,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   </a:t>
            </a:r>
            <a:r>
              <a:rPr lang="en-US" sz="1800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firstName</a:t>
            </a:r>
            <a:r>
              <a:rPr lang="en-US" sz="18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varchar</a:t>
            </a:r>
            <a:r>
              <a:rPr lang="en-US" sz="18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(255),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    address </a:t>
            </a:r>
            <a:r>
              <a:rPr lang="en-US" sz="1800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varchar</a:t>
            </a:r>
            <a:r>
              <a:rPr lang="en-US" sz="18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(255),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);</a:t>
            </a:r>
            <a:endParaRPr lang="en-US" sz="2000" dirty="0" smtClean="0"/>
          </a:p>
          <a:p>
            <a:endParaRPr lang="en-US" sz="2000" dirty="0" smtClean="0"/>
          </a:p>
          <a:p>
            <a:pPr lvl="0">
              <a:buNone/>
            </a:pPr>
            <a:endParaRPr lang="en-US" sz="2800" dirty="0" smtClean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64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foreign key in a table points to a primary key in another table</a:t>
            </a:r>
          </a:p>
          <a:p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It is the mechanism of relating two tables by a table column</a:t>
            </a:r>
          </a:p>
          <a:p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Purpose: don’t duplicate data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ea typeface="Verdana" pitchFamily="34" charset="0"/>
              <a:cs typeface="Consolas" pitchFamily="49" charset="0"/>
              <a:sym typeface="Wingdings" pitchFamily="2" charset="2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  <a:sym typeface="Wingdings" pitchFamily="2" charset="2"/>
              </a:rPr>
              <a:t>create table orders (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  <a:sym typeface="Wingdings" pitchFamily="2" charset="2"/>
              </a:rPr>
              <a:t>id </a:t>
            </a:r>
            <a:r>
              <a:rPr lang="en-US" sz="1600" dirty="0" err="1">
                <a:latin typeface="Consolas" pitchFamily="49" charset="0"/>
                <a:ea typeface="Verdana" pitchFamily="34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  <a:sym typeface="Wingdings" pitchFamily="2" charset="2"/>
              </a:rPr>
              <a:t> primary key default </a:t>
            </a:r>
            <a:r>
              <a:rPr lang="en-US" sz="1600" dirty="0" err="1">
                <a:latin typeface="Consolas" pitchFamily="49" charset="0"/>
                <a:ea typeface="Verdana" pitchFamily="34" charset="0"/>
                <a:cs typeface="Consolas" pitchFamily="49" charset="0"/>
                <a:sym typeface="Wingdings" pitchFamily="2" charset="2"/>
              </a:rPr>
              <a:t>nextval</a:t>
            </a: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  <a:sym typeface="Wingdings" pitchFamily="2" charset="2"/>
              </a:rPr>
              <a:t>(’</a:t>
            </a:r>
            <a:r>
              <a:rPr lang="en-US" sz="1600" dirty="0" err="1" smtClean="0">
                <a:latin typeface="Consolas" pitchFamily="49" charset="0"/>
                <a:ea typeface="Verdana" pitchFamily="34" charset="0"/>
                <a:cs typeface="Consolas" pitchFamily="49" charset="0"/>
                <a:sym typeface="Wingdings" pitchFamily="2" charset="2"/>
              </a:rPr>
              <a:t>order_id_seq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  <a:sym typeface="Wingdings" pitchFamily="2" charset="2"/>
              </a:rPr>
              <a:t>'),</a:t>
            </a:r>
            <a:endParaRPr lang="en-US" sz="1600" dirty="0" smtClean="0">
              <a:latin typeface="Consolas" pitchFamily="49" charset="0"/>
              <a:ea typeface="Verdana" pitchFamily="34" charset="0"/>
              <a:cs typeface="Consolas" pitchFamily="49" charset="0"/>
              <a:sym typeface="Wingdings" pitchFamily="2" charset="2"/>
            </a:endParaRP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1600" dirty="0" err="1" smtClean="0">
                <a:latin typeface="Consolas" pitchFamily="49" charset="0"/>
                <a:ea typeface="Verdana" pitchFamily="34" charset="0"/>
                <a:cs typeface="Consolas" pitchFamily="49" charset="0"/>
                <a:sym typeface="Wingdings" pitchFamily="2" charset="2"/>
              </a:rPr>
              <a:t>orderNr</a:t>
            </a: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600" dirty="0" err="1" smtClean="0">
                <a:latin typeface="Consolas" pitchFamily="49" charset="0"/>
                <a:ea typeface="Verdana" pitchFamily="34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  <a:sym typeface="Wingdings" pitchFamily="2" charset="2"/>
              </a:rPr>
              <a:t> not null,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  <a:ea typeface="Verdana" pitchFamily="34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600" b="1" dirty="0" smtClean="0">
                <a:latin typeface="Consolas" pitchFamily="49" charset="0"/>
                <a:ea typeface="Verdana" pitchFamily="34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1600" b="1" dirty="0" err="1" smtClean="0">
                <a:latin typeface="Consolas" pitchFamily="49" charset="0"/>
                <a:ea typeface="Verdana" pitchFamily="34" charset="0"/>
                <a:cs typeface="Consolas" pitchFamily="49" charset="0"/>
                <a:sym typeface="Wingdings" pitchFamily="2" charset="2"/>
              </a:rPr>
              <a:t>clientId</a:t>
            </a:r>
            <a:r>
              <a:rPr lang="en-US" sz="1600" b="1" dirty="0" smtClean="0">
                <a:latin typeface="Consolas" pitchFamily="49" charset="0"/>
                <a:ea typeface="Verdana" pitchFamily="34" charset="0"/>
                <a:cs typeface="Consolas" pitchFamily="49" charset="0"/>
                <a:sym typeface="Wingdings" pitchFamily="2" charset="2"/>
              </a:rPr>
              <a:t> references customers(id)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  <a:ea typeface="Verdana" pitchFamily="34" charset="0"/>
                <a:cs typeface="Consolas" pitchFamily="49" charset="0"/>
                <a:sym typeface="Wingdings" pitchFamily="2" charset="2"/>
              </a:rPr>
              <a:t>);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dirty="0" smtClean="0"/>
          </a:p>
          <a:p>
            <a:endParaRPr lang="en-US" sz="2000" dirty="0" smtClean="0"/>
          </a:p>
          <a:p>
            <a:pPr lvl="0">
              <a:buNone/>
            </a:pPr>
            <a:endParaRPr lang="en-US" sz="2800" dirty="0" smtClean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64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foreign key in a table points to a primary key in another table</a:t>
            </a:r>
          </a:p>
          <a:p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It is the mechanism of relating two tables by a table column</a:t>
            </a:r>
          </a:p>
          <a:p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Purpose: don’t duplicate data</a:t>
            </a:r>
          </a:p>
          <a:p>
            <a:pPr>
              <a:buNone/>
            </a:pPr>
            <a:endParaRPr lang="en-US" sz="1600" dirty="0" smtClean="0">
              <a:latin typeface="Consolas" pitchFamily="49" charset="0"/>
              <a:ea typeface="Verdana" pitchFamily="34" charset="0"/>
              <a:cs typeface="Consolas" pitchFamily="49" charset="0"/>
              <a:sym typeface="Wingdings" pitchFamily="2" charset="2"/>
            </a:endParaRPr>
          </a:p>
          <a:p>
            <a:pPr>
              <a:buNone/>
            </a:pP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  <a:sym typeface="Wingdings" pitchFamily="2" charset="2"/>
              </a:rPr>
              <a:t>create table orders (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  <a:sym typeface="Wingdings" pitchFamily="2" charset="2"/>
              </a:rPr>
              <a:t>    id </a:t>
            </a:r>
            <a:r>
              <a:rPr lang="en-US" sz="1600" dirty="0" err="1">
                <a:latin typeface="Consolas" pitchFamily="49" charset="0"/>
                <a:ea typeface="Verdana" pitchFamily="34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  <a:sym typeface="Wingdings" pitchFamily="2" charset="2"/>
              </a:rPr>
              <a:t> primary key default </a:t>
            </a:r>
            <a:r>
              <a:rPr lang="en-US" sz="1600" dirty="0" err="1">
                <a:latin typeface="Consolas" pitchFamily="49" charset="0"/>
                <a:ea typeface="Verdana" pitchFamily="34" charset="0"/>
                <a:cs typeface="Consolas" pitchFamily="49" charset="0"/>
                <a:sym typeface="Wingdings" pitchFamily="2" charset="2"/>
              </a:rPr>
              <a:t>nextval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  <a:sym typeface="Wingdings" pitchFamily="2" charset="2"/>
              </a:rPr>
              <a:t>(’</a:t>
            </a:r>
            <a:r>
              <a:rPr lang="en-US" sz="1600" dirty="0" err="1">
                <a:latin typeface="Consolas" pitchFamily="49" charset="0"/>
                <a:ea typeface="Verdana" pitchFamily="34" charset="0"/>
                <a:cs typeface="Consolas" pitchFamily="49" charset="0"/>
                <a:sym typeface="Wingdings" pitchFamily="2" charset="2"/>
              </a:rPr>
              <a:t>order_id_seq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  <a:sym typeface="Wingdings" pitchFamily="2" charset="2"/>
              </a:rPr>
              <a:t>'),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1600" dirty="0" err="1">
                <a:latin typeface="Consolas" pitchFamily="49" charset="0"/>
                <a:ea typeface="Verdana" pitchFamily="34" charset="0"/>
                <a:cs typeface="Consolas" pitchFamily="49" charset="0"/>
                <a:sym typeface="Wingdings" pitchFamily="2" charset="2"/>
              </a:rPr>
              <a:t>orderNr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600" dirty="0" err="1">
                <a:latin typeface="Consolas" pitchFamily="49" charset="0"/>
                <a:ea typeface="Verdana" pitchFamily="34" charset="0"/>
                <a:cs typeface="Consolas" pitchFamily="49" charset="0"/>
                <a:sym typeface="Wingdings" pitchFamily="2" charset="2"/>
              </a:rPr>
              <a:t>int</a:t>
            </a: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  <a:sym typeface="Wingdings" pitchFamily="2" charset="2"/>
              </a:rPr>
              <a:t> not null,</a:t>
            </a:r>
          </a:p>
          <a:p>
            <a:pPr>
              <a:buNone/>
            </a:pPr>
            <a:r>
              <a:rPr lang="en-US" sz="1600" b="1" dirty="0">
                <a:latin typeface="Consolas" pitchFamily="49" charset="0"/>
                <a:ea typeface="Verdana" pitchFamily="34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1600" b="1" dirty="0" err="1">
                <a:latin typeface="Consolas" pitchFamily="49" charset="0"/>
                <a:ea typeface="Verdana" pitchFamily="34" charset="0"/>
                <a:cs typeface="Consolas" pitchFamily="49" charset="0"/>
                <a:sym typeface="Wingdings" pitchFamily="2" charset="2"/>
              </a:rPr>
              <a:t>clientId</a:t>
            </a:r>
            <a:r>
              <a:rPr lang="en-US" sz="1600" b="1" dirty="0">
                <a:latin typeface="Consolas" pitchFamily="49" charset="0"/>
                <a:ea typeface="Verdana" pitchFamily="34" charset="0"/>
                <a:cs typeface="Consolas" pitchFamily="49" charset="0"/>
                <a:sym typeface="Wingdings" pitchFamily="2" charset="2"/>
              </a:rPr>
              <a:t> references customers(id)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  <a:ea typeface="Verdana" pitchFamily="34" charset="0"/>
                <a:cs typeface="Consolas" pitchFamily="49" charset="0"/>
                <a:sym typeface="Wingdings" pitchFamily="2" charset="2"/>
              </a:rPr>
              <a:t>);                      </a:t>
            </a:r>
            <a:r>
              <a:rPr lang="en-US" sz="1600" dirty="0" err="1" smtClean="0">
                <a:solidFill>
                  <a:srgbClr val="00B050"/>
                </a:solidFill>
                <a:latin typeface="Consolas" pitchFamily="49" charset="0"/>
                <a:ea typeface="Verdana" pitchFamily="34" charset="0"/>
                <a:cs typeface="Consolas" pitchFamily="49" charset="0"/>
                <a:sym typeface="Wingdings" pitchFamily="2" charset="2"/>
              </a:rPr>
              <a:t>table_name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ea typeface="Verdana" pitchFamily="34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1600" dirty="0" err="1" smtClean="0">
                <a:solidFill>
                  <a:srgbClr val="00B050"/>
                </a:solidFill>
                <a:latin typeface="Consolas" pitchFamily="49" charset="0"/>
                <a:ea typeface="Verdana" pitchFamily="34" charset="0"/>
                <a:cs typeface="Consolas" pitchFamily="49" charset="0"/>
                <a:sym typeface="Wingdings" pitchFamily="2" charset="2"/>
              </a:rPr>
              <a:t>pk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ea typeface="Verdana" pitchFamily="34" charset="0"/>
                <a:cs typeface="Consolas" pitchFamily="49" charset="0"/>
                <a:sym typeface="Wingdings" pitchFamily="2" charset="2"/>
              </a:rPr>
              <a:t>)</a:t>
            </a:r>
            <a:endParaRPr lang="en-US" sz="16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dirty="0" smtClean="0"/>
          </a:p>
          <a:p>
            <a:endParaRPr lang="en-US" sz="2000" dirty="0" smtClean="0"/>
          </a:p>
          <a:p>
            <a:pPr lvl="0">
              <a:buNone/>
            </a:pPr>
            <a:endParaRPr lang="en-US" sz="2800" dirty="0" smtClean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74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Relational Databases</a:t>
            </a:r>
          </a:p>
          <a:p>
            <a:pPr lvl="0"/>
            <a:r>
              <a:rPr lang="en-US" dirty="0" smtClean="0"/>
              <a:t>JDBC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456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JOIN keyword is used in an SQL statement to query data from two / more tables, based on a relationship between certain columns in these tables</a:t>
            </a:r>
          </a:p>
          <a:p>
            <a:r>
              <a:rPr lang="en-US" sz="2000" dirty="0" smtClean="0"/>
              <a:t>Types of joins:</a:t>
            </a:r>
          </a:p>
          <a:p>
            <a:pPr lvl="1"/>
            <a:r>
              <a:rPr lang="en-US" sz="1600" dirty="0" smtClean="0"/>
              <a:t>Inner join / join: the default; return rows when there is at least one match in both tables</a:t>
            </a:r>
          </a:p>
          <a:p>
            <a:pPr lvl="1"/>
            <a:r>
              <a:rPr lang="en-US" sz="1600" dirty="0" smtClean="0"/>
              <a:t>Left outer join: return all rows from the left table, even if there are no matches in the right table =&gt; null values for the right table columns</a:t>
            </a:r>
          </a:p>
          <a:p>
            <a:pPr lvl="1"/>
            <a:r>
              <a:rPr lang="en-US" sz="1600" dirty="0" smtClean="0"/>
              <a:t>Right outer join: return all rows from the right table, even if there are no matches in the left table =&gt; null values for the left table columns</a:t>
            </a:r>
          </a:p>
          <a:p>
            <a:pPr lvl="1"/>
            <a:r>
              <a:rPr lang="en-US" sz="1600" dirty="0" smtClean="0"/>
              <a:t>Full join: combination of left and right outer joins</a:t>
            </a:r>
          </a:p>
          <a:p>
            <a:pPr lvl="1"/>
            <a:r>
              <a:rPr lang="en-US" sz="1600" dirty="0" smtClean="0"/>
              <a:t>Cross join: a full </a:t>
            </a:r>
            <a:r>
              <a:rPr lang="en-US" sz="1600" dirty="0" err="1" smtClean="0"/>
              <a:t>cartesian</a:t>
            </a:r>
            <a:r>
              <a:rPr lang="en-US" sz="1600" dirty="0" smtClean="0"/>
              <a:t> product between left and right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0384"/>
            <a:ext cx="8229600" cy="2403215"/>
          </a:xfrm>
        </p:spPr>
        <p:txBody>
          <a:bodyPr>
            <a:normAutofit/>
          </a:bodyPr>
          <a:lstStyle/>
          <a:p>
            <a:r>
              <a:rPr lang="en-US" sz="1600" dirty="0" smtClean="0"/>
              <a:t>Intersection between LS (Left Set) and t2.</a:t>
            </a:r>
          </a:p>
          <a:p>
            <a:pPr>
              <a:buNone/>
            </a:pPr>
            <a:r>
              <a:rPr lang="en-US" sz="1600" dirty="0" smtClean="0"/>
              <a:t>SELECT * FROM t1</a:t>
            </a:r>
            <a:r>
              <a:rPr lang="en-US" sz="1600" b="1" dirty="0" smtClean="0"/>
              <a:t> [INNER] JOIN </a:t>
            </a:r>
            <a:r>
              <a:rPr lang="en-US" sz="1600" dirty="0" smtClean="0"/>
              <a:t>t2</a:t>
            </a:r>
            <a:r>
              <a:rPr lang="en-US" sz="1600" b="1" dirty="0" smtClean="0"/>
              <a:t> ON </a:t>
            </a:r>
            <a:r>
              <a:rPr lang="en-US" sz="1600" dirty="0" smtClean="0"/>
              <a:t>t1.c1</a:t>
            </a:r>
            <a:r>
              <a:rPr lang="en-US" sz="1600" b="1" dirty="0" smtClean="0">
                <a:solidFill>
                  <a:srgbClr val="FF0000"/>
                </a:solidFill>
              </a:rPr>
              <a:t>=</a:t>
            </a:r>
            <a:r>
              <a:rPr lang="en-US" sz="1600" dirty="0" smtClean="0"/>
              <a:t>t2.c2;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1600" dirty="0" err="1" smtClean="0"/>
              <a:t>Postgresql</a:t>
            </a:r>
            <a:r>
              <a:rPr lang="en-US" sz="1600" dirty="0" smtClean="0"/>
              <a:t>: the absence of </a:t>
            </a:r>
            <a:r>
              <a:rPr lang="en-US" sz="1600" b="1" dirty="0" smtClean="0"/>
              <a:t>ON</a:t>
            </a:r>
            <a:r>
              <a:rPr lang="en-US" sz="1600" dirty="0" smtClean="0"/>
              <a:t> =&gt; cross join (</a:t>
            </a:r>
            <a:r>
              <a:rPr lang="en-US" sz="1600" i="1" dirty="0" smtClean="0"/>
              <a:t>syntactically</a:t>
            </a:r>
            <a:r>
              <a:rPr lang="en-US" sz="1600" dirty="0" smtClean="0"/>
              <a:t>):</a:t>
            </a:r>
          </a:p>
          <a:p>
            <a:pPr lvl="1"/>
            <a:r>
              <a:rPr lang="en-US" sz="1200" dirty="0" smtClean="0"/>
              <a:t>select * from t1 join t2 </a:t>
            </a:r>
            <a:r>
              <a:rPr lang="en-US" sz="1200" dirty="0" smtClean="0">
                <a:sym typeface="Wingdings" panose="05000000000000000000" pitchFamily="2" charset="2"/>
              </a:rPr>
              <a:t> select * from t1 inner join t2  select * from t1 cross join t2;</a:t>
            </a:r>
          </a:p>
          <a:p>
            <a:pPr lvl="1"/>
            <a:r>
              <a:rPr lang="en-US" sz="1200" dirty="0" smtClean="0">
                <a:sym typeface="Wingdings" panose="05000000000000000000" pitchFamily="2" charset="2"/>
              </a:rPr>
              <a:t>These are not actual inner joins, but syntactically they seem so</a:t>
            </a:r>
            <a:endParaRPr lang="en-US" sz="1200" dirty="0" smtClean="0"/>
          </a:p>
          <a:p>
            <a:r>
              <a:rPr lang="en-US" sz="1600" dirty="0" smtClean="0"/>
              <a:t>Inner join =&gt; </a:t>
            </a:r>
            <a:r>
              <a:rPr lang="en-US" sz="1600" b="1" dirty="0" smtClean="0"/>
              <a:t>LS </a:t>
            </a:r>
            <a:r>
              <a:rPr lang="az-Cyrl-AZ" sz="1600" b="1" dirty="0" smtClean="0"/>
              <a:t>П</a:t>
            </a:r>
            <a:r>
              <a:rPr lang="en-US" sz="1600" b="1" dirty="0" smtClean="0"/>
              <a:t> t2; </a:t>
            </a:r>
            <a:r>
              <a:rPr lang="en-US" sz="1600" dirty="0" smtClean="0"/>
              <a:t>LS = Left Set.</a:t>
            </a:r>
          </a:p>
          <a:p>
            <a:r>
              <a:rPr lang="en-US" sz="1600" dirty="0" smtClean="0"/>
              <a:t>LS = {e | e in t1 AND e in t2}</a:t>
            </a:r>
            <a:endParaRPr lang="de-AT" sz="1400" dirty="0" smtClean="0"/>
          </a:p>
          <a:p>
            <a:pPr marL="0" indent="0">
              <a:buNone/>
            </a:pPr>
            <a:endParaRPr lang="de-AT" sz="1400" dirty="0" smtClean="0"/>
          </a:p>
        </p:txBody>
      </p:sp>
      <p:pic>
        <p:nvPicPr>
          <p:cNvPr id="15" name="Picture 14" descr="mysql-inner-join-Venn-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332" y="1614646"/>
            <a:ext cx="2919297" cy="171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69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71129"/>
            <a:ext cx="8229600" cy="1700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AT" sz="1600" dirty="0"/>
          </a:p>
          <a:p>
            <a:pPr marL="0" indent="0">
              <a:buNone/>
            </a:pPr>
            <a:endParaRPr lang="de-AT" sz="1600" dirty="0" smtClean="0"/>
          </a:p>
          <a:p>
            <a:pPr marL="0" indent="0">
              <a:buNone/>
            </a:pPr>
            <a:r>
              <a:rPr lang="de-AT" sz="1600" dirty="0" smtClean="0"/>
              <a:t>Example:</a:t>
            </a:r>
          </a:p>
          <a:p>
            <a:pPr marL="0" indent="0">
              <a:buNone/>
            </a:pPr>
            <a:r>
              <a:rPr lang="de-AT" sz="1400" dirty="0" smtClean="0"/>
              <a:t>t1.c1 </a:t>
            </a:r>
            <a:r>
              <a:rPr lang="de-AT" sz="1400" dirty="0"/>
              <a:t>= {1, 2, 3, 4, 5</a:t>
            </a:r>
            <a:r>
              <a:rPr lang="de-AT" sz="1400" dirty="0" smtClean="0"/>
              <a:t>}; t2.c2 </a:t>
            </a:r>
            <a:r>
              <a:rPr lang="de-AT" sz="1400" dirty="0"/>
              <a:t>= {1, 2, 3};</a:t>
            </a:r>
          </a:p>
          <a:p>
            <a:pPr marL="0" indent="0">
              <a:buNone/>
            </a:pPr>
            <a:r>
              <a:rPr lang="de-AT" sz="1400" dirty="0" smtClean="0"/>
              <a:t>select </a:t>
            </a:r>
            <a:r>
              <a:rPr lang="de-AT" sz="1400" dirty="0"/>
              <a:t>t1.c1, t2.c2 from t1 [inner] join t2 </a:t>
            </a:r>
            <a:r>
              <a:rPr lang="de-AT" sz="1400" b="1" dirty="0"/>
              <a:t>on </a:t>
            </a:r>
            <a:r>
              <a:rPr lang="de-AT" sz="1400" b="1" dirty="0" smtClean="0"/>
              <a:t>t1.c1=t2.c2</a:t>
            </a:r>
            <a:r>
              <a:rPr lang="de-AT" sz="1400" dirty="0" smtClean="0"/>
              <a:t>;</a:t>
            </a:r>
          </a:p>
          <a:p>
            <a:pPr marL="0" indent="0">
              <a:buNone/>
            </a:pPr>
            <a:r>
              <a:rPr lang="de-AT" sz="1400" dirty="0" smtClean="0"/>
              <a:t>LS = {1, 2, 3} =&gt; Result = {(1, 1), (2, 2), (3, 3)};</a:t>
            </a:r>
          </a:p>
          <a:p>
            <a:pPr marL="0" indent="0">
              <a:buNone/>
            </a:pPr>
            <a:endParaRPr lang="de-AT" sz="1400" dirty="0" smtClean="0"/>
          </a:p>
        </p:txBody>
      </p:sp>
      <p:pic>
        <p:nvPicPr>
          <p:cNvPr id="16" name="Picture 15" descr="mysql-inner-join-Venn-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332" y="1614646"/>
            <a:ext cx="2919297" cy="1718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Outer join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24764"/>
            <a:ext cx="8229600" cy="1726692"/>
          </a:xfrm>
        </p:spPr>
        <p:txBody>
          <a:bodyPr>
            <a:normAutofit/>
          </a:bodyPr>
          <a:lstStyle/>
          <a:p>
            <a:r>
              <a:rPr lang="en-US" sz="1600" dirty="0" smtClean="0"/>
              <a:t>LS </a:t>
            </a:r>
            <a:r>
              <a:rPr lang="en-US" sz="1600" b="1" dirty="0"/>
              <a:t>x</a:t>
            </a:r>
            <a:r>
              <a:rPr lang="en-US" sz="1600" dirty="0" smtClean="0"/>
              <a:t> RS </a:t>
            </a:r>
            <a:r>
              <a:rPr lang="en-US" sz="1800" b="1" dirty="0" smtClean="0"/>
              <a:t>U</a:t>
            </a:r>
            <a:r>
              <a:rPr lang="en-US" sz="1600" dirty="0" smtClean="0"/>
              <a:t> ((t1 – LS) </a:t>
            </a:r>
            <a:r>
              <a:rPr lang="en-US" sz="1600" b="1" dirty="0" smtClean="0"/>
              <a:t>x</a:t>
            </a:r>
            <a:r>
              <a:rPr lang="en-US" sz="1600" dirty="0" smtClean="0"/>
              <a:t> {NULL})</a:t>
            </a:r>
          </a:p>
          <a:p>
            <a:r>
              <a:rPr lang="en-US" sz="1600" b="1" dirty="0"/>
              <a:t>x</a:t>
            </a:r>
            <a:r>
              <a:rPr lang="en-US" sz="1600" dirty="0" smtClean="0"/>
              <a:t> = </a:t>
            </a:r>
            <a:r>
              <a:rPr lang="en-US" sz="1600" b="1" dirty="0" smtClean="0"/>
              <a:t>Cartesian product</a:t>
            </a:r>
          </a:p>
          <a:p>
            <a:r>
              <a:rPr lang="en-US" sz="1600" dirty="0"/>
              <a:t>LS is a sub-set of t1 (if the ON clause contains something from t1)</a:t>
            </a:r>
          </a:p>
          <a:p>
            <a:r>
              <a:rPr lang="en-US" sz="1600" dirty="0"/>
              <a:t>RS is a sub-set of t2 (if the ON clause contains something from t2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If t1 == LS =&gt; Result = t1 x RS</a:t>
            </a:r>
            <a:endParaRPr lang="en-US" sz="1600" b="1" dirty="0" smtClean="0"/>
          </a:p>
          <a:p>
            <a:pPr>
              <a:buNone/>
            </a:pPr>
            <a:endParaRPr lang="en-US" sz="1600" dirty="0" smtClean="0"/>
          </a:p>
        </p:txBody>
      </p:sp>
      <p:pic>
        <p:nvPicPr>
          <p:cNvPr id="4" name="Picture 3" descr="mysql-left-join-Venn-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149" y="1600200"/>
            <a:ext cx="2933700" cy="17266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Outer join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45434"/>
            <a:ext cx="8229600" cy="325340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Example:</a:t>
            </a:r>
          </a:p>
          <a:p>
            <a:pPr marL="0" indent="0">
              <a:buNone/>
            </a:pPr>
            <a:r>
              <a:rPr lang="de-AT" sz="1600" dirty="0" smtClean="0"/>
              <a:t>t1.c1 </a:t>
            </a:r>
            <a:r>
              <a:rPr lang="de-AT" sz="1600" dirty="0"/>
              <a:t>= {1, 2, 3, 4, 5</a:t>
            </a:r>
            <a:r>
              <a:rPr lang="de-AT" sz="1600" dirty="0" smtClean="0"/>
              <a:t>}; t2.c2 </a:t>
            </a:r>
            <a:r>
              <a:rPr lang="de-AT" sz="1600" dirty="0"/>
              <a:t>= {1, 2, 3</a:t>
            </a:r>
            <a:r>
              <a:rPr lang="de-AT" sz="1600" dirty="0" smtClean="0"/>
              <a:t>};</a:t>
            </a:r>
          </a:p>
          <a:p>
            <a:pPr marL="0" indent="0">
              <a:buNone/>
            </a:pPr>
            <a:endParaRPr lang="de-AT" sz="1600" dirty="0" smtClean="0"/>
          </a:p>
          <a:p>
            <a:pPr marL="0" indent="0">
              <a:buNone/>
            </a:pPr>
            <a:r>
              <a:rPr lang="de-AT" sz="1600" dirty="0" smtClean="0"/>
              <a:t>SELECT </a:t>
            </a:r>
            <a:r>
              <a:rPr lang="de-AT" sz="1600" dirty="0"/>
              <a:t>t1.c1, t2.c2 </a:t>
            </a:r>
            <a:r>
              <a:rPr lang="de-AT" sz="1600" dirty="0" smtClean="0"/>
              <a:t>FROM </a:t>
            </a:r>
            <a:r>
              <a:rPr lang="de-AT" sz="1600" dirty="0"/>
              <a:t>t1 </a:t>
            </a:r>
            <a:r>
              <a:rPr lang="de-AT" sz="1600" dirty="0" smtClean="0"/>
              <a:t>left outer join </a:t>
            </a:r>
            <a:r>
              <a:rPr lang="de-AT" sz="1600" dirty="0"/>
              <a:t>t2 on </a:t>
            </a:r>
            <a:r>
              <a:rPr lang="de-AT" sz="1600" dirty="0" smtClean="0"/>
              <a:t>t1.c1 </a:t>
            </a:r>
            <a:r>
              <a:rPr lang="de-AT" sz="1600" dirty="0"/>
              <a:t>&gt;</a:t>
            </a:r>
            <a:r>
              <a:rPr lang="de-AT" sz="1600" dirty="0" smtClean="0"/>
              <a:t> 3;</a:t>
            </a:r>
          </a:p>
          <a:p>
            <a:pPr marL="0" indent="0">
              <a:buNone/>
            </a:pPr>
            <a:r>
              <a:rPr lang="de-AT" sz="1600" dirty="0" smtClean="0">
                <a:sym typeface="Wingdings" panose="05000000000000000000" pitchFamily="2" charset="2"/>
              </a:rPr>
              <a:t>LS = {4, 5}</a:t>
            </a:r>
          </a:p>
          <a:p>
            <a:pPr marL="0" indent="0">
              <a:buNone/>
            </a:pPr>
            <a:r>
              <a:rPr lang="de-AT" sz="1600" dirty="0" smtClean="0">
                <a:sym typeface="Wingdings" panose="05000000000000000000" pitchFamily="2" charset="2"/>
              </a:rPr>
              <a:t>t1 – LS = {1, 2, 3}</a:t>
            </a:r>
            <a:endParaRPr lang="de-AT" sz="1600" dirty="0">
              <a:sym typeface="Wingdings" panose="05000000000000000000" pitchFamily="2" charset="2"/>
            </a:endParaRPr>
          </a:p>
          <a:p>
            <a:pPr>
              <a:buNone/>
            </a:pPr>
            <a:r>
              <a:rPr lang="en-US" sz="1600" dirty="0" smtClean="0"/>
              <a:t>{4,5} x {1,2,3} + {1,2,3} x {NULL} = {(4,1), (4,2), (4,3), (5,1), (5,2), (5,3), (1, NULL), (2,NULL), (3,NULL)}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 smtClean="0"/>
              <a:t>Observation: </a:t>
            </a:r>
            <a:r>
              <a:rPr lang="en-US" sz="1600" b="1" dirty="0" smtClean="0"/>
              <a:t>All the elements from t1 are in.</a:t>
            </a:r>
          </a:p>
          <a:p>
            <a:pPr>
              <a:buNone/>
            </a:pPr>
            <a:endParaRPr lang="en-US" sz="1600" dirty="0" smtClean="0"/>
          </a:p>
        </p:txBody>
      </p:sp>
      <p:pic>
        <p:nvPicPr>
          <p:cNvPr id="4" name="Picture 3" descr="mysql-left-join-Venn-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149" y="1600200"/>
            <a:ext cx="2933700" cy="172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07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Outer join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 smtClean="0"/>
              <a:t>LS </a:t>
            </a:r>
            <a:r>
              <a:rPr lang="en-US" sz="1600" b="1" dirty="0" smtClean="0"/>
              <a:t>x</a:t>
            </a:r>
            <a:r>
              <a:rPr lang="en-US" sz="1600" dirty="0" smtClean="0"/>
              <a:t> RS </a:t>
            </a:r>
            <a:r>
              <a:rPr lang="en-US" sz="1800" b="1" dirty="0"/>
              <a:t>U</a:t>
            </a:r>
            <a:r>
              <a:rPr lang="en-US" sz="1600" dirty="0"/>
              <a:t> </a:t>
            </a:r>
            <a:r>
              <a:rPr lang="en-US" sz="1600" dirty="0" smtClean="0"/>
              <a:t>({NULL} x (t2 </a:t>
            </a:r>
            <a:r>
              <a:rPr lang="en-US" sz="1600" dirty="0"/>
              <a:t>– </a:t>
            </a:r>
            <a:r>
              <a:rPr lang="en-US" sz="1600" dirty="0" smtClean="0"/>
              <a:t>RS))</a:t>
            </a:r>
            <a:endParaRPr lang="en-US" sz="1600" dirty="0"/>
          </a:p>
          <a:p>
            <a:r>
              <a:rPr lang="en-US" sz="1600" b="1" dirty="0"/>
              <a:t>x</a:t>
            </a:r>
            <a:r>
              <a:rPr lang="en-US" sz="1600" dirty="0"/>
              <a:t> = </a:t>
            </a:r>
            <a:r>
              <a:rPr lang="en-US" sz="1600" b="1" dirty="0"/>
              <a:t>Cartesian </a:t>
            </a:r>
            <a:r>
              <a:rPr lang="en-US" sz="1600" b="1" dirty="0" smtClean="0"/>
              <a:t>product</a:t>
            </a:r>
          </a:p>
          <a:p>
            <a:r>
              <a:rPr lang="en-US" sz="1600" dirty="0"/>
              <a:t>LS is a sub-set of </a:t>
            </a:r>
            <a:r>
              <a:rPr lang="en-US" sz="1600" dirty="0" smtClean="0"/>
              <a:t>t1 (if the ON clause contains something from t1)</a:t>
            </a:r>
            <a:endParaRPr lang="en-US" sz="1600" dirty="0"/>
          </a:p>
          <a:p>
            <a:r>
              <a:rPr lang="en-US" sz="1600" dirty="0"/>
              <a:t>RS is a sub-set of t2 (if the ON clause contains something from t2)</a:t>
            </a:r>
          </a:p>
          <a:p>
            <a:r>
              <a:rPr lang="en-US" sz="1600" dirty="0"/>
              <a:t>If t1 == LS =&gt; Result = t1 x </a:t>
            </a:r>
            <a:r>
              <a:rPr lang="en-US" sz="1600" dirty="0" smtClean="0"/>
              <a:t>RS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Example:</a:t>
            </a:r>
          </a:p>
          <a:p>
            <a:pPr marL="0" indent="0">
              <a:buNone/>
            </a:pPr>
            <a:r>
              <a:rPr lang="de-AT" sz="1600" dirty="0"/>
              <a:t>t1.c1 = {1, 2, 3, 4, 5}; t2.c2 = {1, 2, 3};</a:t>
            </a:r>
          </a:p>
          <a:p>
            <a:pPr marL="0" indent="0">
              <a:buNone/>
            </a:pPr>
            <a:endParaRPr lang="de-AT" sz="1600" dirty="0"/>
          </a:p>
          <a:p>
            <a:pPr marL="0" indent="0">
              <a:buNone/>
            </a:pPr>
            <a:r>
              <a:rPr lang="de-AT" sz="1600" dirty="0"/>
              <a:t>SELECT t1.c1, t2.c2 FROM t1 left outer join t2 on </a:t>
            </a:r>
            <a:r>
              <a:rPr lang="de-AT" sz="1600" dirty="0" smtClean="0"/>
              <a:t>t2.c2 &lt; </a:t>
            </a:r>
            <a:r>
              <a:rPr lang="de-AT" sz="1600" dirty="0"/>
              <a:t>3;</a:t>
            </a:r>
          </a:p>
          <a:p>
            <a:pPr marL="0" indent="0">
              <a:buNone/>
            </a:pPr>
            <a:r>
              <a:rPr lang="de-AT" sz="1600" dirty="0" smtClean="0">
                <a:sym typeface="Wingdings" panose="05000000000000000000" pitchFamily="2" charset="2"/>
              </a:rPr>
              <a:t>RS </a:t>
            </a:r>
            <a:r>
              <a:rPr lang="de-AT" sz="1600" dirty="0">
                <a:sym typeface="Wingdings" panose="05000000000000000000" pitchFamily="2" charset="2"/>
              </a:rPr>
              <a:t>= </a:t>
            </a:r>
            <a:r>
              <a:rPr lang="de-AT" sz="1600" dirty="0" smtClean="0">
                <a:sym typeface="Wingdings" panose="05000000000000000000" pitchFamily="2" charset="2"/>
              </a:rPr>
              <a:t>{1, 2}</a:t>
            </a:r>
            <a:endParaRPr lang="de-AT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AT" sz="1600" dirty="0" smtClean="0">
                <a:sym typeface="Wingdings" panose="05000000000000000000" pitchFamily="2" charset="2"/>
              </a:rPr>
              <a:t>t2 </a:t>
            </a:r>
            <a:r>
              <a:rPr lang="de-AT" sz="1600" dirty="0">
                <a:sym typeface="Wingdings" panose="05000000000000000000" pitchFamily="2" charset="2"/>
              </a:rPr>
              <a:t>– </a:t>
            </a:r>
            <a:r>
              <a:rPr lang="de-AT" sz="1600" dirty="0" smtClean="0">
                <a:sym typeface="Wingdings" panose="05000000000000000000" pitchFamily="2" charset="2"/>
              </a:rPr>
              <a:t>RS </a:t>
            </a:r>
            <a:r>
              <a:rPr lang="de-AT" sz="1600" dirty="0">
                <a:sym typeface="Wingdings" panose="05000000000000000000" pitchFamily="2" charset="2"/>
              </a:rPr>
              <a:t>= </a:t>
            </a:r>
            <a:r>
              <a:rPr lang="de-AT" sz="1600" dirty="0" smtClean="0">
                <a:sym typeface="Wingdings" panose="05000000000000000000" pitchFamily="2" charset="2"/>
              </a:rPr>
              <a:t>{3</a:t>
            </a:r>
            <a:r>
              <a:rPr lang="de-AT" sz="1600" dirty="0">
                <a:sym typeface="Wingdings" panose="05000000000000000000" pitchFamily="2" charset="2"/>
              </a:rPr>
              <a:t>}</a:t>
            </a:r>
          </a:p>
          <a:p>
            <a:pPr>
              <a:buNone/>
            </a:pPr>
            <a:r>
              <a:rPr lang="en-US" sz="1600" dirty="0" smtClean="0"/>
              <a:t>{1,2,3,4,5} x {1</a:t>
            </a:r>
            <a:r>
              <a:rPr lang="en-US" sz="1600" dirty="0"/>
              <a:t>, 2</a:t>
            </a:r>
            <a:r>
              <a:rPr lang="en-US" sz="1600" dirty="0" smtClean="0"/>
              <a:t>} </a:t>
            </a:r>
            <a:r>
              <a:rPr lang="en-US" sz="1800" b="1" dirty="0" smtClean="0"/>
              <a:t>U</a:t>
            </a:r>
            <a:r>
              <a:rPr lang="en-US" sz="1600" dirty="0" smtClean="0"/>
              <a:t> {NULL} </a:t>
            </a:r>
            <a:r>
              <a:rPr lang="en-US" sz="1600" dirty="0"/>
              <a:t>x </a:t>
            </a:r>
            <a:r>
              <a:rPr lang="en-US" sz="1600" dirty="0" smtClean="0"/>
              <a:t>{3} </a:t>
            </a:r>
            <a:r>
              <a:rPr lang="en-US" sz="1600" dirty="0"/>
              <a:t>= </a:t>
            </a:r>
            <a:r>
              <a:rPr lang="en-US" sz="1600" dirty="0" smtClean="0"/>
              <a:t>{(1,1),(1,2),(2,1),(2,2),…,(5,2), (NULL,3)}</a:t>
            </a: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Observation: </a:t>
            </a:r>
            <a:r>
              <a:rPr lang="en-US" sz="1600" b="1" dirty="0"/>
              <a:t>All the elements from </a:t>
            </a:r>
            <a:r>
              <a:rPr lang="en-US" sz="1600" b="1" dirty="0" smtClean="0"/>
              <a:t>t2 </a:t>
            </a:r>
            <a:r>
              <a:rPr lang="en-US" sz="1600" b="1" dirty="0"/>
              <a:t>are in.</a:t>
            </a:r>
            <a:endParaRPr lang="en-US" sz="1600" b="1" dirty="0" smtClean="0"/>
          </a:p>
          <a:p>
            <a:pPr>
              <a:buNone/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ON clause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07859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The ON clause can make things more difficult: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600" dirty="0" smtClean="0"/>
              <a:t>AND (almost) corresponds to Intersection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600" dirty="0" smtClean="0"/>
              <a:t>OR (almost) corresponds to Reunion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600" dirty="0" smtClean="0"/>
              <a:t>Other operations can be expressed in terms of AND, OR, and NOT</a:t>
            </a:r>
          </a:p>
          <a:p>
            <a:pPr>
              <a:buFont typeface="Symbol" panose="05050102010706020507" pitchFamily="18" charset="2"/>
              <a:buChar char="Þ"/>
            </a:pPr>
            <a:endParaRPr lang="en-US" sz="1600" dirty="0"/>
          </a:p>
          <a:p>
            <a:pPr marL="0" indent="0">
              <a:buNone/>
            </a:pPr>
            <a:r>
              <a:rPr lang="en-GB" sz="1600" dirty="0"/>
              <a:t>select * from t1 right outer join t2 on t2.c2&lt;3 </a:t>
            </a:r>
            <a:r>
              <a:rPr lang="en-GB" sz="1600" b="1" dirty="0" smtClean="0"/>
              <a:t>AND</a:t>
            </a:r>
            <a:r>
              <a:rPr lang="en-GB" sz="1600" dirty="0" smtClean="0"/>
              <a:t> </a:t>
            </a:r>
            <a:r>
              <a:rPr lang="en-GB" sz="1600" dirty="0"/>
              <a:t>t1.c1&gt;3</a:t>
            </a:r>
            <a:r>
              <a:rPr lang="en-GB" sz="1600" dirty="0" smtClean="0"/>
              <a:t>;</a:t>
            </a:r>
          </a:p>
          <a:p>
            <a:pPr>
              <a:buFont typeface="Wingdings" panose="05000000000000000000" pitchFamily="2" charset="2"/>
              <a:buChar char="ó"/>
            </a:pPr>
            <a:r>
              <a:rPr lang="en-GB" sz="1600" dirty="0" smtClean="0">
                <a:sym typeface="Wingdings" panose="05000000000000000000" pitchFamily="2" charset="2"/>
              </a:rPr>
              <a:t>Set1 = select * from t1 right outer join t2 on t2.c2&lt;3</a:t>
            </a:r>
          </a:p>
          <a:p>
            <a:pPr>
              <a:buFont typeface="Wingdings" panose="05000000000000000000" pitchFamily="2" charset="2"/>
              <a:buChar char="ó"/>
            </a:pPr>
            <a:r>
              <a:rPr lang="en-GB" sz="1600" dirty="0" smtClean="0">
                <a:sym typeface="Wingdings" panose="05000000000000000000" pitchFamily="2" charset="2"/>
              </a:rPr>
              <a:t>Set2 = select * from t1 right outer join t2 on t1.c1&gt;3</a:t>
            </a:r>
          </a:p>
          <a:p>
            <a:pPr marL="0" indent="0">
              <a:buNone/>
            </a:pPr>
            <a:r>
              <a:rPr lang="en-GB" sz="1600" dirty="0" smtClean="0">
                <a:sym typeface="Wingdings" panose="05000000000000000000" pitchFamily="2" charset="2"/>
              </a:rPr>
              <a:t>Set1 = {(1,1),(1,2),(2,1),(2,2),(3,1),(3,2),</a:t>
            </a:r>
            <a:r>
              <a:rPr lang="en-GB" sz="1600" b="1" dirty="0" smtClean="0">
                <a:sym typeface="Wingdings" panose="05000000000000000000" pitchFamily="2" charset="2"/>
              </a:rPr>
              <a:t>(4,1),(4,2),(5,1),(5,2)</a:t>
            </a:r>
            <a:r>
              <a:rPr lang="en-GB" sz="1600" dirty="0" smtClean="0">
                <a:sym typeface="Wingdings" panose="05000000000000000000" pitchFamily="2" charset="2"/>
              </a:rPr>
              <a:t>,(null,3)}</a:t>
            </a:r>
          </a:p>
          <a:p>
            <a:pPr marL="0" indent="0">
              <a:buNone/>
            </a:pPr>
            <a:r>
              <a:rPr lang="en-GB" sz="1600" dirty="0" smtClean="0">
                <a:sym typeface="Wingdings" panose="05000000000000000000" pitchFamily="2" charset="2"/>
              </a:rPr>
              <a:t>Set2 = </a:t>
            </a:r>
            <a:r>
              <a:rPr lang="en-GB" sz="1600" b="1" dirty="0" smtClean="0">
                <a:sym typeface="Wingdings" panose="05000000000000000000" pitchFamily="2" charset="2"/>
              </a:rPr>
              <a:t>{(4,1),(4,2)</a:t>
            </a:r>
            <a:r>
              <a:rPr lang="en-GB" sz="1600" dirty="0" smtClean="0">
                <a:sym typeface="Wingdings" panose="05000000000000000000" pitchFamily="2" charset="2"/>
              </a:rPr>
              <a:t>,(4,3),</a:t>
            </a:r>
            <a:r>
              <a:rPr lang="en-GB" sz="1600" b="1" dirty="0" smtClean="0">
                <a:sym typeface="Wingdings" panose="05000000000000000000" pitchFamily="2" charset="2"/>
              </a:rPr>
              <a:t>(5,1),(5,2)</a:t>
            </a:r>
            <a:r>
              <a:rPr lang="en-GB" sz="1600" dirty="0" smtClean="0">
                <a:sym typeface="Wingdings" panose="05000000000000000000" pitchFamily="2" charset="2"/>
              </a:rPr>
              <a:t>,(5,3)}</a:t>
            </a:r>
          </a:p>
          <a:p>
            <a:pPr marL="0" indent="0">
              <a:buNone/>
            </a:pPr>
            <a:r>
              <a:rPr lang="en-GB" sz="1600" dirty="0" smtClean="0">
                <a:sym typeface="Wingdings" panose="05000000000000000000" pitchFamily="2" charset="2"/>
              </a:rPr>
              <a:t>Result = Set1 </a:t>
            </a:r>
            <a:r>
              <a:rPr lang="az-Cyrl-AZ" sz="1600" b="1" dirty="0" smtClean="0"/>
              <a:t>П</a:t>
            </a:r>
            <a:r>
              <a:rPr lang="en-US" sz="1600" dirty="0" smtClean="0"/>
              <a:t> Set2</a:t>
            </a:r>
            <a:r>
              <a:rPr lang="en-GB" sz="1600" dirty="0" smtClean="0">
                <a:sym typeface="Wingdings" panose="05000000000000000000" pitchFamily="2" charset="2"/>
              </a:rPr>
              <a:t> = {(4,1),(4,2),(5,1),(5,2),(null, 3)}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6175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ON clause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07859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The ON clause can make things more difficult: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600" dirty="0" smtClean="0"/>
              <a:t>AND (almost) corresponds to Intersection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600" dirty="0" smtClean="0"/>
              <a:t>OR (almost) corresponds to Reunion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600" dirty="0" smtClean="0"/>
              <a:t>Other operations can be expressed in terms of AND, OR and NOT</a:t>
            </a:r>
          </a:p>
          <a:p>
            <a:pPr>
              <a:buFont typeface="Symbol" panose="05050102010706020507" pitchFamily="18" charset="2"/>
              <a:buChar char="Þ"/>
            </a:pPr>
            <a:endParaRPr lang="en-US" sz="1600" dirty="0"/>
          </a:p>
          <a:p>
            <a:pPr marL="0" indent="0">
              <a:buNone/>
            </a:pPr>
            <a:r>
              <a:rPr lang="en-GB" sz="1600" dirty="0"/>
              <a:t>select * from t1 right outer join t2 on t2.c2&lt;3 </a:t>
            </a:r>
            <a:r>
              <a:rPr lang="en-GB" sz="1600" b="1" dirty="0" smtClean="0"/>
              <a:t>AND</a:t>
            </a:r>
            <a:r>
              <a:rPr lang="en-GB" sz="1600" dirty="0" smtClean="0"/>
              <a:t> </a:t>
            </a:r>
            <a:r>
              <a:rPr lang="en-GB" sz="1600" dirty="0"/>
              <a:t>t1.c1&gt;3</a:t>
            </a:r>
            <a:r>
              <a:rPr lang="en-GB" sz="1600" dirty="0" smtClean="0"/>
              <a:t>;</a:t>
            </a:r>
          </a:p>
          <a:p>
            <a:pPr>
              <a:buFont typeface="Wingdings" panose="05000000000000000000" pitchFamily="2" charset="2"/>
              <a:buChar char="ó"/>
            </a:pPr>
            <a:r>
              <a:rPr lang="en-GB" sz="1600" dirty="0" smtClean="0">
                <a:sym typeface="Wingdings" panose="05000000000000000000" pitchFamily="2" charset="2"/>
              </a:rPr>
              <a:t>Set1 = select * from t1 right outer join t2 on t2.c2&lt;3</a:t>
            </a:r>
          </a:p>
          <a:p>
            <a:pPr>
              <a:buFont typeface="Wingdings" panose="05000000000000000000" pitchFamily="2" charset="2"/>
              <a:buChar char="ó"/>
            </a:pPr>
            <a:r>
              <a:rPr lang="en-GB" sz="1600" dirty="0" smtClean="0">
                <a:sym typeface="Wingdings" panose="05000000000000000000" pitchFamily="2" charset="2"/>
              </a:rPr>
              <a:t>Set2 = select * from t1 right outer join t2 on t1.c1&gt;3</a:t>
            </a:r>
          </a:p>
          <a:p>
            <a:pPr marL="0" indent="0">
              <a:buNone/>
            </a:pPr>
            <a:r>
              <a:rPr lang="en-GB" sz="1600" dirty="0" smtClean="0">
                <a:sym typeface="Wingdings" panose="05000000000000000000" pitchFamily="2" charset="2"/>
              </a:rPr>
              <a:t>Set1 = {(1,1),(1,2),(2,1),(2,2),(3,1),(3,2),</a:t>
            </a:r>
            <a:r>
              <a:rPr lang="en-GB" sz="1600" b="1" dirty="0" smtClean="0">
                <a:sym typeface="Wingdings" panose="05000000000000000000" pitchFamily="2" charset="2"/>
              </a:rPr>
              <a:t>(4,1),(4,2),(5,1),(5,2)</a:t>
            </a:r>
            <a:r>
              <a:rPr lang="en-GB" sz="1600" dirty="0" smtClean="0">
                <a:sym typeface="Wingdings" panose="05000000000000000000" pitchFamily="2" charset="2"/>
              </a:rPr>
              <a:t>,(null,3)}</a:t>
            </a:r>
          </a:p>
          <a:p>
            <a:pPr marL="0" indent="0">
              <a:buNone/>
            </a:pPr>
            <a:r>
              <a:rPr lang="en-GB" sz="1600" dirty="0" smtClean="0">
                <a:sym typeface="Wingdings" panose="05000000000000000000" pitchFamily="2" charset="2"/>
              </a:rPr>
              <a:t>Set2 = </a:t>
            </a:r>
            <a:r>
              <a:rPr lang="en-GB" sz="1600" b="1" dirty="0" smtClean="0">
                <a:sym typeface="Wingdings" panose="05000000000000000000" pitchFamily="2" charset="2"/>
              </a:rPr>
              <a:t>{(4,1),(4,2)</a:t>
            </a:r>
            <a:r>
              <a:rPr lang="en-GB" sz="1600" dirty="0" smtClean="0">
                <a:sym typeface="Wingdings" panose="05000000000000000000" pitchFamily="2" charset="2"/>
              </a:rPr>
              <a:t>,(4,3),</a:t>
            </a:r>
            <a:r>
              <a:rPr lang="en-GB" sz="1600" b="1" dirty="0" smtClean="0">
                <a:sym typeface="Wingdings" panose="05000000000000000000" pitchFamily="2" charset="2"/>
              </a:rPr>
              <a:t>(5,1),(5,2)</a:t>
            </a:r>
            <a:r>
              <a:rPr lang="en-GB" sz="1600" dirty="0" smtClean="0">
                <a:sym typeface="Wingdings" panose="05000000000000000000" pitchFamily="2" charset="2"/>
              </a:rPr>
              <a:t>,(5,3)}</a:t>
            </a:r>
          </a:p>
          <a:p>
            <a:pPr marL="0" indent="0">
              <a:buNone/>
            </a:pPr>
            <a:r>
              <a:rPr lang="en-GB" sz="1600" dirty="0" smtClean="0">
                <a:sym typeface="Wingdings" panose="05000000000000000000" pitchFamily="2" charset="2"/>
              </a:rPr>
              <a:t>Result = Set1 </a:t>
            </a:r>
            <a:r>
              <a:rPr lang="az-Cyrl-AZ" sz="1600" b="1" dirty="0" smtClean="0"/>
              <a:t>П</a:t>
            </a:r>
            <a:r>
              <a:rPr lang="en-US" sz="1600" dirty="0" smtClean="0"/>
              <a:t> Set2</a:t>
            </a:r>
            <a:r>
              <a:rPr lang="en-GB" sz="1600" dirty="0" smtClean="0">
                <a:sym typeface="Wingdings" panose="05000000000000000000" pitchFamily="2" charset="2"/>
              </a:rPr>
              <a:t> = {(4,1),(4,2),(5,1),(5,2),(null, 3)}</a:t>
            </a:r>
            <a:endParaRPr lang="en-US" sz="1600" dirty="0" smtClean="0"/>
          </a:p>
          <a:p>
            <a:pPr>
              <a:buNone/>
            </a:pPr>
            <a:endParaRPr lang="en-GB" sz="1600" dirty="0" smtClean="0"/>
          </a:p>
          <a:p>
            <a:pPr>
              <a:buNone/>
            </a:pPr>
            <a:r>
              <a:rPr lang="en-GB" sz="1600" dirty="0" smtClean="0"/>
              <a:t>select * </a:t>
            </a:r>
            <a:r>
              <a:rPr lang="en-GB" sz="1600" dirty="0"/>
              <a:t>from t1 right outer join t2 on t2.c2&lt;3 </a:t>
            </a:r>
            <a:r>
              <a:rPr lang="en-GB" sz="1600" b="1" dirty="0" smtClean="0"/>
              <a:t>OR</a:t>
            </a:r>
            <a:r>
              <a:rPr lang="en-GB" sz="1600" dirty="0" smtClean="0"/>
              <a:t> </a:t>
            </a:r>
            <a:r>
              <a:rPr lang="en-GB" sz="1600" dirty="0"/>
              <a:t>t1.c1&gt;3</a:t>
            </a:r>
            <a:r>
              <a:rPr lang="en-GB" sz="1600" dirty="0" smtClean="0"/>
              <a:t>;</a:t>
            </a:r>
          </a:p>
          <a:p>
            <a:pPr>
              <a:buNone/>
            </a:pPr>
            <a:r>
              <a:rPr lang="en-GB" sz="1600" dirty="0" smtClean="0"/>
              <a:t>Result={</a:t>
            </a:r>
            <a:r>
              <a:rPr lang="en-GB" sz="1600" dirty="0">
                <a:sym typeface="Wingdings" panose="05000000000000000000" pitchFamily="2" charset="2"/>
              </a:rPr>
              <a:t>(1,1),(1,2),(2,1),(2,2),(3,1),(3,2</a:t>
            </a:r>
            <a:r>
              <a:rPr lang="en-GB" sz="1600" dirty="0" smtClean="0">
                <a:sym typeface="Wingdings" panose="05000000000000000000" pitchFamily="2" charset="2"/>
              </a:rPr>
              <a:t>),(4,1),(4,2),(4,3),(5,1),(5,2),(5,3)</a:t>
            </a:r>
            <a:r>
              <a:rPr lang="en-GB" sz="1600" dirty="0" smtClean="0"/>
              <a:t>}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631695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Normalization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How we organize the tables, columns and relationships such that data redundancy is minimal</a:t>
            </a:r>
          </a:p>
          <a:p>
            <a:r>
              <a:rPr lang="en-US" sz="2400" dirty="0" smtClean="0"/>
              <a:t>Always a trade-off between less data redundancy and higher speed</a:t>
            </a:r>
          </a:p>
          <a:p>
            <a:pPr lvl="1"/>
            <a:r>
              <a:rPr lang="en-US" sz="1800" dirty="0" smtClean="0"/>
              <a:t>Sometimes it’s better to have data redundancy in order for some frequently used (and slow) queries to become faster</a:t>
            </a:r>
          </a:p>
          <a:p>
            <a:pPr lvl="1"/>
            <a:r>
              <a:rPr lang="en-US" sz="1800" dirty="0" smtClean="0"/>
              <a:t>This, of course, complicates the writes.</a:t>
            </a:r>
          </a:p>
          <a:p>
            <a:pPr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40104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1NF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If multiple values are needed for Entity1 =&gt; you may have multiple columns for that entity</a:t>
            </a:r>
          </a:p>
          <a:p>
            <a:r>
              <a:rPr lang="en-US" sz="1600" dirty="0" smtClean="0"/>
              <a:t>A student may study at say up to 2 faculties</a:t>
            </a:r>
          </a:p>
          <a:p>
            <a:r>
              <a:rPr lang="en-US" sz="1600" dirty="0" smtClean="0"/>
              <a:t>One table for students with 2 columns groups for faculties:</a:t>
            </a:r>
          </a:p>
          <a:p>
            <a:pPr lvl="1"/>
            <a:r>
              <a:rPr lang="en-US" sz="1600" dirty="0" smtClean="0"/>
              <a:t>faculty1_name, faculty1_address</a:t>
            </a:r>
          </a:p>
          <a:p>
            <a:pPr lvl="1"/>
            <a:r>
              <a:rPr lang="en-US" sz="1600" dirty="0" smtClean="0"/>
              <a:t>faculty2_name, faculty2_address</a:t>
            </a:r>
          </a:p>
          <a:p>
            <a:pPr lvl="1"/>
            <a:r>
              <a:rPr lang="en-US" sz="1600" dirty="0" smtClean="0"/>
              <a:t>Each student will have as many rows as the number of faculties</a:t>
            </a:r>
          </a:p>
          <a:p>
            <a:r>
              <a:rPr lang="en-US" sz="2000" dirty="0" smtClean="0"/>
              <a:t>1NF requires:</a:t>
            </a:r>
          </a:p>
          <a:p>
            <a:pPr lvl="1"/>
            <a:r>
              <a:rPr lang="en-US" sz="1600" dirty="0" smtClean="0"/>
              <a:t>No repeating column groups</a:t>
            </a:r>
          </a:p>
          <a:p>
            <a:pPr lvl="1"/>
            <a:r>
              <a:rPr lang="en-US" sz="1600" dirty="0" smtClean="0"/>
              <a:t>One or more columns uniquely identifies the entity</a:t>
            </a:r>
          </a:p>
          <a:p>
            <a:pPr lvl="1"/>
            <a:r>
              <a:rPr lang="en-US" sz="1600" dirty="0" smtClean="0"/>
              <a:t>Each column contains atomic values (not comma-separated)</a:t>
            </a:r>
          </a:p>
          <a:p>
            <a:pPr marL="0" indent="0">
              <a:buNone/>
            </a:pPr>
            <a:r>
              <a:rPr lang="en-US" sz="2000" dirty="0" smtClean="0"/>
              <a:t>=&gt; 2 records for all students who study at 2 faculties</a:t>
            </a:r>
          </a:p>
          <a:p>
            <a:pPr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906518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database?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smtClean="0"/>
              <a:t>A database is a special set of files which:</a:t>
            </a:r>
          </a:p>
          <a:p>
            <a:pPr lvl="1"/>
            <a:r>
              <a:rPr lang="en-US" sz="2400" dirty="0" smtClean="0"/>
              <a:t>Stores data using a binary format</a:t>
            </a:r>
          </a:p>
          <a:p>
            <a:pPr lvl="1"/>
            <a:r>
              <a:rPr lang="en-US" sz="2400" dirty="0" smtClean="0"/>
              <a:t>Allows data to be inserted, deleted, updated, and queried</a:t>
            </a:r>
          </a:p>
          <a:p>
            <a:pPr lvl="0"/>
            <a:r>
              <a:rPr lang="en-US" sz="2800" dirty="0" smtClean="0"/>
              <a:t>A database consists of multiple tables</a:t>
            </a:r>
          </a:p>
          <a:p>
            <a:pPr lvl="1"/>
            <a:r>
              <a:rPr lang="en-US" sz="2400" dirty="0" smtClean="0"/>
              <a:t>Each table is organized into columns and rows, just like an Excel sheet.</a:t>
            </a:r>
          </a:p>
          <a:p>
            <a:pPr lvl="0"/>
            <a:r>
              <a:rPr lang="en-US" sz="2800" dirty="0" smtClean="0"/>
              <a:t>Data is found at the intersection between column and row</a:t>
            </a: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64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NF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2NF = 1NF + additional quality:</a:t>
            </a:r>
          </a:p>
          <a:p>
            <a:pPr lvl="1"/>
            <a:r>
              <a:rPr lang="en-US" sz="1600" dirty="0" smtClean="0"/>
              <a:t>All the non-key columns are dependent on the primary key only</a:t>
            </a:r>
          </a:p>
          <a:p>
            <a:r>
              <a:rPr lang="en-US" sz="2000" dirty="0" smtClean="0"/>
              <a:t>Question: if the table contains information which is not related to the entity which it refers to =&gt; we have a 2NF compliance problem</a:t>
            </a:r>
          </a:p>
          <a:p>
            <a:r>
              <a:rPr lang="en-US" sz="2000" dirty="0" smtClean="0"/>
              <a:t>There should be another table called Faculties, with one PK, and the student table will have one column which is FK to Faculties table</a:t>
            </a:r>
          </a:p>
          <a:p>
            <a:r>
              <a:rPr lang="en-US" sz="2000" dirty="0" smtClean="0"/>
              <a:t>=&gt; N rows containing </a:t>
            </a:r>
            <a:r>
              <a:rPr lang="en-US" sz="2000" dirty="0" err="1" smtClean="0"/>
              <a:t>facultyIds</a:t>
            </a:r>
            <a:r>
              <a:rPr lang="en-US" sz="2000" dirty="0" smtClean="0"/>
              <a:t> for each student which studies at N faculties (now N can be &gt; 2)</a:t>
            </a:r>
          </a:p>
          <a:p>
            <a:r>
              <a:rPr lang="en-US" sz="2000" dirty="0" smtClean="0"/>
              <a:t>If one faculty disappears =&gt; we need to delete entries from the students table. Similar relationships would be affected as well</a:t>
            </a:r>
          </a:p>
          <a:p>
            <a:endParaRPr lang="en-US" sz="1600" b="1" dirty="0" smtClean="0"/>
          </a:p>
          <a:p>
            <a:pPr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648782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3NF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3</a:t>
            </a:r>
            <a:r>
              <a:rPr lang="en-US" sz="2000" dirty="0" smtClean="0"/>
              <a:t>NF = 2NF + additional quality:</a:t>
            </a:r>
          </a:p>
          <a:p>
            <a:pPr lvl="1"/>
            <a:r>
              <a:rPr lang="en-US" sz="1600" dirty="0" smtClean="0"/>
              <a:t>Simply put: "Every </a:t>
            </a:r>
            <a:r>
              <a:rPr lang="en-US" sz="1600" dirty="0"/>
              <a:t>non-key </a:t>
            </a:r>
            <a:r>
              <a:rPr lang="en-US" sz="1600" dirty="0" smtClean="0"/>
              <a:t>attribute </a:t>
            </a:r>
            <a:r>
              <a:rPr lang="en-US" sz="1600" dirty="0"/>
              <a:t>must provide a fact about the key, the whole key, and nothing but the </a:t>
            </a:r>
            <a:r>
              <a:rPr lang="en-US" sz="1600" dirty="0" smtClean="0"/>
              <a:t>key” (Bill Kent)</a:t>
            </a:r>
          </a:p>
          <a:p>
            <a:pPr lvl="1"/>
            <a:r>
              <a:rPr lang="en-US" sz="1600" dirty="0" smtClean="0"/>
              <a:t>If there are 2/3 columns which depend on each other =&gt; put them in a separate table</a:t>
            </a:r>
          </a:p>
          <a:p>
            <a:r>
              <a:rPr lang="en-US" sz="2000" dirty="0" smtClean="0"/>
              <a:t>In our example:</a:t>
            </a:r>
          </a:p>
          <a:p>
            <a:pPr lvl="1"/>
            <a:r>
              <a:rPr lang="en-US" sz="1600" dirty="0" smtClean="0"/>
              <a:t>Add one table which maps students to faculties:</a:t>
            </a:r>
          </a:p>
          <a:p>
            <a:pPr lvl="2"/>
            <a:r>
              <a:rPr lang="en-US" sz="1400" dirty="0" smtClean="0"/>
              <a:t>Id (PK)</a:t>
            </a:r>
          </a:p>
          <a:p>
            <a:pPr lvl="2"/>
            <a:r>
              <a:rPr lang="en-US" sz="1400" dirty="0" err="1" smtClean="0"/>
              <a:t>studentId</a:t>
            </a:r>
            <a:r>
              <a:rPr lang="en-US" sz="1400" dirty="0" smtClean="0"/>
              <a:t> (FK to student(id))</a:t>
            </a:r>
          </a:p>
          <a:p>
            <a:pPr lvl="2"/>
            <a:r>
              <a:rPr lang="en-US" sz="1400" dirty="0" err="1" smtClean="0"/>
              <a:t>facultyId</a:t>
            </a:r>
            <a:r>
              <a:rPr lang="en-US" sz="1400" dirty="0" smtClean="0"/>
              <a:t> (FK to faculty(id))</a:t>
            </a:r>
          </a:p>
          <a:p>
            <a:pPr lvl="1"/>
            <a:r>
              <a:rPr lang="en-US" sz="1600" dirty="0" smtClean="0"/>
              <a:t>All the other tables will contain a single entry for each entity:</a:t>
            </a:r>
          </a:p>
          <a:p>
            <a:pPr lvl="2"/>
            <a:r>
              <a:rPr lang="en-US" sz="1400" dirty="0" smtClean="0"/>
              <a:t>Only one entry for each student</a:t>
            </a:r>
          </a:p>
          <a:p>
            <a:pPr lvl="2"/>
            <a:r>
              <a:rPr lang="en-US" sz="1400" dirty="0" smtClean="0"/>
              <a:t>Only one entry for each faculty</a:t>
            </a:r>
          </a:p>
          <a:p>
            <a:pPr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626688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900" dirty="0" smtClean="0"/>
              <a:t>We may have multiple operations on some DB tables which need to:</a:t>
            </a:r>
          </a:p>
          <a:p>
            <a:pPr lvl="1"/>
            <a:r>
              <a:rPr lang="en-US" sz="1500" dirty="0" smtClean="0"/>
              <a:t>Either all be executed successfully</a:t>
            </a:r>
          </a:p>
          <a:p>
            <a:pPr lvl="1"/>
            <a:r>
              <a:rPr lang="en-US" sz="1500" dirty="0" smtClean="0"/>
              <a:t>OR no one is executed at all</a:t>
            </a:r>
          </a:p>
          <a:p>
            <a:r>
              <a:rPr lang="en-US" sz="1900" dirty="0" smtClean="0">
                <a:sym typeface="Wingdings" panose="05000000000000000000" pitchFamily="2" charset="2"/>
              </a:rPr>
              <a:t> a set of operations need to be atomic</a:t>
            </a:r>
          </a:p>
          <a:p>
            <a:r>
              <a:rPr lang="en-US" sz="1900" dirty="0" smtClean="0">
                <a:sym typeface="Wingdings" panose="05000000000000000000" pitchFamily="2" charset="2"/>
              </a:rPr>
              <a:t>This can be ensured by transactions</a:t>
            </a:r>
          </a:p>
          <a:p>
            <a:pPr lvl="1"/>
            <a:r>
              <a:rPr lang="en-US" sz="1500" dirty="0" smtClean="0">
                <a:sym typeface="Wingdings" panose="05000000000000000000" pitchFamily="2" charset="2"/>
              </a:rPr>
              <a:t>Start transaction</a:t>
            </a:r>
          </a:p>
          <a:p>
            <a:pPr lvl="1"/>
            <a:r>
              <a:rPr lang="en-US" sz="1500" dirty="0" smtClean="0">
                <a:sym typeface="Wingdings" panose="05000000000000000000" pitchFamily="2" charset="2"/>
              </a:rPr>
              <a:t>Execute statements</a:t>
            </a:r>
          </a:p>
          <a:p>
            <a:pPr lvl="1"/>
            <a:r>
              <a:rPr lang="en-US" sz="1500" dirty="0" smtClean="0">
                <a:sym typeface="Wingdings" panose="05000000000000000000" pitchFamily="2" charset="2"/>
              </a:rPr>
              <a:t>IF no errors OR </a:t>
            </a:r>
            <a:r>
              <a:rPr lang="en-US" sz="1500" dirty="0" err="1" smtClean="0">
                <a:sym typeface="Wingdings" panose="05000000000000000000" pitchFamily="2" charset="2"/>
              </a:rPr>
              <a:t>condition_holds</a:t>
            </a:r>
            <a:r>
              <a:rPr lang="en-US" sz="1500" dirty="0" smtClean="0">
                <a:sym typeface="Wingdings" panose="05000000000000000000" pitchFamily="2" charset="2"/>
              </a:rPr>
              <a:t> THEN commit() ELSE rollback()</a:t>
            </a:r>
          </a:p>
          <a:p>
            <a:r>
              <a:rPr lang="en-US" sz="1900" dirty="0" smtClean="0">
                <a:sym typeface="Wingdings" panose="05000000000000000000" pitchFamily="2" charset="2"/>
              </a:rPr>
              <a:t>DBMSs commit statements by default =&gt;</a:t>
            </a:r>
          </a:p>
          <a:p>
            <a:pPr marL="0" indent="0">
              <a:buNone/>
            </a:pPr>
            <a:endParaRPr lang="en-US" sz="15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SET </a:t>
            </a:r>
            <a:r>
              <a:rPr lang="en-US" sz="15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autocommit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=0;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start transaction;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do stuff;…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commit;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OR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rollback;</a:t>
            </a:r>
            <a:endParaRPr lang="en-US" sz="15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313459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dirty="0" smtClean="0"/>
              <a:t>2db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Problem: Access a database from within a Java application, execute queries, get the results, and transform them into Java objects.</a:t>
            </a:r>
          </a:p>
          <a:p>
            <a:r>
              <a:rPr lang="en-US" sz="1800" dirty="0" smtClean="0"/>
              <a:t>Solution: Sun Microsystems (currently Oracle) created the JDBC specifications for:</a:t>
            </a:r>
          </a:p>
          <a:p>
            <a:pPr lvl="1"/>
            <a:r>
              <a:rPr lang="en-US" sz="1600" dirty="0" smtClean="0"/>
              <a:t>JDBC driver: allows Java to interact with any DBMS</a:t>
            </a:r>
          </a:p>
          <a:p>
            <a:pPr lvl="1"/>
            <a:r>
              <a:rPr lang="en-US" sz="1600" dirty="0" smtClean="0"/>
              <a:t>JDBC API: specifies the API for a JDBC application: the steps to needed to execute statements, process results, </a:t>
            </a:r>
            <a:r>
              <a:rPr lang="en-US" sz="1600" dirty="0" err="1" smtClean="0"/>
              <a:t>etc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2000" dirty="0" smtClean="0"/>
          </a:p>
          <a:p>
            <a:pPr lvl="1"/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092331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Drivers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Allows a Java application to connect to a DBMS</a:t>
            </a:r>
          </a:p>
          <a:p>
            <a:r>
              <a:rPr lang="en-US" sz="1800" dirty="0" smtClean="0"/>
              <a:t>Only </a:t>
            </a:r>
            <a:r>
              <a:rPr lang="en-US" sz="1800" dirty="0"/>
              <a:t>a specification: the implementation needs to be done by DBMS </a:t>
            </a:r>
            <a:r>
              <a:rPr lang="en-US" sz="1800" dirty="0" smtClean="0"/>
              <a:t>manufacturers</a:t>
            </a:r>
          </a:p>
          <a:p>
            <a:r>
              <a:rPr lang="en-US" sz="1800" dirty="0" smtClean="0"/>
              <a:t>Translator between Java and DBMS:</a:t>
            </a:r>
          </a:p>
          <a:p>
            <a:pPr lvl="1"/>
            <a:r>
              <a:rPr lang="en-US" sz="1400" dirty="0" smtClean="0"/>
              <a:t>Basic (built-in) data types bi-directional conversion</a:t>
            </a:r>
          </a:p>
          <a:p>
            <a:pPr lvl="1"/>
            <a:r>
              <a:rPr lang="en-US" sz="1400" dirty="0" smtClean="0"/>
              <a:t>Convert </a:t>
            </a:r>
            <a:r>
              <a:rPr lang="en-US" sz="1400" dirty="0" err="1" smtClean="0"/>
              <a:t>java.sql.Time</a:t>
            </a:r>
            <a:r>
              <a:rPr lang="en-US" sz="1400" dirty="0" smtClean="0"/>
              <a:t> to/from specific DATE* data types</a:t>
            </a:r>
          </a:p>
          <a:p>
            <a:pPr lvl="1"/>
            <a:r>
              <a:rPr lang="en-US" sz="1400" dirty="0" smtClean="0"/>
              <a:t>Support for character sets</a:t>
            </a:r>
          </a:p>
          <a:p>
            <a:pPr lvl="1"/>
            <a:r>
              <a:rPr lang="en-US" sz="1400" dirty="0" smtClean="0"/>
              <a:t>Support for XML data</a:t>
            </a:r>
          </a:p>
          <a:p>
            <a:pPr lvl="1"/>
            <a:r>
              <a:rPr lang="en-US" sz="1400" dirty="0" smtClean="0"/>
              <a:t>Transaction management</a:t>
            </a:r>
          </a:p>
          <a:p>
            <a:r>
              <a:rPr lang="en-US" sz="1800" dirty="0" smtClean="0"/>
              <a:t>JDBC application is able to work in the same manner with any JDBC driver; we need a </a:t>
            </a:r>
            <a:r>
              <a:rPr lang="en-US" sz="1800" i="1" dirty="0" smtClean="0"/>
              <a:t>different drivers for different DBMSs</a:t>
            </a:r>
          </a:p>
          <a:p>
            <a:r>
              <a:rPr lang="en-US" sz="1800" dirty="0" smtClean="0"/>
              <a:t>BUT: the JDBC application does not change</a:t>
            </a:r>
          </a:p>
          <a:p>
            <a:pPr lvl="1"/>
            <a:r>
              <a:rPr lang="en-US" sz="1600" dirty="0" smtClean="0"/>
              <a:t>Only the SQL statements themselves, because JDBC allows the execution of SQL statements AND these statements are DBMS-specific</a:t>
            </a:r>
          </a:p>
        </p:txBody>
      </p:sp>
    </p:spTree>
    <p:extLst>
      <p:ext uri="{BB962C8B-B14F-4D97-AF65-F5344CB8AC3E}">
        <p14:creationId xmlns:p14="http://schemas.microsoft.com/office/powerpoint/2010/main" val="2309750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Driver types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Type 1 JDBC-ODBC bridge (MS Open Database Connection)</a:t>
            </a:r>
          </a:p>
          <a:p>
            <a:pPr lvl="1"/>
            <a:r>
              <a:rPr lang="en-US" sz="1400" dirty="0" smtClean="0"/>
              <a:t>Needs ODBC to be installed (MS specific)</a:t>
            </a:r>
          </a:p>
          <a:p>
            <a:pPr lvl="1"/>
            <a:r>
              <a:rPr lang="en-US" sz="1400" dirty="0" smtClean="0"/>
              <a:t>Java message </a:t>
            </a:r>
            <a:r>
              <a:rPr lang="en-US" sz="1400" dirty="0" smtClean="0">
                <a:sym typeface="Wingdings" panose="05000000000000000000" pitchFamily="2" charset="2"/>
              </a:rPr>
              <a:t></a:t>
            </a:r>
            <a:r>
              <a:rPr lang="en-US" sz="1400" dirty="0" smtClean="0"/>
              <a:t> JDBC driver </a:t>
            </a:r>
            <a:r>
              <a:rPr lang="en-US" sz="1400" dirty="0" smtClean="0">
                <a:sym typeface="Wingdings" panose="05000000000000000000" pitchFamily="2" charset="2"/>
              </a:rPr>
              <a:t> ODBC driver  DB library API  DBMS</a:t>
            </a:r>
            <a:endParaRPr lang="en-US" sz="1400" dirty="0">
              <a:sym typeface="Wingdings" panose="05000000000000000000" pitchFamily="2" charset="2"/>
            </a:endParaRPr>
          </a:p>
          <a:p>
            <a:pPr lvl="1"/>
            <a:r>
              <a:rPr lang="en-US" sz="1400" dirty="0" smtClean="0">
                <a:sym typeface="Wingdings" panose="05000000000000000000" pitchFamily="2" charset="2"/>
              </a:rPr>
              <a:t>Bad performance: too many layers</a:t>
            </a:r>
            <a:endParaRPr lang="en-US" sz="1400" dirty="0" smtClean="0"/>
          </a:p>
          <a:p>
            <a:r>
              <a:rPr lang="en-US" sz="1800" dirty="0" smtClean="0"/>
              <a:t>Type 2 Java + Native API driver</a:t>
            </a:r>
          </a:p>
          <a:p>
            <a:pPr lvl="1"/>
            <a:r>
              <a:rPr lang="en-US" sz="1400" dirty="0" smtClean="0"/>
              <a:t>Java message </a:t>
            </a:r>
            <a:r>
              <a:rPr lang="en-US" sz="1400" dirty="0" smtClean="0">
                <a:sym typeface="Wingdings" panose="05000000000000000000" pitchFamily="2" charset="2"/>
              </a:rPr>
              <a:t> JNI </a:t>
            </a:r>
            <a:r>
              <a:rPr lang="en-US" sz="1400" dirty="0" err="1" smtClean="0">
                <a:sym typeface="Wingdings" panose="05000000000000000000" pitchFamily="2" charset="2"/>
              </a:rPr>
              <a:t>impl</a:t>
            </a:r>
            <a:r>
              <a:rPr lang="en-US" sz="1400" dirty="0" smtClean="0">
                <a:sym typeface="Wingdings" panose="05000000000000000000" pitchFamily="2" charset="2"/>
              </a:rPr>
              <a:t> of DB driver API  client-side DB lib API  DB</a:t>
            </a:r>
          </a:p>
          <a:p>
            <a:pPr lvl="1"/>
            <a:r>
              <a:rPr lang="en-US" sz="1400" dirty="0" smtClean="0">
                <a:sym typeface="Wingdings" panose="05000000000000000000" pitchFamily="2" charset="2"/>
              </a:rPr>
              <a:t>Faster than type 1</a:t>
            </a:r>
          </a:p>
          <a:p>
            <a:pPr lvl="1"/>
            <a:r>
              <a:rPr lang="en-US" sz="1400" dirty="0" smtClean="0">
                <a:sym typeface="Wingdings" panose="05000000000000000000" pitchFamily="2" charset="2"/>
              </a:rPr>
              <a:t>Good if DBMS has a client-side library API</a:t>
            </a:r>
            <a:endParaRPr lang="en-US" sz="1400" dirty="0" smtClean="0"/>
          </a:p>
          <a:p>
            <a:r>
              <a:rPr lang="en-US" sz="1800" dirty="0" smtClean="0"/>
              <a:t>Type 3 (pure) Java protocol:</a:t>
            </a:r>
          </a:p>
          <a:p>
            <a:pPr lvl="1"/>
            <a:r>
              <a:rPr lang="en-US" sz="1400" dirty="0" smtClean="0"/>
              <a:t>Pure Java middleware client =&gt; platform independent</a:t>
            </a:r>
          </a:p>
          <a:p>
            <a:pPr lvl="1"/>
            <a:r>
              <a:rPr lang="en-US" sz="1400" dirty="0" smtClean="0"/>
              <a:t>Uses a platform-dependent Middleware (Application server): this is a minus!</a:t>
            </a:r>
          </a:p>
          <a:p>
            <a:pPr lvl="2"/>
            <a:r>
              <a:rPr lang="en-US" sz="1200" dirty="0" smtClean="0"/>
              <a:t>Able to perform connections and results set caching</a:t>
            </a:r>
          </a:p>
          <a:p>
            <a:pPr lvl="2"/>
            <a:r>
              <a:rPr lang="en-US" sz="1200" dirty="0" smtClean="0"/>
              <a:t>Actual DB driver (DBMS specific)</a:t>
            </a:r>
            <a:endParaRPr lang="en-US" sz="1400" dirty="0" smtClean="0"/>
          </a:p>
          <a:p>
            <a:r>
              <a:rPr lang="en-US" sz="1800" dirty="0" smtClean="0"/>
              <a:t>Type 4 Java Database protocol: the most used driver today</a:t>
            </a:r>
          </a:p>
          <a:p>
            <a:pPr lvl="1"/>
            <a:r>
              <a:rPr lang="en-US" sz="1400" dirty="0" smtClean="0"/>
              <a:t>Pure Java DB driver using DB protocol (direct messages over socket / IPC)</a:t>
            </a:r>
          </a:p>
          <a:p>
            <a:pPr lvl="1"/>
            <a:r>
              <a:rPr lang="en-US" sz="1400" dirty="0" smtClean="0"/>
              <a:t>Platform-independent and DBMS-dependent</a:t>
            </a:r>
          </a:p>
        </p:txBody>
      </p:sp>
    </p:spTree>
    <p:extLst>
      <p:ext uri="{BB962C8B-B14F-4D97-AF65-F5344CB8AC3E}">
        <p14:creationId xmlns:p14="http://schemas.microsoft.com/office/powerpoint/2010/main" val="2269242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API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/>
              <a:t>j</a:t>
            </a:r>
            <a:r>
              <a:rPr lang="en-US" sz="1600" dirty="0" err="1" smtClean="0"/>
              <a:t>ava.sql</a:t>
            </a:r>
            <a:r>
              <a:rPr lang="en-US" sz="1600" dirty="0" smtClean="0"/>
              <a:t> and </a:t>
            </a:r>
            <a:r>
              <a:rPr lang="en-US" sz="1600" dirty="0" err="1" smtClean="0"/>
              <a:t>javax.sql</a:t>
            </a:r>
            <a:r>
              <a:rPr lang="en-US" sz="1600" dirty="0" smtClean="0"/>
              <a:t> (“x” comes from extension)</a:t>
            </a:r>
          </a:p>
          <a:p>
            <a:r>
              <a:rPr lang="en-US" sz="1600" dirty="0" smtClean="0"/>
              <a:t>Query a DB through JDBC:</a:t>
            </a:r>
          </a:p>
          <a:p>
            <a:pPr lvl="1"/>
            <a:r>
              <a:rPr lang="en-US" sz="1400" dirty="0" smtClean="0"/>
              <a:t>Load the JDBC driver (this is a class): class loader needs the class to be loaded</a:t>
            </a:r>
          </a:p>
          <a:p>
            <a:pPr lvl="1"/>
            <a:r>
              <a:rPr lang="en-US" sz="1400" dirty="0" smtClean="0"/>
              <a:t>Establish a connection to the DBMS</a:t>
            </a:r>
          </a:p>
          <a:p>
            <a:pPr lvl="1"/>
            <a:r>
              <a:rPr lang="en-US" sz="1400" dirty="0" smtClean="0"/>
              <a:t>Create a statement</a:t>
            </a:r>
          </a:p>
          <a:p>
            <a:pPr lvl="1"/>
            <a:r>
              <a:rPr lang="en-US" sz="1400" dirty="0" smtClean="0"/>
              <a:t>Execute it =&gt; obtain a </a:t>
            </a:r>
            <a:r>
              <a:rPr lang="en-US" sz="1400" dirty="0" err="1" smtClean="0"/>
              <a:t>ResultSet</a:t>
            </a:r>
            <a:endParaRPr lang="en-US" sz="1400" dirty="0" smtClean="0"/>
          </a:p>
          <a:p>
            <a:pPr lvl="1"/>
            <a:r>
              <a:rPr lang="en-US" sz="1400" dirty="0" smtClean="0"/>
              <a:t>Process the </a:t>
            </a:r>
            <a:r>
              <a:rPr lang="en-US" sz="1400" dirty="0" err="1" smtClean="0"/>
              <a:t>ResultSet</a:t>
            </a:r>
            <a:r>
              <a:rPr lang="en-US" sz="1400" dirty="0" smtClean="0"/>
              <a:t> object</a:t>
            </a:r>
          </a:p>
          <a:p>
            <a:pPr lvl="1"/>
            <a:r>
              <a:rPr lang="en-US" sz="1400" dirty="0" smtClean="0"/>
              <a:t>Close the connection</a:t>
            </a:r>
          </a:p>
          <a:p>
            <a:pPr lvl="1"/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30521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– Load the driver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Class.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org.postgresql.Driver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newInstance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GB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InstantiationException|IllegalAccessException|ClassNotFoundException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GB" sz="1400" i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</a:t>
            </a:r>
            <a:r>
              <a:rPr lang="en-GB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GB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4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Can’t </a:t>
            </a:r>
            <a:r>
              <a:rPr lang="en-GB" sz="1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 </a:t>
            </a:r>
            <a:r>
              <a:rPr lang="en-GB" sz="14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driver</a:t>
            </a:r>
            <a:r>
              <a:rPr lang="en-GB" sz="1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en-GB" sz="14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Verify CLASSPATH"</a:t>
            </a:r>
            <a:r>
              <a:rPr lang="en-GB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GB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400" i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e.getMessage</a:t>
            </a:r>
            <a:r>
              <a:rPr lang="en-US" sz="1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067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– Create a connection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Connection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conn =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 err="1"/>
              <a:t>DriverManager.</a:t>
            </a:r>
            <a:r>
              <a:rPr lang="en-US" sz="1600" b="1" i="1" dirty="0" err="1"/>
              <a:t>setLoginTimeout</a:t>
            </a:r>
            <a:r>
              <a:rPr lang="en-US" sz="1600" b="1" dirty="0"/>
              <a:t>(60</a:t>
            </a:r>
            <a:r>
              <a:rPr lang="en-US" sz="1600" b="1" dirty="0" smtClean="0"/>
              <a:t>);  // wait 1 min; optional: DB may be busy, good to set a higher timeout</a:t>
            </a: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try {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String </a:t>
            </a:r>
            <a:r>
              <a:rPr lang="en-US" sz="1800" dirty="0" err="1"/>
              <a:t>url</a:t>
            </a:r>
            <a:r>
              <a:rPr lang="en-US" sz="1800" dirty="0"/>
              <a:t> = </a:t>
            </a:r>
            <a:r>
              <a:rPr lang="en-US" sz="1800" b="1" dirty="0">
                <a:solidFill>
                  <a:srgbClr val="0070C0"/>
                </a:solidFill>
              </a:rPr>
              <a:t>new</a:t>
            </a:r>
            <a:r>
              <a:rPr lang="en-US" sz="1800" b="1" dirty="0"/>
              <a:t> </a:t>
            </a:r>
            <a:r>
              <a:rPr lang="en-US" sz="1800" dirty="0" err="1"/>
              <a:t>StringBuilder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/>
              <a:t>                .append(</a:t>
            </a:r>
            <a:r>
              <a:rPr lang="en-US" sz="1800" dirty="0">
                <a:solidFill>
                  <a:srgbClr val="00B050"/>
                </a:solidFill>
              </a:rPr>
              <a:t>"</a:t>
            </a:r>
            <a:r>
              <a:rPr lang="en-US" sz="1800" dirty="0" err="1">
                <a:solidFill>
                  <a:srgbClr val="00B050"/>
                </a:solidFill>
              </a:rPr>
              <a:t>jdbc</a:t>
            </a:r>
            <a:r>
              <a:rPr lang="en-US" sz="1800" dirty="0">
                <a:solidFill>
                  <a:srgbClr val="00B050"/>
                </a:solidFill>
              </a:rPr>
              <a:t>:"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            .append(type</a:t>
            </a:r>
            <a:r>
              <a:rPr lang="en-US" sz="1800" dirty="0" smtClean="0"/>
              <a:t>)       // “</a:t>
            </a:r>
            <a:r>
              <a:rPr lang="en-US" sz="1800" dirty="0" err="1" smtClean="0"/>
              <a:t>mysql</a:t>
            </a:r>
            <a:r>
              <a:rPr lang="en-US" sz="1800" dirty="0" smtClean="0"/>
              <a:t>” / “db2” / “</a:t>
            </a:r>
            <a:r>
              <a:rPr lang="en-US" sz="1800" dirty="0" err="1" smtClean="0"/>
              <a:t>mssql</a:t>
            </a:r>
            <a:r>
              <a:rPr lang="en-US" sz="1800" dirty="0" smtClean="0"/>
              <a:t>” / “oracle” / ...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.append(</a:t>
            </a:r>
            <a:r>
              <a:rPr lang="en-US" sz="1800" dirty="0">
                <a:solidFill>
                  <a:srgbClr val="00B050"/>
                </a:solidFill>
              </a:rPr>
              <a:t>"://"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            .append(host)</a:t>
            </a:r>
          </a:p>
          <a:p>
            <a:pPr marL="0" indent="0">
              <a:buNone/>
            </a:pPr>
            <a:r>
              <a:rPr lang="en-US" sz="1800" dirty="0"/>
              <a:t>                .append(</a:t>
            </a:r>
            <a:r>
              <a:rPr lang="en-US" sz="1800" dirty="0">
                <a:solidFill>
                  <a:srgbClr val="00B050"/>
                </a:solidFill>
              </a:rPr>
              <a:t>":"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            .append(port)</a:t>
            </a:r>
          </a:p>
          <a:p>
            <a:pPr marL="0" indent="0">
              <a:buNone/>
            </a:pPr>
            <a:r>
              <a:rPr lang="en-US" sz="1800" dirty="0"/>
              <a:t>                .append(</a:t>
            </a:r>
            <a:r>
              <a:rPr lang="en-US" sz="1800" dirty="0">
                <a:solidFill>
                  <a:srgbClr val="00B050"/>
                </a:solidFill>
              </a:rPr>
              <a:t>"/"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            .append(</a:t>
            </a:r>
            <a:r>
              <a:rPr lang="en-US" sz="1800" dirty="0" err="1"/>
              <a:t>dbName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            .append(</a:t>
            </a:r>
            <a:r>
              <a:rPr lang="en-US" sz="1800" dirty="0">
                <a:solidFill>
                  <a:srgbClr val="00B050"/>
                </a:solidFill>
              </a:rPr>
              <a:t>"?user="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            .append(user)</a:t>
            </a:r>
          </a:p>
          <a:p>
            <a:pPr marL="0" indent="0">
              <a:buNone/>
            </a:pPr>
            <a:r>
              <a:rPr lang="en-US" sz="1800" dirty="0"/>
              <a:t>                .append(</a:t>
            </a:r>
            <a:r>
              <a:rPr lang="en-US" sz="1800" dirty="0">
                <a:solidFill>
                  <a:srgbClr val="00B050"/>
                </a:solidFill>
              </a:rPr>
              <a:t>"&amp;password="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            .append(pw).</a:t>
            </a:r>
            <a:r>
              <a:rPr lang="en-US" sz="1800" dirty="0" err="1"/>
              <a:t>toString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b="1" dirty="0" smtClean="0">
                <a:solidFill>
                  <a:srgbClr val="0070C0"/>
                </a:solidFill>
              </a:rPr>
              <a:t>return </a:t>
            </a:r>
            <a:r>
              <a:rPr lang="en-US" sz="1800" b="1" dirty="0" err="1" smtClean="0"/>
              <a:t>DriverManager.</a:t>
            </a:r>
            <a:r>
              <a:rPr lang="en-US" sz="1800" b="1" i="1" dirty="0" err="1" smtClean="0"/>
              <a:t>getConnection</a:t>
            </a:r>
            <a:r>
              <a:rPr lang="en-US" sz="1800" b="1" i="1" dirty="0" smtClean="0"/>
              <a:t>(</a:t>
            </a:r>
            <a:r>
              <a:rPr lang="en-US" sz="1800" b="1" i="1" dirty="0" err="1" smtClean="0"/>
              <a:t>url</a:t>
            </a:r>
            <a:r>
              <a:rPr lang="en-US" sz="1800" b="1" i="1" dirty="0" smtClean="0"/>
              <a:t>);</a:t>
            </a:r>
            <a:endParaRPr lang="en-US" sz="1800" b="1" i="1" dirty="0"/>
          </a:p>
          <a:p>
            <a:pPr marL="0" indent="0">
              <a:buNone/>
            </a:pPr>
            <a:r>
              <a:rPr lang="en-US" sz="1800" dirty="0" smtClean="0"/>
              <a:t>} </a:t>
            </a:r>
            <a:r>
              <a:rPr lang="en-US" sz="1800" b="1" dirty="0">
                <a:solidFill>
                  <a:srgbClr val="0070C0"/>
                </a:solidFill>
              </a:rPr>
              <a:t>catch </a:t>
            </a:r>
            <a:r>
              <a:rPr lang="en-US" sz="1800" dirty="0"/>
              <a:t>(</a:t>
            </a:r>
            <a:r>
              <a:rPr lang="en-US" sz="1800" dirty="0" err="1"/>
              <a:t>SQLException</a:t>
            </a:r>
            <a:r>
              <a:rPr lang="en-US" sz="1800" dirty="0"/>
              <a:t> e) </a:t>
            </a:r>
            <a:r>
              <a:rPr lang="en-US" sz="1800" dirty="0" smtClean="0"/>
              <a:t>{</a:t>
            </a:r>
            <a:endParaRPr lang="en-US" sz="1800" dirty="0"/>
          </a:p>
          <a:p>
            <a:pPr marL="0" indent="0">
              <a:buNone/>
            </a:pPr>
            <a:r>
              <a:rPr lang="en-GB" sz="1800" dirty="0" smtClean="0"/>
              <a:t>        </a:t>
            </a:r>
            <a:r>
              <a:rPr lang="en-GB" sz="1800" dirty="0" err="1"/>
              <a:t>System.</a:t>
            </a:r>
            <a:r>
              <a:rPr lang="en-GB" sz="1800" i="1" dirty="0" err="1">
                <a:solidFill>
                  <a:srgbClr val="0070C0"/>
                </a:solidFill>
              </a:rPr>
              <a:t>err</a:t>
            </a:r>
            <a:r>
              <a:rPr lang="en-GB" sz="1800" i="1" dirty="0" err="1"/>
              <a:t>.println</a:t>
            </a:r>
            <a:r>
              <a:rPr lang="en-GB" sz="1800" dirty="0"/>
              <a:t>(</a:t>
            </a:r>
            <a:r>
              <a:rPr lang="en-GB" sz="1800" dirty="0">
                <a:solidFill>
                  <a:srgbClr val="00B050"/>
                </a:solidFill>
              </a:rPr>
              <a:t>"Cannot connect to the database: "</a:t>
            </a:r>
            <a:r>
              <a:rPr lang="en-GB" sz="1800" dirty="0"/>
              <a:t> + </a:t>
            </a:r>
            <a:r>
              <a:rPr lang="en-GB" sz="1800" dirty="0" err="1"/>
              <a:t>e.getMessage</a:t>
            </a:r>
            <a:r>
              <a:rPr lang="en-GB" sz="1800" dirty="0"/>
              <a:t>());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B050"/>
                </a:solidFill>
              </a:rPr>
              <a:t>“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793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– Query result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98476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sz="1800" dirty="0"/>
              <a:t>Connection conn = </a:t>
            </a:r>
            <a:r>
              <a:rPr lang="en-GB" sz="1800" i="1" dirty="0"/>
              <a:t>connect</a:t>
            </a:r>
            <a:r>
              <a:rPr lang="en-GB" sz="1800" i="1" dirty="0" smtClean="0"/>
              <a:t>(</a:t>
            </a:r>
            <a:r>
              <a:rPr lang="en-GB" sz="1800" i="1" dirty="0" smtClean="0">
                <a:solidFill>
                  <a:srgbClr val="00B050"/>
                </a:solidFill>
              </a:rPr>
              <a:t>”</a:t>
            </a:r>
            <a:r>
              <a:rPr lang="en-GB" sz="1800" i="1" dirty="0" err="1" smtClean="0">
                <a:solidFill>
                  <a:srgbClr val="00B050"/>
                </a:solidFill>
              </a:rPr>
              <a:t>postgresql</a:t>
            </a:r>
            <a:r>
              <a:rPr lang="en-GB" sz="1800" i="1" dirty="0" smtClean="0">
                <a:solidFill>
                  <a:srgbClr val="00B050"/>
                </a:solidFill>
              </a:rPr>
              <a:t>"</a:t>
            </a:r>
            <a:r>
              <a:rPr lang="en-GB" sz="1800" i="1" dirty="0"/>
              <a:t>, </a:t>
            </a:r>
            <a:r>
              <a:rPr lang="en-GB" sz="1800" i="1" dirty="0">
                <a:solidFill>
                  <a:srgbClr val="00B050"/>
                </a:solidFill>
              </a:rPr>
              <a:t>"localhost"</a:t>
            </a:r>
            <a:r>
              <a:rPr lang="en-GB" sz="1800" i="1" dirty="0"/>
              <a:t>, </a:t>
            </a:r>
            <a:r>
              <a:rPr lang="en-GB" sz="1800" i="1" dirty="0" smtClean="0"/>
              <a:t>5432, </a:t>
            </a:r>
            <a:r>
              <a:rPr lang="en-GB" sz="1800" i="1" dirty="0">
                <a:solidFill>
                  <a:srgbClr val="00B050"/>
                </a:solidFill>
              </a:rPr>
              <a:t>"books"</a:t>
            </a:r>
            <a:r>
              <a:rPr lang="en-GB" sz="1800" i="1" dirty="0"/>
              <a:t>, </a:t>
            </a:r>
            <a:r>
              <a:rPr lang="en-GB" sz="1800" i="1" dirty="0" smtClean="0">
                <a:solidFill>
                  <a:srgbClr val="00B050"/>
                </a:solidFill>
              </a:rPr>
              <a:t>“</a:t>
            </a:r>
            <a:r>
              <a:rPr lang="en-GB" sz="1800" i="1" dirty="0" err="1" smtClean="0">
                <a:solidFill>
                  <a:srgbClr val="00B050"/>
                </a:solidFill>
              </a:rPr>
              <a:t>pianas</a:t>
            </a:r>
            <a:r>
              <a:rPr lang="en-GB" sz="1800" i="1" dirty="0" smtClean="0">
                <a:solidFill>
                  <a:srgbClr val="00B050"/>
                </a:solidFill>
              </a:rPr>
              <a:t>"</a:t>
            </a:r>
            <a:r>
              <a:rPr lang="en-GB" sz="1800" i="1" dirty="0" smtClean="0"/>
              <a:t>, </a:t>
            </a:r>
            <a:r>
              <a:rPr lang="en-GB" sz="1800" i="1" dirty="0">
                <a:solidFill>
                  <a:srgbClr val="00B050"/>
                </a:solidFill>
              </a:rPr>
              <a:t>"abc123"</a:t>
            </a:r>
            <a:r>
              <a:rPr lang="en-GB" sz="1800" i="1" dirty="0"/>
              <a:t>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if</a:t>
            </a:r>
            <a:r>
              <a:rPr lang="en-US" sz="1800" dirty="0" smtClean="0"/>
              <a:t> </a:t>
            </a:r>
            <a:r>
              <a:rPr lang="en-US" sz="1800" dirty="0"/>
              <a:t>(conn == </a:t>
            </a:r>
            <a:r>
              <a:rPr lang="en-US" sz="1800" dirty="0" smtClean="0"/>
              <a:t>null) </a:t>
            </a:r>
            <a:r>
              <a:rPr lang="en-US" sz="1800" dirty="0" smtClean="0">
                <a:solidFill>
                  <a:srgbClr val="0070C0"/>
                </a:solidFill>
              </a:rPr>
              <a:t>return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 smtClean="0"/>
              <a:t>Statement </a:t>
            </a:r>
            <a:r>
              <a:rPr lang="en-US" sz="1800" dirty="0" err="1"/>
              <a:t>st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70C0"/>
                </a:solidFill>
              </a:rPr>
              <a:t>null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 err="1" smtClean="0"/>
              <a:t>ResultSet</a:t>
            </a:r>
            <a:r>
              <a:rPr lang="en-US" sz="1800" dirty="0" smtClean="0"/>
              <a:t> </a:t>
            </a:r>
            <a:r>
              <a:rPr lang="en-US" sz="1800" dirty="0" err="1"/>
              <a:t>rs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70C0"/>
                </a:solidFill>
              </a:rPr>
              <a:t>null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final</a:t>
            </a:r>
            <a:r>
              <a:rPr lang="en-US" sz="1800" dirty="0" smtClean="0"/>
              <a:t> </a:t>
            </a:r>
            <a:r>
              <a:rPr lang="en-US" sz="1800" dirty="0"/>
              <a:t>String format = </a:t>
            </a:r>
            <a:r>
              <a:rPr lang="en-US" sz="1800" dirty="0" smtClean="0">
                <a:solidFill>
                  <a:srgbClr val="00B050"/>
                </a:solidFill>
              </a:rPr>
              <a:t>"%20s%20s%12s\n</a:t>
            </a:r>
            <a:r>
              <a:rPr lang="en-US" sz="1800" dirty="0">
                <a:solidFill>
                  <a:srgbClr val="00B050"/>
                </a:solidFill>
              </a:rPr>
              <a:t>"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try</a:t>
            </a:r>
            <a:r>
              <a:rPr lang="en-US" sz="1800" dirty="0" smtClean="0"/>
              <a:t>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st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createStatement</a:t>
            </a:r>
            <a:r>
              <a:rPr lang="en-US" sz="1800" dirty="0"/>
              <a:t>(</a:t>
            </a:r>
            <a:r>
              <a:rPr lang="en-US" sz="1800" dirty="0" err="1"/>
              <a:t>ResultSet.TYPE_SCROLL_INSENSITIVE</a:t>
            </a:r>
            <a:r>
              <a:rPr lang="en-US" sz="1800" dirty="0"/>
              <a:t>, </a:t>
            </a:r>
            <a:r>
              <a:rPr lang="en-US" sz="1800" dirty="0" err="1"/>
              <a:t>ResultSet.CONCUR_READ_ONLY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GB" sz="1800" dirty="0"/>
              <a:t>    </a:t>
            </a:r>
            <a:r>
              <a:rPr lang="en-GB" sz="1800" dirty="0" err="1" smtClean="0"/>
              <a:t>rs</a:t>
            </a:r>
            <a:r>
              <a:rPr lang="en-GB" sz="1800" dirty="0" smtClean="0"/>
              <a:t> </a:t>
            </a:r>
            <a:r>
              <a:rPr lang="en-GB" sz="1800" dirty="0"/>
              <a:t>= </a:t>
            </a:r>
            <a:r>
              <a:rPr lang="en-GB" sz="1800" dirty="0" err="1"/>
              <a:t>st.executeQuery</a:t>
            </a:r>
            <a:r>
              <a:rPr lang="en-GB" sz="1800" dirty="0"/>
              <a:t>(</a:t>
            </a:r>
            <a:r>
              <a:rPr lang="en-GB" sz="1800" dirty="0">
                <a:solidFill>
                  <a:srgbClr val="00B050"/>
                </a:solidFill>
              </a:rPr>
              <a:t>"select * from authors"</a:t>
            </a:r>
            <a:r>
              <a:rPr lang="en-GB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 smtClean="0">
                <a:solidFill>
                  <a:srgbClr val="0070C0"/>
                </a:solidFill>
              </a:rPr>
              <a:t>boolean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/>
              <a:t>hasResults</a:t>
            </a:r>
            <a:r>
              <a:rPr lang="en-US" sz="1800" dirty="0"/>
              <a:t> = </a:t>
            </a:r>
            <a:r>
              <a:rPr lang="en-US" sz="1800" dirty="0" err="1"/>
              <a:t>rs.next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smtClean="0">
                <a:solidFill>
                  <a:srgbClr val="0070C0"/>
                </a:solidFill>
              </a:rPr>
              <a:t>if</a:t>
            </a:r>
            <a:r>
              <a:rPr lang="en-US" sz="1800" dirty="0" smtClean="0"/>
              <a:t> </a:t>
            </a:r>
            <a:r>
              <a:rPr lang="en-US" sz="1800" dirty="0"/>
              <a:t>(</a:t>
            </a:r>
            <a:r>
              <a:rPr lang="en-US" sz="1800" dirty="0" err="1"/>
              <a:t>hasResults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GB" sz="1800" dirty="0"/>
              <a:t>    </a:t>
            </a:r>
            <a:r>
              <a:rPr lang="en-GB" sz="1800" dirty="0" smtClean="0"/>
              <a:t>    </a:t>
            </a:r>
            <a:r>
              <a:rPr lang="en-GB" sz="1800" dirty="0" err="1" smtClean="0"/>
              <a:t>System.</a:t>
            </a:r>
            <a:r>
              <a:rPr lang="en-GB" sz="1800" i="1" dirty="0" err="1" smtClean="0"/>
              <a:t>out.format</a:t>
            </a:r>
            <a:r>
              <a:rPr lang="en-GB" sz="1800" i="1" dirty="0" smtClean="0"/>
              <a:t>(format</a:t>
            </a:r>
            <a:r>
              <a:rPr lang="en-GB" sz="1800" i="1" dirty="0"/>
              <a:t>, </a:t>
            </a:r>
            <a:r>
              <a:rPr lang="en-GB" sz="1800" i="1" dirty="0" smtClean="0">
                <a:solidFill>
                  <a:srgbClr val="00B050"/>
                </a:solidFill>
              </a:rPr>
              <a:t>"Name</a:t>
            </a:r>
            <a:r>
              <a:rPr lang="en-GB" sz="1800" i="1" dirty="0">
                <a:solidFill>
                  <a:srgbClr val="00B050"/>
                </a:solidFill>
              </a:rPr>
              <a:t>"</a:t>
            </a:r>
            <a:r>
              <a:rPr lang="en-GB" sz="1800" i="1" dirty="0"/>
              <a:t>, </a:t>
            </a:r>
            <a:r>
              <a:rPr lang="en-GB" sz="1800" i="1" dirty="0">
                <a:solidFill>
                  <a:srgbClr val="00B050"/>
                </a:solidFill>
              </a:rPr>
              <a:t>"Email"</a:t>
            </a:r>
            <a:r>
              <a:rPr lang="en-GB" sz="1800" i="1" dirty="0"/>
              <a:t>, </a:t>
            </a:r>
            <a:r>
              <a:rPr lang="en-GB" sz="1800" i="1" dirty="0">
                <a:solidFill>
                  <a:srgbClr val="00B050"/>
                </a:solidFill>
              </a:rPr>
              <a:t>"Birthdate"</a:t>
            </a:r>
            <a:r>
              <a:rPr lang="en-GB" sz="1800" i="1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>
                <a:solidFill>
                  <a:srgbClr val="0070C0"/>
                </a:solidFill>
              </a:rPr>
              <a:t>do</a:t>
            </a:r>
            <a:r>
              <a:rPr lang="en-US" sz="1800" dirty="0" smtClean="0"/>
              <a:t>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    </a:t>
            </a:r>
            <a:r>
              <a:rPr lang="en-US" sz="1800" dirty="0" err="1" smtClean="0"/>
              <a:t>System.</a:t>
            </a:r>
            <a:r>
              <a:rPr lang="en-US" sz="1800" i="1" dirty="0" err="1" smtClean="0"/>
              <a:t>out.format</a:t>
            </a:r>
            <a:r>
              <a:rPr lang="en-US" sz="1800" i="1" dirty="0" smtClean="0"/>
              <a:t>(format, </a:t>
            </a:r>
            <a:r>
              <a:rPr lang="en-US" sz="1800" dirty="0" err="1" smtClean="0"/>
              <a:t>rs.getString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B050"/>
                </a:solidFill>
              </a:rPr>
              <a:t>"name</a:t>
            </a:r>
            <a:r>
              <a:rPr lang="en-US" sz="1800" dirty="0" smtClean="0">
                <a:solidFill>
                  <a:srgbClr val="00B050"/>
                </a:solidFill>
              </a:rPr>
              <a:t>"</a:t>
            </a:r>
            <a:r>
              <a:rPr lang="en-US" sz="1800" dirty="0" smtClean="0"/>
              <a:t>), </a:t>
            </a:r>
            <a:r>
              <a:rPr lang="en-US" sz="1800" dirty="0" err="1" smtClean="0"/>
              <a:t>rs.getString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B050"/>
                </a:solidFill>
              </a:rPr>
              <a:t>"email</a:t>
            </a:r>
            <a:r>
              <a:rPr lang="en-US" sz="1800" dirty="0" smtClean="0">
                <a:solidFill>
                  <a:srgbClr val="00B050"/>
                </a:solidFill>
              </a:rPr>
              <a:t>"</a:t>
            </a:r>
            <a:r>
              <a:rPr lang="en-US" sz="1800" dirty="0" smtClean="0"/>
              <a:t>), </a:t>
            </a:r>
            <a:r>
              <a:rPr lang="en-US" sz="1800" dirty="0" err="1" smtClean="0"/>
              <a:t>rs.getDate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B050"/>
                </a:solidFill>
              </a:rPr>
              <a:t>"</a:t>
            </a:r>
            <a:r>
              <a:rPr lang="en-US" sz="1800" dirty="0" smtClean="0">
                <a:solidFill>
                  <a:srgbClr val="00B050"/>
                </a:solidFill>
              </a:rPr>
              <a:t>birthdate"</a:t>
            </a:r>
            <a:r>
              <a:rPr lang="en-US" sz="1800" dirty="0" smtClean="0"/>
              <a:t>));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} </a:t>
            </a:r>
            <a:r>
              <a:rPr lang="en-US" sz="1800" dirty="0">
                <a:solidFill>
                  <a:srgbClr val="0070C0"/>
                </a:solidFill>
              </a:rPr>
              <a:t>while</a:t>
            </a:r>
            <a:r>
              <a:rPr lang="en-US" sz="1800" dirty="0"/>
              <a:t> (</a:t>
            </a:r>
            <a:r>
              <a:rPr lang="en-US" sz="1800" dirty="0" err="1"/>
              <a:t>rs.next</a:t>
            </a:r>
            <a:r>
              <a:rPr lang="en-US" sz="1800" dirty="0"/>
              <a:t>());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smtClean="0"/>
              <a:t>} </a:t>
            </a:r>
            <a:r>
              <a:rPr lang="en-US" sz="1800" dirty="0">
                <a:solidFill>
                  <a:srgbClr val="0070C0"/>
                </a:solidFill>
              </a:rPr>
              <a:t>else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 smtClean="0"/>
              <a:t>System.</a:t>
            </a:r>
            <a:r>
              <a:rPr lang="en-US" sz="1800" i="1" dirty="0" err="1" smtClean="0"/>
              <a:t>out.println</a:t>
            </a:r>
            <a:r>
              <a:rPr lang="en-US" sz="1800" i="1" dirty="0"/>
              <a:t>(</a:t>
            </a:r>
            <a:r>
              <a:rPr lang="en-US" sz="1800" i="1" dirty="0">
                <a:solidFill>
                  <a:srgbClr val="00B050"/>
                </a:solidFill>
              </a:rPr>
              <a:t>"No results</a:t>
            </a:r>
            <a:r>
              <a:rPr lang="en-US" sz="1800" i="1" dirty="0" smtClean="0">
                <a:solidFill>
                  <a:srgbClr val="00B050"/>
                </a:solidFill>
              </a:rPr>
              <a:t>"</a:t>
            </a:r>
            <a:r>
              <a:rPr lang="en-US" sz="1800" i="1" dirty="0" smtClean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    }</a:t>
            </a:r>
          </a:p>
          <a:p>
            <a:pPr marL="0" indent="0">
              <a:buNone/>
            </a:pPr>
            <a:r>
              <a:rPr lang="en-US" sz="1800" dirty="0" smtClean="0"/>
              <a:t>} </a:t>
            </a:r>
            <a:r>
              <a:rPr lang="en-US" sz="1800" dirty="0">
                <a:solidFill>
                  <a:srgbClr val="0070C0"/>
                </a:solidFill>
              </a:rPr>
              <a:t>catch</a:t>
            </a:r>
            <a:r>
              <a:rPr lang="en-US" sz="1800" dirty="0"/>
              <a:t> (</a:t>
            </a:r>
            <a:r>
              <a:rPr lang="en-US" sz="1800" dirty="0" err="1"/>
              <a:t>SQLException</a:t>
            </a:r>
            <a:r>
              <a:rPr lang="en-US" sz="1800" dirty="0"/>
              <a:t> e) {</a:t>
            </a:r>
          </a:p>
          <a:p>
            <a:pPr marL="0" indent="0">
              <a:buNone/>
            </a:pPr>
            <a:r>
              <a:rPr lang="en-GB" sz="1800" dirty="0"/>
              <a:t>    </a:t>
            </a:r>
            <a:r>
              <a:rPr lang="en-GB" sz="1800" dirty="0" err="1" smtClean="0"/>
              <a:t>System.</a:t>
            </a:r>
            <a:r>
              <a:rPr lang="en-GB" sz="1800" i="1" dirty="0" err="1" smtClean="0">
                <a:solidFill>
                  <a:srgbClr val="0070C0"/>
                </a:solidFill>
              </a:rPr>
              <a:t>err</a:t>
            </a:r>
            <a:r>
              <a:rPr lang="en-GB" sz="1800" i="1" dirty="0" err="1" smtClean="0"/>
              <a:t>.println</a:t>
            </a:r>
            <a:r>
              <a:rPr lang="en-GB" sz="1800" i="1" dirty="0"/>
              <a:t>(</a:t>
            </a:r>
            <a:r>
              <a:rPr lang="en-GB" sz="1800" i="1" dirty="0">
                <a:solidFill>
                  <a:srgbClr val="00B050"/>
                </a:solidFill>
              </a:rPr>
              <a:t>"Cannot execute query: "</a:t>
            </a:r>
            <a:r>
              <a:rPr lang="en-GB" sz="1800" i="1" dirty="0"/>
              <a:t> + </a:t>
            </a:r>
            <a:r>
              <a:rPr lang="en-GB" sz="1800" i="1" dirty="0" err="1"/>
              <a:t>e.getMessage</a:t>
            </a:r>
            <a:r>
              <a:rPr lang="en-GB" sz="1800" i="1" dirty="0"/>
              <a:t>());</a:t>
            </a:r>
          </a:p>
          <a:p>
            <a:pPr marL="0" indent="0">
              <a:buNone/>
            </a:pPr>
            <a:r>
              <a:rPr lang="en-US" sz="1800" dirty="0" smtClean="0"/>
              <a:t>} </a:t>
            </a:r>
            <a:r>
              <a:rPr lang="en-US" sz="1800" dirty="0">
                <a:solidFill>
                  <a:srgbClr val="0070C0"/>
                </a:solidFill>
              </a:rPr>
              <a:t>finally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smtClean="0">
                <a:solidFill>
                  <a:srgbClr val="0070C0"/>
                </a:solidFill>
              </a:rPr>
              <a:t>if</a:t>
            </a:r>
            <a:r>
              <a:rPr lang="en-US" sz="1800" dirty="0" smtClean="0"/>
              <a:t> </a:t>
            </a:r>
            <a:r>
              <a:rPr lang="en-US" sz="1800" dirty="0"/>
              <a:t>(</a:t>
            </a:r>
            <a:r>
              <a:rPr lang="en-US" sz="1800" dirty="0" err="1"/>
              <a:t>rs</a:t>
            </a:r>
            <a:r>
              <a:rPr lang="en-US" sz="1800" dirty="0"/>
              <a:t> != </a:t>
            </a:r>
            <a:r>
              <a:rPr lang="en-US" sz="1800" dirty="0" smtClean="0">
                <a:solidFill>
                  <a:srgbClr val="0070C0"/>
                </a:solidFill>
              </a:rPr>
              <a:t>null</a:t>
            </a:r>
            <a:r>
              <a:rPr lang="en-US" sz="1800" dirty="0" smtClean="0"/>
              <a:t>) </a:t>
            </a:r>
            <a:r>
              <a:rPr lang="en-US" sz="1800" dirty="0" smtClean="0">
                <a:solidFill>
                  <a:srgbClr val="0070C0"/>
                </a:solidFill>
              </a:rPr>
              <a:t>try</a:t>
            </a:r>
            <a:r>
              <a:rPr lang="en-US" sz="1800" dirty="0" smtClean="0"/>
              <a:t> { </a:t>
            </a:r>
            <a:r>
              <a:rPr lang="en-US" sz="1800" dirty="0" err="1" smtClean="0"/>
              <a:t>rs.close</a:t>
            </a:r>
            <a:r>
              <a:rPr lang="en-US" sz="1800" dirty="0" smtClean="0"/>
              <a:t>(); } </a:t>
            </a:r>
            <a:r>
              <a:rPr lang="en-US" sz="1800" dirty="0">
                <a:solidFill>
                  <a:srgbClr val="0070C0"/>
                </a:solidFill>
              </a:rPr>
              <a:t>catch</a:t>
            </a:r>
            <a:r>
              <a:rPr lang="en-US" sz="1800" dirty="0"/>
              <a:t> (</a:t>
            </a:r>
            <a:r>
              <a:rPr lang="en-US" sz="1800" dirty="0" err="1"/>
              <a:t>SQLException</a:t>
            </a:r>
            <a:r>
              <a:rPr lang="en-US" sz="1800" dirty="0"/>
              <a:t> e) </a:t>
            </a:r>
            <a:r>
              <a:rPr lang="en-US" sz="1800" dirty="0" smtClean="0"/>
              <a:t>{  </a:t>
            </a: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smtClean="0">
                <a:solidFill>
                  <a:srgbClr val="0070C0"/>
                </a:solidFill>
              </a:rPr>
              <a:t>if</a:t>
            </a:r>
            <a:r>
              <a:rPr lang="en-US" sz="1800" dirty="0" smtClean="0"/>
              <a:t> </a:t>
            </a:r>
            <a:r>
              <a:rPr lang="en-US" sz="1800" dirty="0"/>
              <a:t>(</a:t>
            </a:r>
            <a:r>
              <a:rPr lang="en-US" sz="1800" dirty="0" err="1"/>
              <a:t>st</a:t>
            </a:r>
            <a:r>
              <a:rPr lang="en-US" sz="1800" dirty="0"/>
              <a:t> != </a:t>
            </a:r>
            <a:r>
              <a:rPr lang="en-US" sz="1800" dirty="0">
                <a:solidFill>
                  <a:srgbClr val="0070C0"/>
                </a:solidFill>
              </a:rPr>
              <a:t>null</a:t>
            </a:r>
            <a:r>
              <a:rPr lang="en-US" sz="1800" dirty="0" smtClean="0"/>
              <a:t>) </a:t>
            </a:r>
            <a:r>
              <a:rPr lang="en-US" sz="1800" dirty="0" smtClean="0">
                <a:solidFill>
                  <a:srgbClr val="0070C0"/>
                </a:solidFill>
              </a:rPr>
              <a:t>try</a:t>
            </a:r>
            <a:r>
              <a:rPr lang="en-US" sz="1800" dirty="0" smtClean="0"/>
              <a:t> { </a:t>
            </a:r>
            <a:r>
              <a:rPr lang="en-US" sz="1800" dirty="0" err="1" smtClean="0"/>
              <a:t>st.close</a:t>
            </a:r>
            <a:r>
              <a:rPr lang="en-US" sz="1800" dirty="0" smtClean="0"/>
              <a:t>(); } </a:t>
            </a:r>
            <a:r>
              <a:rPr lang="en-US" sz="1800" dirty="0">
                <a:solidFill>
                  <a:srgbClr val="0070C0"/>
                </a:solidFill>
              </a:rPr>
              <a:t>catch</a:t>
            </a:r>
            <a:r>
              <a:rPr lang="en-US" sz="1800" dirty="0"/>
              <a:t> (</a:t>
            </a:r>
            <a:r>
              <a:rPr lang="en-US" sz="1800" dirty="0" err="1"/>
              <a:t>SQLException</a:t>
            </a:r>
            <a:r>
              <a:rPr lang="en-US" sz="1800" dirty="0"/>
              <a:t> e) </a:t>
            </a:r>
            <a:r>
              <a:rPr lang="en-US" sz="1800" dirty="0" smtClean="0"/>
              <a:t>{  </a:t>
            </a: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smtClean="0">
                <a:solidFill>
                  <a:srgbClr val="0070C0"/>
                </a:solidFill>
              </a:rPr>
              <a:t>try</a:t>
            </a:r>
            <a:r>
              <a:rPr lang="en-US" sz="1800" dirty="0" smtClean="0"/>
              <a:t> { </a:t>
            </a:r>
            <a:r>
              <a:rPr lang="en-US" sz="1800" dirty="0" err="1" smtClean="0"/>
              <a:t>conn.close</a:t>
            </a:r>
            <a:r>
              <a:rPr lang="en-US" sz="1800" dirty="0" smtClean="0"/>
              <a:t>(); } </a:t>
            </a:r>
            <a:r>
              <a:rPr lang="en-US" sz="1800" dirty="0">
                <a:solidFill>
                  <a:srgbClr val="0070C0"/>
                </a:solidFill>
              </a:rPr>
              <a:t>catch</a:t>
            </a:r>
            <a:r>
              <a:rPr lang="en-US" sz="1800" dirty="0"/>
              <a:t> (</a:t>
            </a:r>
            <a:r>
              <a:rPr lang="en-US" sz="1800" dirty="0" err="1"/>
              <a:t>SQLException</a:t>
            </a:r>
            <a:r>
              <a:rPr lang="en-US" sz="1800" dirty="0"/>
              <a:t> e) </a:t>
            </a:r>
            <a:r>
              <a:rPr lang="en-US" sz="1800" dirty="0" smtClean="0"/>
              <a:t>{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727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smtClean="0"/>
              <a:t>Relational Database Management System</a:t>
            </a:r>
          </a:p>
          <a:p>
            <a:pPr lvl="0"/>
            <a:r>
              <a:rPr lang="en-US" sz="2800" dirty="0" smtClean="0"/>
              <a:t>Examples: MSSQL Server, MySQL, </a:t>
            </a:r>
            <a:r>
              <a:rPr lang="en-US" sz="2800" dirty="0" err="1" smtClean="0"/>
              <a:t>PostgreSQL</a:t>
            </a:r>
            <a:r>
              <a:rPr lang="en-US" sz="2800" dirty="0" smtClean="0"/>
              <a:t>, DB2, Oracle, …</a:t>
            </a:r>
          </a:p>
          <a:p>
            <a:pPr lvl="0"/>
            <a:r>
              <a:rPr lang="en-US" sz="2800" dirty="0" smtClean="0"/>
              <a:t>They are SW products suites which allow for DB authoring (creation, deletion, update, etc), DB programming, and of course, data storage / organization.</a:t>
            </a: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64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– Query result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98476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sz="1800" b="1" dirty="0"/>
              <a:t>Connection conn</a:t>
            </a:r>
            <a:r>
              <a:rPr lang="en-GB" sz="1800" dirty="0"/>
              <a:t> = </a:t>
            </a:r>
            <a:r>
              <a:rPr lang="en-GB" sz="1800" i="1" dirty="0"/>
              <a:t>connect</a:t>
            </a:r>
            <a:r>
              <a:rPr lang="en-GB" sz="1800" i="1" dirty="0" smtClean="0"/>
              <a:t>(</a:t>
            </a:r>
            <a:r>
              <a:rPr lang="en-GB" sz="1800" i="1" dirty="0" smtClean="0">
                <a:solidFill>
                  <a:srgbClr val="00B050"/>
                </a:solidFill>
              </a:rPr>
              <a:t>”</a:t>
            </a:r>
            <a:r>
              <a:rPr lang="en-GB" sz="1800" i="1" dirty="0" err="1" smtClean="0">
                <a:solidFill>
                  <a:srgbClr val="00B050"/>
                </a:solidFill>
              </a:rPr>
              <a:t>postgresql</a:t>
            </a:r>
            <a:r>
              <a:rPr lang="en-GB" sz="1800" i="1" dirty="0" smtClean="0">
                <a:solidFill>
                  <a:srgbClr val="00B050"/>
                </a:solidFill>
              </a:rPr>
              <a:t>"</a:t>
            </a:r>
            <a:r>
              <a:rPr lang="en-GB" sz="1800" i="1" dirty="0"/>
              <a:t>, </a:t>
            </a:r>
            <a:r>
              <a:rPr lang="en-GB" sz="1800" i="1" dirty="0">
                <a:solidFill>
                  <a:srgbClr val="00B050"/>
                </a:solidFill>
              </a:rPr>
              <a:t>"localhost"</a:t>
            </a:r>
            <a:r>
              <a:rPr lang="en-GB" sz="1800" i="1" dirty="0"/>
              <a:t>, </a:t>
            </a:r>
            <a:r>
              <a:rPr lang="en-GB" sz="1800" i="1" dirty="0" smtClean="0"/>
              <a:t>5432, </a:t>
            </a:r>
            <a:r>
              <a:rPr lang="en-GB" sz="1800" i="1" dirty="0">
                <a:solidFill>
                  <a:srgbClr val="00B050"/>
                </a:solidFill>
              </a:rPr>
              <a:t>"books"</a:t>
            </a:r>
            <a:r>
              <a:rPr lang="en-GB" sz="1800" i="1" dirty="0"/>
              <a:t>, </a:t>
            </a:r>
            <a:r>
              <a:rPr lang="en-GB" sz="1800" i="1" dirty="0" smtClean="0">
                <a:solidFill>
                  <a:srgbClr val="00B050"/>
                </a:solidFill>
              </a:rPr>
              <a:t>“</a:t>
            </a:r>
            <a:r>
              <a:rPr lang="en-GB" sz="1800" i="1" dirty="0" err="1" smtClean="0">
                <a:solidFill>
                  <a:srgbClr val="00B050"/>
                </a:solidFill>
              </a:rPr>
              <a:t>pianas</a:t>
            </a:r>
            <a:r>
              <a:rPr lang="en-GB" sz="1800" i="1" dirty="0" smtClean="0">
                <a:solidFill>
                  <a:srgbClr val="00B050"/>
                </a:solidFill>
              </a:rPr>
              <a:t>"</a:t>
            </a:r>
            <a:r>
              <a:rPr lang="en-GB" sz="1800" i="1" dirty="0" smtClean="0"/>
              <a:t>, </a:t>
            </a:r>
            <a:r>
              <a:rPr lang="en-GB" sz="1800" i="1" dirty="0">
                <a:solidFill>
                  <a:srgbClr val="00B050"/>
                </a:solidFill>
              </a:rPr>
              <a:t>"abc123"</a:t>
            </a:r>
            <a:r>
              <a:rPr lang="en-GB" sz="1800" i="1" dirty="0"/>
              <a:t>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if</a:t>
            </a:r>
            <a:r>
              <a:rPr lang="en-US" sz="1800" dirty="0" smtClean="0"/>
              <a:t> </a:t>
            </a:r>
            <a:r>
              <a:rPr lang="en-US" sz="1800" dirty="0"/>
              <a:t>(conn == </a:t>
            </a:r>
            <a:r>
              <a:rPr lang="en-US" sz="1800" dirty="0" smtClean="0">
                <a:solidFill>
                  <a:srgbClr val="0070C0"/>
                </a:solidFill>
              </a:rPr>
              <a:t>null</a:t>
            </a:r>
            <a:r>
              <a:rPr lang="en-US" sz="1800" dirty="0" smtClean="0"/>
              <a:t>) </a:t>
            </a:r>
            <a:r>
              <a:rPr lang="en-US" sz="1800" dirty="0" smtClean="0">
                <a:solidFill>
                  <a:srgbClr val="0070C0"/>
                </a:solidFill>
              </a:rPr>
              <a:t>return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b="1" dirty="0" smtClean="0"/>
              <a:t>Statement </a:t>
            </a:r>
            <a:r>
              <a:rPr lang="en-US" sz="1800" b="1" dirty="0" err="1"/>
              <a:t>st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70C0"/>
                </a:solidFill>
              </a:rPr>
              <a:t>null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 err="1" smtClean="0"/>
              <a:t>ResultSet</a:t>
            </a:r>
            <a:r>
              <a:rPr lang="en-US" sz="1800" dirty="0" smtClean="0"/>
              <a:t> </a:t>
            </a:r>
            <a:r>
              <a:rPr lang="en-US" sz="1800" dirty="0" err="1"/>
              <a:t>rs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70C0"/>
                </a:solidFill>
              </a:rPr>
              <a:t>null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final</a:t>
            </a:r>
            <a:r>
              <a:rPr lang="en-US" sz="1800" dirty="0" smtClean="0"/>
              <a:t> </a:t>
            </a:r>
            <a:r>
              <a:rPr lang="en-US" sz="1800" dirty="0"/>
              <a:t>String format = </a:t>
            </a:r>
            <a:r>
              <a:rPr lang="en-US" sz="1800" dirty="0" smtClean="0">
                <a:solidFill>
                  <a:srgbClr val="00B050"/>
                </a:solidFill>
              </a:rPr>
              <a:t>"%20s%20s%12s\n</a:t>
            </a:r>
            <a:r>
              <a:rPr lang="en-US" sz="1800" dirty="0">
                <a:solidFill>
                  <a:srgbClr val="00B050"/>
                </a:solidFill>
              </a:rPr>
              <a:t>"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try</a:t>
            </a:r>
            <a:r>
              <a:rPr lang="en-US" sz="1800" b="1" dirty="0" smtClean="0"/>
              <a:t> </a:t>
            </a:r>
            <a:r>
              <a:rPr lang="en-US" sz="1800" b="1" dirty="0"/>
              <a:t>{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b="1" dirty="0" err="1" smtClean="0"/>
              <a:t>st</a:t>
            </a:r>
            <a:r>
              <a:rPr lang="en-US" sz="1800" b="1" dirty="0" smtClean="0"/>
              <a:t> </a:t>
            </a:r>
            <a:r>
              <a:rPr lang="en-US" sz="1800" b="1" dirty="0"/>
              <a:t>= </a:t>
            </a:r>
            <a:r>
              <a:rPr lang="en-US" sz="1800" b="1" dirty="0" err="1"/>
              <a:t>createStatement</a:t>
            </a:r>
            <a:r>
              <a:rPr lang="en-US" sz="1800" b="1" dirty="0"/>
              <a:t>(</a:t>
            </a:r>
            <a:r>
              <a:rPr lang="en-US" sz="1800" b="1" dirty="0" err="1"/>
              <a:t>ResultSet.TYPE_SCROLL_INSENSITIVE</a:t>
            </a:r>
            <a:r>
              <a:rPr lang="en-US" sz="1800" b="1" dirty="0"/>
              <a:t>, </a:t>
            </a:r>
            <a:r>
              <a:rPr lang="en-US" sz="1800" b="1" dirty="0" err="1"/>
              <a:t>ResultSet.CONCUR_READ_ONLY</a:t>
            </a:r>
            <a:r>
              <a:rPr lang="en-US" sz="1800" b="1" dirty="0"/>
              <a:t>);</a:t>
            </a:r>
          </a:p>
          <a:p>
            <a:pPr marL="0" indent="0">
              <a:buNone/>
            </a:pPr>
            <a:r>
              <a:rPr lang="en-GB" sz="1800" dirty="0"/>
              <a:t>    </a:t>
            </a:r>
            <a:r>
              <a:rPr lang="en-GB" sz="1800" b="1" dirty="0" err="1" smtClean="0"/>
              <a:t>rs</a:t>
            </a:r>
            <a:r>
              <a:rPr lang="en-GB" sz="1800" b="1" dirty="0" smtClean="0"/>
              <a:t> </a:t>
            </a:r>
            <a:r>
              <a:rPr lang="en-GB" sz="1800" b="1" dirty="0"/>
              <a:t>= </a:t>
            </a:r>
            <a:r>
              <a:rPr lang="en-GB" sz="1800" b="1" dirty="0" err="1"/>
              <a:t>st.executeQuery</a:t>
            </a:r>
            <a:r>
              <a:rPr lang="en-GB" sz="1800" b="1" dirty="0"/>
              <a:t>(</a:t>
            </a:r>
            <a:r>
              <a:rPr lang="en-GB" sz="1800" b="1" dirty="0">
                <a:solidFill>
                  <a:srgbClr val="00B050"/>
                </a:solidFill>
              </a:rPr>
              <a:t>"select * from authors</a:t>
            </a:r>
            <a:r>
              <a:rPr lang="en-GB" sz="1800" b="1" dirty="0" smtClean="0">
                <a:solidFill>
                  <a:srgbClr val="00B050"/>
                </a:solidFill>
              </a:rPr>
              <a:t>"</a:t>
            </a:r>
            <a:r>
              <a:rPr lang="en-GB" sz="1800" b="1" dirty="0" smtClean="0"/>
              <a:t>);  </a:t>
            </a:r>
            <a:r>
              <a:rPr lang="en-GB" sz="1800" b="1" i="1" dirty="0" smtClean="0">
                <a:solidFill>
                  <a:schemeClr val="bg1">
                    <a:lumMod val="50000"/>
                  </a:schemeClr>
                </a:solidFill>
              </a:rPr>
              <a:t>// plain SQL statement</a:t>
            </a:r>
            <a:endParaRPr lang="en-GB" sz="1800" b="1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 smtClean="0"/>
              <a:t>boolean</a:t>
            </a:r>
            <a:r>
              <a:rPr lang="en-US" sz="1800" dirty="0" smtClean="0"/>
              <a:t> </a:t>
            </a:r>
            <a:r>
              <a:rPr lang="en-US" sz="1800" dirty="0" err="1"/>
              <a:t>hasResults</a:t>
            </a:r>
            <a:r>
              <a:rPr lang="en-US" sz="1800" dirty="0"/>
              <a:t> = </a:t>
            </a:r>
            <a:r>
              <a:rPr lang="en-US" sz="1800" b="1" dirty="0" err="1"/>
              <a:t>rs.next</a:t>
            </a:r>
            <a:r>
              <a:rPr lang="en-US" sz="1800" b="1" dirty="0" smtClean="0"/>
              <a:t>();  </a:t>
            </a:r>
            <a:r>
              <a:rPr lang="en-US" sz="1800" b="1" i="1" dirty="0" smtClean="0">
                <a:solidFill>
                  <a:schemeClr val="bg1">
                    <a:lumMod val="50000"/>
                  </a:schemeClr>
                </a:solidFill>
              </a:rPr>
              <a:t>// position on the first line (initially it’s at -1)</a:t>
            </a:r>
            <a:endParaRPr lang="en-US" sz="1800" b="1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smtClean="0">
                <a:solidFill>
                  <a:srgbClr val="0070C0"/>
                </a:solidFill>
              </a:rPr>
              <a:t>if</a:t>
            </a:r>
            <a:r>
              <a:rPr lang="en-US" sz="1800" dirty="0" smtClean="0"/>
              <a:t> </a:t>
            </a:r>
            <a:r>
              <a:rPr lang="en-US" sz="1800" dirty="0"/>
              <a:t>(</a:t>
            </a:r>
            <a:r>
              <a:rPr lang="en-US" sz="1800" dirty="0" err="1"/>
              <a:t>hasResults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GB" sz="1800" dirty="0"/>
              <a:t>    </a:t>
            </a:r>
            <a:r>
              <a:rPr lang="en-GB" sz="1800" dirty="0" smtClean="0"/>
              <a:t>    </a:t>
            </a:r>
            <a:r>
              <a:rPr lang="en-GB" sz="1800" dirty="0" err="1" smtClean="0"/>
              <a:t>System.</a:t>
            </a:r>
            <a:r>
              <a:rPr lang="en-GB" sz="1800" i="1" dirty="0" err="1" smtClean="0"/>
              <a:t>out.format</a:t>
            </a:r>
            <a:r>
              <a:rPr lang="en-GB" sz="1800" i="1" dirty="0" smtClean="0"/>
              <a:t>(format</a:t>
            </a:r>
            <a:r>
              <a:rPr lang="en-GB" sz="1800" i="1" dirty="0"/>
              <a:t>, </a:t>
            </a:r>
            <a:r>
              <a:rPr lang="en-GB" sz="1800" i="1" dirty="0" smtClean="0">
                <a:solidFill>
                  <a:srgbClr val="00B050"/>
                </a:solidFill>
              </a:rPr>
              <a:t>"Name</a:t>
            </a:r>
            <a:r>
              <a:rPr lang="en-GB" sz="1800" i="1" dirty="0">
                <a:solidFill>
                  <a:srgbClr val="00B050"/>
                </a:solidFill>
              </a:rPr>
              <a:t>"</a:t>
            </a:r>
            <a:r>
              <a:rPr lang="en-GB" sz="1800" i="1" dirty="0"/>
              <a:t>, </a:t>
            </a:r>
            <a:r>
              <a:rPr lang="en-GB" sz="1800" i="1" dirty="0">
                <a:solidFill>
                  <a:srgbClr val="00B050"/>
                </a:solidFill>
              </a:rPr>
              <a:t>"Email"</a:t>
            </a:r>
            <a:r>
              <a:rPr lang="en-GB" sz="1800" i="1" dirty="0"/>
              <a:t>, </a:t>
            </a:r>
            <a:r>
              <a:rPr lang="en-GB" sz="1800" i="1" dirty="0">
                <a:solidFill>
                  <a:srgbClr val="00B050"/>
                </a:solidFill>
              </a:rPr>
              <a:t>"Birthdate"</a:t>
            </a:r>
            <a:r>
              <a:rPr lang="en-GB" sz="1800" i="1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>
                <a:solidFill>
                  <a:srgbClr val="0070C0"/>
                </a:solidFill>
              </a:rPr>
              <a:t>do</a:t>
            </a:r>
            <a:r>
              <a:rPr lang="en-US" sz="1800" dirty="0" smtClean="0"/>
              <a:t>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    </a:t>
            </a:r>
            <a:r>
              <a:rPr lang="en-US" sz="1800" dirty="0" err="1" smtClean="0"/>
              <a:t>System.</a:t>
            </a:r>
            <a:r>
              <a:rPr lang="en-US" sz="1800" i="1" dirty="0" err="1" smtClean="0"/>
              <a:t>out.format</a:t>
            </a:r>
            <a:r>
              <a:rPr lang="en-US" sz="1800" i="1" dirty="0" smtClean="0"/>
              <a:t>(format, </a:t>
            </a:r>
            <a:r>
              <a:rPr lang="en-US" sz="1800" dirty="0" err="1" smtClean="0"/>
              <a:t>rs.getString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B050"/>
                </a:solidFill>
              </a:rPr>
              <a:t>"name</a:t>
            </a:r>
            <a:r>
              <a:rPr lang="en-US" sz="1800" dirty="0" smtClean="0">
                <a:solidFill>
                  <a:srgbClr val="00B050"/>
                </a:solidFill>
              </a:rPr>
              <a:t>"</a:t>
            </a:r>
            <a:r>
              <a:rPr lang="en-US" sz="1800" dirty="0" smtClean="0"/>
              <a:t>), </a:t>
            </a:r>
            <a:r>
              <a:rPr lang="en-US" sz="1800" dirty="0" err="1" smtClean="0"/>
              <a:t>rs.getString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B050"/>
                </a:solidFill>
              </a:rPr>
              <a:t>"email</a:t>
            </a:r>
            <a:r>
              <a:rPr lang="en-US" sz="1800" dirty="0" smtClean="0">
                <a:solidFill>
                  <a:srgbClr val="00B050"/>
                </a:solidFill>
              </a:rPr>
              <a:t>"</a:t>
            </a:r>
            <a:r>
              <a:rPr lang="en-US" sz="1800" dirty="0" smtClean="0"/>
              <a:t>), </a:t>
            </a:r>
            <a:r>
              <a:rPr lang="en-US" sz="1800" dirty="0" err="1" smtClean="0"/>
              <a:t>rs.getDate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B050"/>
                </a:solidFill>
              </a:rPr>
              <a:t>"</a:t>
            </a:r>
            <a:r>
              <a:rPr lang="en-US" sz="1800" dirty="0" smtClean="0">
                <a:solidFill>
                  <a:srgbClr val="00B050"/>
                </a:solidFill>
              </a:rPr>
              <a:t>birthdate"</a:t>
            </a:r>
            <a:r>
              <a:rPr lang="en-US" sz="1800" dirty="0" smtClean="0"/>
              <a:t>));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} </a:t>
            </a:r>
            <a:r>
              <a:rPr lang="en-US" sz="1800" dirty="0">
                <a:solidFill>
                  <a:srgbClr val="0070C0"/>
                </a:solidFill>
              </a:rPr>
              <a:t>while</a:t>
            </a:r>
            <a:r>
              <a:rPr lang="en-US" sz="1800" dirty="0"/>
              <a:t> (</a:t>
            </a:r>
            <a:r>
              <a:rPr lang="en-US" sz="1800" b="1" dirty="0" err="1"/>
              <a:t>rs.next</a:t>
            </a:r>
            <a:r>
              <a:rPr lang="en-US" sz="1800" b="1" dirty="0"/>
              <a:t>()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smtClean="0"/>
              <a:t>} </a:t>
            </a:r>
            <a:r>
              <a:rPr lang="en-US" sz="1800" dirty="0">
                <a:solidFill>
                  <a:srgbClr val="0070C0"/>
                </a:solidFill>
              </a:rPr>
              <a:t>else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 smtClean="0"/>
              <a:t>System.</a:t>
            </a:r>
            <a:r>
              <a:rPr lang="en-US" sz="1800" i="1" dirty="0" err="1" smtClean="0"/>
              <a:t>out.println</a:t>
            </a:r>
            <a:r>
              <a:rPr lang="en-US" sz="1800" i="1" dirty="0"/>
              <a:t>(</a:t>
            </a:r>
            <a:r>
              <a:rPr lang="en-US" sz="1800" i="1" dirty="0">
                <a:solidFill>
                  <a:srgbClr val="00B050"/>
                </a:solidFill>
              </a:rPr>
              <a:t>"No results</a:t>
            </a:r>
            <a:r>
              <a:rPr lang="en-US" sz="1800" i="1" dirty="0" smtClean="0">
                <a:solidFill>
                  <a:srgbClr val="00B050"/>
                </a:solidFill>
              </a:rPr>
              <a:t>"</a:t>
            </a:r>
            <a:r>
              <a:rPr lang="en-US" sz="1800" i="1" dirty="0" smtClean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    }</a:t>
            </a:r>
          </a:p>
          <a:p>
            <a:pPr marL="0" indent="0">
              <a:buNone/>
            </a:pPr>
            <a:r>
              <a:rPr lang="en-US" sz="1800" dirty="0" smtClean="0"/>
              <a:t>} </a:t>
            </a:r>
            <a:r>
              <a:rPr lang="en-US" sz="1800" dirty="0">
                <a:solidFill>
                  <a:srgbClr val="0070C0"/>
                </a:solidFill>
              </a:rPr>
              <a:t>catch</a:t>
            </a:r>
            <a:r>
              <a:rPr lang="en-US" sz="1800" dirty="0"/>
              <a:t> (</a:t>
            </a:r>
            <a:r>
              <a:rPr lang="en-US" sz="1800" dirty="0" err="1"/>
              <a:t>SQLException</a:t>
            </a:r>
            <a:r>
              <a:rPr lang="en-US" sz="1800" dirty="0"/>
              <a:t> e) {</a:t>
            </a:r>
          </a:p>
          <a:p>
            <a:pPr marL="0" indent="0">
              <a:buNone/>
            </a:pPr>
            <a:r>
              <a:rPr lang="en-GB" sz="1800" dirty="0" smtClean="0"/>
              <a:t>    </a:t>
            </a:r>
            <a:r>
              <a:rPr lang="en-GB" sz="1800" dirty="0" err="1" smtClean="0"/>
              <a:t>System.</a:t>
            </a:r>
            <a:r>
              <a:rPr lang="en-GB" sz="1800" i="1" dirty="0" err="1" smtClean="0">
                <a:solidFill>
                  <a:srgbClr val="0070C0"/>
                </a:solidFill>
              </a:rPr>
              <a:t>err</a:t>
            </a:r>
            <a:r>
              <a:rPr lang="en-GB" sz="1800" i="1" dirty="0" err="1" smtClean="0"/>
              <a:t>.println</a:t>
            </a:r>
            <a:r>
              <a:rPr lang="en-GB" sz="1800" i="1" dirty="0" smtClean="0"/>
              <a:t>(</a:t>
            </a:r>
            <a:r>
              <a:rPr lang="en-GB" sz="1800" i="1" dirty="0" smtClean="0">
                <a:solidFill>
                  <a:srgbClr val="00B050"/>
                </a:solidFill>
              </a:rPr>
              <a:t>"Cannot execute query: "</a:t>
            </a:r>
            <a:r>
              <a:rPr lang="en-GB" sz="1800" i="1" dirty="0" smtClean="0"/>
              <a:t> + </a:t>
            </a:r>
            <a:r>
              <a:rPr lang="en-GB" sz="1800" i="1" dirty="0" err="1" smtClean="0"/>
              <a:t>e.getMessage</a:t>
            </a:r>
            <a:r>
              <a:rPr lang="en-GB" sz="1800" i="1" dirty="0" smtClean="0"/>
              <a:t>());</a:t>
            </a:r>
          </a:p>
          <a:p>
            <a:pPr marL="0" indent="0">
              <a:buNone/>
            </a:pPr>
            <a:r>
              <a:rPr lang="en-US" sz="1800" b="1" dirty="0" smtClean="0"/>
              <a:t>} </a:t>
            </a:r>
            <a:r>
              <a:rPr lang="en-US" sz="1800" b="1" dirty="0" smtClean="0">
                <a:solidFill>
                  <a:srgbClr val="0070C0"/>
                </a:solidFill>
              </a:rPr>
              <a:t>finally</a:t>
            </a:r>
            <a:r>
              <a:rPr lang="en-US" sz="1800" b="1" dirty="0" smtClean="0"/>
              <a:t> {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smtClean="0">
                <a:solidFill>
                  <a:srgbClr val="0070C0"/>
                </a:solidFill>
              </a:rPr>
              <a:t>if</a:t>
            </a:r>
            <a:r>
              <a:rPr lang="en-US" sz="1800" dirty="0" smtClean="0"/>
              <a:t> (</a:t>
            </a:r>
            <a:r>
              <a:rPr lang="en-US" sz="1800" dirty="0" err="1" smtClean="0"/>
              <a:t>rs</a:t>
            </a:r>
            <a:r>
              <a:rPr lang="en-US" sz="1800" dirty="0" smtClean="0"/>
              <a:t> != </a:t>
            </a:r>
            <a:r>
              <a:rPr lang="en-US" sz="1800" dirty="0" smtClean="0">
                <a:solidFill>
                  <a:srgbClr val="0070C0"/>
                </a:solidFill>
              </a:rPr>
              <a:t>null</a:t>
            </a:r>
            <a:r>
              <a:rPr lang="en-US" sz="1800" dirty="0" smtClean="0"/>
              <a:t>) </a:t>
            </a:r>
            <a:r>
              <a:rPr lang="en-US" sz="1800" dirty="0" smtClean="0">
                <a:solidFill>
                  <a:srgbClr val="0070C0"/>
                </a:solidFill>
              </a:rPr>
              <a:t>try</a:t>
            </a:r>
            <a:r>
              <a:rPr lang="en-US" sz="1800" dirty="0" smtClean="0"/>
              <a:t> { </a:t>
            </a:r>
            <a:r>
              <a:rPr lang="en-US" sz="1800" b="1" dirty="0" err="1" smtClean="0"/>
              <a:t>rs.close</a:t>
            </a:r>
            <a:r>
              <a:rPr lang="en-US" sz="1800" b="1" dirty="0" smtClean="0"/>
              <a:t>();</a:t>
            </a:r>
            <a:r>
              <a:rPr lang="en-US" sz="1800" dirty="0" smtClean="0"/>
              <a:t> } </a:t>
            </a:r>
            <a:r>
              <a:rPr lang="en-US" sz="1800" dirty="0" smtClean="0">
                <a:solidFill>
                  <a:srgbClr val="0070C0"/>
                </a:solidFill>
              </a:rPr>
              <a:t>catch</a:t>
            </a:r>
            <a:r>
              <a:rPr lang="en-US" sz="1800" dirty="0" smtClean="0"/>
              <a:t> (</a:t>
            </a:r>
            <a:r>
              <a:rPr lang="en-US" sz="1800" dirty="0" err="1" smtClean="0"/>
              <a:t>SQLException</a:t>
            </a:r>
            <a:r>
              <a:rPr lang="en-US" sz="1800" dirty="0" smtClean="0"/>
              <a:t> e) {  }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smtClean="0">
                <a:solidFill>
                  <a:srgbClr val="0070C0"/>
                </a:solidFill>
              </a:rPr>
              <a:t>if</a:t>
            </a:r>
            <a:r>
              <a:rPr lang="en-US" sz="1800" dirty="0" smtClean="0"/>
              <a:t> (</a:t>
            </a:r>
            <a:r>
              <a:rPr lang="en-US" sz="1800" dirty="0" err="1" smtClean="0"/>
              <a:t>st</a:t>
            </a:r>
            <a:r>
              <a:rPr lang="en-US" sz="1800" dirty="0" smtClean="0"/>
              <a:t> != </a:t>
            </a:r>
            <a:r>
              <a:rPr lang="en-US" sz="1800" dirty="0" smtClean="0">
                <a:solidFill>
                  <a:srgbClr val="0070C0"/>
                </a:solidFill>
              </a:rPr>
              <a:t>null</a:t>
            </a:r>
            <a:r>
              <a:rPr lang="en-US" sz="1800" dirty="0" smtClean="0"/>
              <a:t>) </a:t>
            </a:r>
            <a:r>
              <a:rPr lang="en-US" sz="1800" dirty="0" smtClean="0">
                <a:solidFill>
                  <a:srgbClr val="0070C0"/>
                </a:solidFill>
              </a:rPr>
              <a:t>try</a:t>
            </a:r>
            <a:r>
              <a:rPr lang="en-US" sz="1800" dirty="0" smtClean="0"/>
              <a:t> { </a:t>
            </a:r>
            <a:r>
              <a:rPr lang="en-US" sz="1800" b="1" dirty="0" err="1" smtClean="0"/>
              <a:t>st.close</a:t>
            </a:r>
            <a:r>
              <a:rPr lang="en-US" sz="1800" b="1" dirty="0" smtClean="0"/>
              <a:t>();</a:t>
            </a:r>
            <a:r>
              <a:rPr lang="en-US" sz="1800" dirty="0" smtClean="0"/>
              <a:t> } </a:t>
            </a:r>
            <a:r>
              <a:rPr lang="en-US" sz="1800" dirty="0" smtClean="0">
                <a:solidFill>
                  <a:srgbClr val="0070C0"/>
                </a:solidFill>
              </a:rPr>
              <a:t>catch</a:t>
            </a:r>
            <a:r>
              <a:rPr lang="en-US" sz="1800" dirty="0" smtClean="0"/>
              <a:t> (</a:t>
            </a:r>
            <a:r>
              <a:rPr lang="en-US" sz="1800" dirty="0" err="1" smtClean="0"/>
              <a:t>SQLException</a:t>
            </a:r>
            <a:r>
              <a:rPr lang="en-US" sz="1800" dirty="0" smtClean="0"/>
              <a:t> e) {  }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smtClean="0">
                <a:solidFill>
                  <a:srgbClr val="0070C0"/>
                </a:solidFill>
              </a:rPr>
              <a:t>try</a:t>
            </a:r>
            <a:r>
              <a:rPr lang="en-US" sz="1800" dirty="0" smtClean="0"/>
              <a:t> { </a:t>
            </a:r>
            <a:r>
              <a:rPr lang="en-US" sz="1800" b="1" dirty="0" err="1" smtClean="0"/>
              <a:t>conn.close</a:t>
            </a:r>
            <a:r>
              <a:rPr lang="en-US" sz="1800" b="1" dirty="0" smtClean="0"/>
              <a:t>();</a:t>
            </a:r>
            <a:r>
              <a:rPr lang="en-US" sz="1800" dirty="0" smtClean="0"/>
              <a:t> } </a:t>
            </a:r>
            <a:r>
              <a:rPr lang="en-US" sz="1800" dirty="0" smtClean="0">
                <a:solidFill>
                  <a:srgbClr val="0070C0"/>
                </a:solidFill>
              </a:rPr>
              <a:t>catch</a:t>
            </a:r>
            <a:r>
              <a:rPr lang="en-US" sz="1800" dirty="0" smtClean="0"/>
              <a:t> (</a:t>
            </a:r>
            <a:r>
              <a:rPr lang="en-US" sz="1800" dirty="0" err="1" smtClean="0"/>
              <a:t>SQLException</a:t>
            </a:r>
            <a:r>
              <a:rPr lang="en-US" sz="1800" dirty="0" smtClean="0"/>
              <a:t> e) { }   </a:t>
            </a:r>
            <a:r>
              <a:rPr lang="en-US" sz="1800" b="1" i="1" dirty="0" smtClean="0">
                <a:solidFill>
                  <a:schemeClr val="bg1">
                    <a:lumMod val="50000"/>
                  </a:schemeClr>
                </a:solidFill>
              </a:rPr>
              <a:t>// optional. We might reuse the same connection</a:t>
            </a:r>
          </a:p>
          <a:p>
            <a:pPr marL="0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4260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JDBC – Update / Insert / Delete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9847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Connection conn = </a:t>
            </a:r>
            <a:r>
              <a:rPr lang="en-GB" sz="1100" i="1" dirty="0">
                <a:latin typeface="Consolas" panose="020B0609020204030204" pitchFamily="49" charset="0"/>
                <a:cs typeface="Consolas" panose="020B0609020204030204" pitchFamily="49" charset="0"/>
              </a:rPr>
              <a:t>connect</a:t>
            </a:r>
            <a:r>
              <a:rPr lang="en-GB" sz="11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1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GB" sz="1100" i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postgresql</a:t>
            </a:r>
            <a:r>
              <a:rPr lang="en-GB" sz="11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100" i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1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"localhost"</a:t>
            </a:r>
            <a:r>
              <a:rPr lang="en-GB" sz="1100" i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1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5432, </a:t>
            </a:r>
            <a:r>
              <a:rPr lang="en-GB" sz="11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"books"</a:t>
            </a:r>
            <a:r>
              <a:rPr lang="en-GB" sz="1100" i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1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100" i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pianas</a:t>
            </a:r>
            <a:r>
              <a:rPr lang="en-GB" sz="11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1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1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"abc123"</a:t>
            </a:r>
            <a:r>
              <a:rPr lang="en-GB" sz="1100" i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(conn == </a:t>
            </a:r>
            <a:r>
              <a:rPr lang="en-US" sz="1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PreparedStatement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conn.prepareStatement</a:t>
            </a:r>
            <a:r>
              <a:rPr lang="en-GB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1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"insert into authors (name, email, about, birthdate) values (?, ?, ?, ?)"</a:t>
            </a:r>
            <a:r>
              <a:rPr lang="en-GB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ps.setString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1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"Sample name"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ps.setString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(2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1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"sample.name@email.com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ps.setString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(3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1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About sample author"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ps.setDate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(4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java.sql.Date.</a:t>
            </a:r>
            <a:r>
              <a:rPr lang="en-US" sz="11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valueOf</a:t>
            </a:r>
            <a:r>
              <a:rPr lang="en-US" sz="11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1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"1982-</a:t>
            </a:r>
            <a:r>
              <a:rPr lang="en-US" sz="11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pl-PL" sz="11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1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pl-PL" sz="11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l-PL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pl-PL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l-PL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ps.executeUpdate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SQLException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e) {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GB" sz="11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</a:t>
            </a:r>
            <a:r>
              <a:rPr lang="en-GB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1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"Cannot </a:t>
            </a:r>
            <a:r>
              <a:rPr lang="en-GB" sz="11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author: </a:t>
            </a:r>
            <a:r>
              <a:rPr lang="en-GB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e.getMessage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sz="11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1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ps.close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} </a:t>
            </a:r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SQLException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e) </a:t>
            </a: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1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360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PreparedStatement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98476" cy="4525963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Before it’s executed, an SQL query has to be compiled</a:t>
            </a:r>
          </a:p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happens when the execution method is called</a:t>
            </a:r>
          </a:p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case there are multiple calls with the same query, but with different parameters (e.g. for multiple inserts / updates), then compilation takes too long</a:t>
            </a:r>
          </a:p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=&gt; It’s better to pre-compile the query =&gt; a sort of SQL pattern which is compiled, than each interrogation will add the values in the pattern “placeholders”</a:t>
            </a:r>
          </a:p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GB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"insert </a:t>
            </a:r>
            <a:r>
              <a:rPr lang="en-GB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 authors (name, email, about, birthdate) values (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GB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GB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GB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GB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)"</a:t>
            </a:r>
          </a:p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is possible with the help of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PreparedStatements</a:t>
            </a:r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“?” is the placeholder</a:t>
            </a:r>
          </a:p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be used also for select statements:</a:t>
            </a:r>
          </a:p>
          <a:p>
            <a:pPr marL="0" indent="0">
              <a:buNone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“select * from authors where id=?”</a:t>
            </a:r>
          </a:p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Also good for preventing SQL injections!</a:t>
            </a:r>
          </a:p>
        </p:txBody>
      </p:sp>
    </p:spTree>
    <p:extLst>
      <p:ext uri="{BB962C8B-B14F-4D97-AF65-F5344CB8AC3E}">
        <p14:creationId xmlns:p14="http://schemas.microsoft.com/office/powerpoint/2010/main" val="1904534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CallableStatement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98476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Used for calling Stored Procedures and retrieve their results</a:t>
            </a:r>
          </a:p>
          <a:p>
            <a:pPr lvl="1"/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These are DBMS-specific procedures written in languages like PL/SQL, </a:t>
            </a:r>
            <a:r>
              <a:rPr lang="en-US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TransactSQL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...</a:t>
            </a:r>
          </a:p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Much faster: only one call from Java to DBMS, while multiple statements and queries are executed on the DBMS-side:</a:t>
            </a:r>
          </a:p>
          <a:p>
            <a:pPr marL="0" indent="0">
              <a:buNone/>
            </a:pPr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Connection conn = connect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GB" sz="16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postgresql</a:t>
            </a:r>
            <a:r>
              <a:rPr lang="en-GB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"localhost"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5432, </a:t>
            </a:r>
            <a:r>
              <a:rPr lang="en-GB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"books"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pianas</a:t>
            </a:r>
            <a:r>
              <a:rPr lang="en-GB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"abc123"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(conn ==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CallableStatement</a:t>
            </a:r>
            <a:r>
              <a:rPr lang="en-US" sz="1600" dirty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st</a:t>
            </a:r>
            <a:r>
              <a:rPr lang="en-US" sz="16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= null;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st</a:t>
            </a:r>
            <a:r>
              <a:rPr lang="en-US" sz="16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conn.prepareCall</a:t>
            </a:r>
            <a:r>
              <a:rPr lang="en-US" sz="16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{ CALL STORED_PROC_SAMPLE }</a:t>
            </a:r>
            <a:r>
              <a:rPr lang="en-GB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st.registerOutputParameter</a:t>
            </a:r>
            <a:r>
              <a:rPr lang="en-US" sz="16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(1, </a:t>
            </a:r>
            <a:r>
              <a:rPr lang="en-US" sz="1600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Types.</a:t>
            </a:r>
            <a:r>
              <a:rPr lang="en-US" sz="1600" i="1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VARCHAR</a:t>
            </a:r>
            <a:r>
              <a:rPr lang="en-US" sz="16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);  // returns a VARCHAR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st.execute</a:t>
            </a:r>
            <a:r>
              <a:rPr lang="en-US" sz="16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 String result = </a:t>
            </a:r>
            <a:r>
              <a:rPr lang="en-US" sz="1600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st.getString</a:t>
            </a:r>
            <a:r>
              <a:rPr lang="en-US" sz="16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(1);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} 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catch</a:t>
            </a:r>
            <a:r>
              <a:rPr lang="en-US" sz="16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SQLException</a:t>
            </a:r>
            <a:r>
              <a:rPr lang="en-US" sz="16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e) {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System.</a:t>
            </a:r>
            <a:r>
              <a:rPr lang="en-US" sz="1600" i="1" dirty="0" err="1" smtClean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err</a:t>
            </a:r>
            <a:r>
              <a:rPr lang="en-US" sz="1600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.</a:t>
            </a:r>
            <a:r>
              <a:rPr lang="en-US" sz="1600" i="1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println</a:t>
            </a:r>
            <a:r>
              <a:rPr lang="en-US" sz="16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</a:t>
            </a:r>
            <a:r>
              <a:rPr lang="en-GB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Cannot execute call</a:t>
            </a:r>
            <a:r>
              <a:rPr lang="en-GB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GB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e.getMessage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} 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finally</a:t>
            </a:r>
            <a:r>
              <a:rPr lang="en-US" sz="16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if</a:t>
            </a:r>
            <a:r>
              <a:rPr lang="en-US" sz="16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st</a:t>
            </a:r>
            <a:r>
              <a:rPr lang="en-US" sz="16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!= 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null</a:t>
            </a:r>
            <a:r>
              <a:rPr lang="en-US" sz="16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try</a:t>
            </a:r>
            <a:r>
              <a:rPr lang="en-US" sz="16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st.close</a:t>
            </a:r>
            <a:r>
              <a:rPr lang="en-US" sz="16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(); } 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catch</a:t>
            </a:r>
            <a:r>
              <a:rPr lang="en-US" sz="16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SQLException</a:t>
            </a:r>
            <a:r>
              <a:rPr lang="en-US" sz="16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e) {}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}</a:t>
            </a:r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0379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ResultSet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98476" cy="4525963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Contains the results of the query</a:t>
            </a:r>
          </a:p>
          <a:p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Has a virtual cursor attached</a:t>
            </a:r>
          </a:p>
          <a:p>
            <a:pPr lvl="1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is positioned before the first row (-1)</a:t>
            </a:r>
          </a:p>
          <a:p>
            <a:pPr lvl="1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First call to next() will move it to the first result (if any =&gt; true, else =&gt; false)</a:t>
            </a:r>
          </a:p>
          <a:p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cursor can be moved to various positions in the result set:</a:t>
            </a:r>
            <a:r>
              <a:rPr lang="en-US" sz="16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first(), last(), previous(), relative(</a:t>
            </a:r>
            <a:r>
              <a:rPr lang="en-US" sz="1600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n), absolute(</a:t>
            </a:r>
            <a:r>
              <a:rPr lang="en-US" sz="1600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n)</a:t>
            </a:r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 updates while other programs are updating DB:</a:t>
            </a:r>
            <a:endParaRPr lang="en-US" sz="1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createStatement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ResultSet.TYPE_SCROLL_SENSITIVE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ResultSet.CONCUR_READ_ONLY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dirty="0" smtClean="0"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  <a:p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Move only forward: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createStatement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ResultSet.TYPE_FORWARD_ONLY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ResultSet.CONCUR_READ_ONLY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1600" dirty="0" smtClean="0"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1626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ResultSet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98476" cy="4525963"/>
          </a:xfrm>
        </p:spPr>
        <p:txBody>
          <a:bodyPr>
            <a:normAutofit fontScale="92500"/>
          </a:bodyPr>
          <a:lstStyle/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Update the items from the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ResultSet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into DB: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createStatement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ResultSet.TYPE_FORWARD_ONLY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ResultSet.CONCUR_UPDATABLE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results.updateString</a:t>
            </a:r>
            <a:r>
              <a:rPr lang="en-US" sz="1600" b="1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</a:t>
            </a:r>
            <a:r>
              <a:rPr lang="en-GB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name</a:t>
            </a:r>
            <a:r>
              <a:rPr lang="en-GB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1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, </a:t>
            </a:r>
            <a:r>
              <a:rPr lang="en-GB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Updated name</a:t>
            </a:r>
            <a:r>
              <a:rPr lang="en-GB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1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); </a:t>
            </a:r>
            <a:r>
              <a:rPr lang="en-US" sz="1600" b="1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results.updateRow</a:t>
            </a:r>
            <a:r>
              <a:rPr lang="en-US" sz="1600" b="1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();</a:t>
            </a:r>
            <a:endParaRPr lang="en-US" sz="1050" b="1" dirty="0" smtClean="0"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  <a:p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Number of items pre-fetched in the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ResultSet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statement.</a:t>
            </a:r>
            <a:r>
              <a:rPr lang="en-US" sz="1600" b="1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setFetchSize</a:t>
            </a:r>
            <a:r>
              <a:rPr lang="en-US" sz="16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(1000);  // control the number of fetched items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Delete row from the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resultSet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results.deleteRow</a:t>
            </a:r>
            <a:r>
              <a:rPr lang="en-US" sz="16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() // deletes the current row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Insert a new row in the </a:t>
            </a:r>
            <a:r>
              <a:rPr lang="en-US" sz="1600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resultSet</a:t>
            </a:r>
            <a:r>
              <a:rPr lang="en-US" sz="1600" dirty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and in the DB:</a:t>
            </a:r>
          </a:p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r</a:t>
            </a:r>
            <a:r>
              <a:rPr lang="en-US" sz="1600" b="1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esults.moveToInsertRow</a:t>
            </a:r>
            <a:r>
              <a:rPr lang="en-US" sz="16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();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// remember current position and </a:t>
            </a:r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goto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insert row</a:t>
            </a:r>
            <a:endParaRPr lang="en-US" sz="1600" dirty="0" smtClean="0"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results.updateString</a:t>
            </a:r>
            <a:r>
              <a:rPr lang="en-US" sz="16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1" dirty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, </a:t>
            </a:r>
            <a:r>
              <a:rPr lang="en-GB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New Name</a:t>
            </a:r>
            <a:r>
              <a:rPr lang="en-GB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r</a:t>
            </a:r>
            <a:r>
              <a:rPr lang="en-US" sz="1600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esults.updateString</a:t>
            </a:r>
            <a:r>
              <a:rPr lang="en-US" sz="16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</a:t>
            </a:r>
            <a:r>
              <a:rPr lang="en-GB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email</a:t>
            </a:r>
            <a:r>
              <a:rPr lang="en-GB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, </a:t>
            </a:r>
            <a:r>
              <a:rPr lang="en-GB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email@email.com</a:t>
            </a:r>
            <a:r>
              <a:rPr lang="en-GB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results.insertRow</a:t>
            </a:r>
            <a:r>
              <a:rPr lang="en-US" sz="1600" b="1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()</a:t>
            </a:r>
            <a:r>
              <a:rPr lang="en-US" sz="16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;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// insert the row in the DB</a:t>
            </a:r>
          </a:p>
          <a:p>
            <a:pPr marL="0" indent="0">
              <a:buNone/>
            </a:pPr>
            <a:r>
              <a:rPr lang="en-US" sz="1600" b="1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results.moveToCurrentRow</a:t>
            </a:r>
            <a:r>
              <a:rPr lang="en-US" sz="1600" b="1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()</a:t>
            </a:r>
            <a:r>
              <a:rPr lang="en-US" sz="16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;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// go to previous position (before insert)</a:t>
            </a:r>
          </a:p>
        </p:txBody>
      </p:sp>
    </p:spTree>
    <p:extLst>
      <p:ext uri="{BB962C8B-B14F-4D97-AF65-F5344CB8AC3E}">
        <p14:creationId xmlns:p14="http://schemas.microsoft.com/office/powerpoint/2010/main" val="19098949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JDBC transaction support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98476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emember in MySQL:</a:t>
            </a:r>
          </a:p>
          <a:p>
            <a:pPr marL="0" indent="0">
              <a:buNone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autocommit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0; …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stmt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 commit OR rollback;</a:t>
            </a:r>
          </a:p>
          <a:p>
            <a:pPr marL="0" indent="0">
              <a:buNone/>
            </a:pPr>
            <a:endParaRPr lang="en-GB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Connection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conn = connect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GB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postgresql</a:t>
            </a:r>
            <a:r>
              <a:rPr lang="en-GB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"localhost"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5432, </a:t>
            </a:r>
            <a:r>
              <a:rPr lang="en-GB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"books"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pianas</a:t>
            </a:r>
            <a:r>
              <a:rPr lang="en-GB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"abc123"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(conn ==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t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ry</a:t>
            </a:r>
            <a:r>
              <a:rPr lang="en-US" sz="1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  </a:t>
            </a:r>
            <a:r>
              <a:rPr lang="en-US" sz="1400" b="1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conn.setAutocommit</a:t>
            </a:r>
            <a:r>
              <a:rPr lang="en-US" sz="1400" b="1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false</a:t>
            </a:r>
            <a:r>
              <a:rPr lang="en-US" sz="1400" b="1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  Statement </a:t>
            </a:r>
            <a:r>
              <a:rPr lang="en-US" sz="1400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stmt</a:t>
            </a:r>
            <a:r>
              <a:rPr lang="en-US" sz="1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conn.createStatement</a:t>
            </a:r>
            <a:r>
              <a:rPr lang="en-US" sz="1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stmt.executeUpdate</a:t>
            </a:r>
            <a:r>
              <a:rPr lang="en-US" sz="1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insert into authors values (1, ‘A1’,’B1’,’C1’,’1990-01-01’)</a:t>
            </a:r>
            <a:r>
              <a:rPr lang="en-GB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stmt.executeUpdate</a:t>
            </a:r>
            <a:r>
              <a:rPr lang="en-US" sz="1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insert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into authors values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(2, ‘A2’,’B2’,’C2’,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’1990-01-01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’)</a:t>
            </a:r>
            <a:r>
              <a:rPr lang="en-GB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stmt.executeUpdate</a:t>
            </a:r>
            <a:r>
              <a:rPr lang="en-US" sz="1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insert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into authors values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(3, ‘A3’,’B3’,’C3’,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’1990-01-01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’)</a:t>
            </a:r>
            <a:r>
              <a:rPr lang="en-GB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  </a:t>
            </a:r>
            <a:r>
              <a:rPr lang="en-US" sz="1400" b="1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conn.commit</a:t>
            </a:r>
            <a:r>
              <a:rPr lang="en-US" sz="1400" b="1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  </a:t>
            </a:r>
            <a:r>
              <a:rPr lang="en-US" sz="1400" b="1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conn.setAutocommit</a:t>
            </a:r>
            <a:r>
              <a:rPr lang="en-US" sz="1400" b="1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true</a:t>
            </a:r>
            <a:r>
              <a:rPr lang="en-US" sz="1400" b="1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 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// ... Other updates, queries, ...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}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catch</a:t>
            </a:r>
            <a:r>
              <a:rPr lang="en-US" sz="1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SQLException</a:t>
            </a:r>
            <a:r>
              <a:rPr lang="en-US" sz="1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e)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 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//...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}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finally</a:t>
            </a:r>
            <a:r>
              <a:rPr lang="en-US" sz="1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try</a:t>
            </a:r>
            <a:r>
              <a:rPr lang="en-US" sz="1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{ </a:t>
            </a:r>
            <a:r>
              <a:rPr lang="en-US" sz="1400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conn.close</a:t>
            </a:r>
            <a:r>
              <a:rPr lang="en-US" sz="1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(); }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catch</a:t>
            </a:r>
            <a:r>
              <a:rPr lang="en-US" sz="1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SQLException</a:t>
            </a:r>
            <a:r>
              <a:rPr lang="en-US" sz="1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e) { }</a:t>
            </a:r>
            <a:endParaRPr lang="en-US" sz="1400" dirty="0"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30534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http://www.sqlcourse.com/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://www.w3schools.com/sql/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://jdbc.postgresql.org/documentation/</a:t>
            </a:r>
            <a:r>
              <a:rPr lang="en-US" dirty="0" smtClean="0">
                <a:hlinkClick r:id="rId2"/>
              </a:rPr>
              <a:t>documentation.html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http://www.tutorialspoint.com/postgresql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http://www.oracle.com/technetwork/java/javase/jdbc/</a:t>
            </a:r>
            <a:r>
              <a:rPr lang="en-US" dirty="0" smtClean="0">
                <a:hlinkClick r:id="rId4"/>
              </a:rPr>
              <a:t>index.html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https://docs.oracle.com/javase/tutorial/jdbc/basics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http://www.tutorialspoint.com/jdbc</a:t>
            </a:r>
            <a:r>
              <a:rPr lang="en-US" smtClean="0">
                <a:hlinkClick r:id="rId6"/>
              </a:rPr>
              <a:t>/</a:t>
            </a:r>
            <a:endParaRPr lang="en-US" smtClean="0"/>
          </a:p>
          <a:p>
            <a:endParaRPr lang="en-US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5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smtClean="0"/>
              <a:t>Structured Query Language</a:t>
            </a:r>
          </a:p>
          <a:p>
            <a:pPr lvl="0"/>
            <a:r>
              <a:rPr lang="en-US" sz="2400" dirty="0" smtClean="0"/>
              <a:t>Lets you access and manipulate databases:</a:t>
            </a:r>
          </a:p>
          <a:p>
            <a:pPr lvl="1"/>
            <a:r>
              <a:rPr lang="en-US" sz="2000" dirty="0" smtClean="0"/>
              <a:t>Execute queries against a DB =&gt; receive data / results</a:t>
            </a:r>
          </a:p>
          <a:p>
            <a:pPr lvl="1"/>
            <a:r>
              <a:rPr lang="en-US" sz="2000" dirty="0" smtClean="0"/>
              <a:t>Insert data into a DB</a:t>
            </a:r>
          </a:p>
          <a:p>
            <a:pPr lvl="1"/>
            <a:r>
              <a:rPr lang="en-US" sz="2000" dirty="0" smtClean="0"/>
              <a:t>Update records in a DB</a:t>
            </a:r>
          </a:p>
          <a:p>
            <a:pPr lvl="1"/>
            <a:r>
              <a:rPr lang="en-US" sz="2000" dirty="0" smtClean="0"/>
              <a:t>Delete records from a DB</a:t>
            </a:r>
          </a:p>
          <a:p>
            <a:pPr lvl="1"/>
            <a:r>
              <a:rPr lang="en-US" sz="2000" dirty="0" smtClean="0"/>
              <a:t>Create new DBs</a:t>
            </a:r>
          </a:p>
          <a:p>
            <a:pPr lvl="1"/>
            <a:r>
              <a:rPr lang="en-US" sz="2000" dirty="0" smtClean="0"/>
              <a:t>Create new tables in a DB</a:t>
            </a:r>
          </a:p>
          <a:p>
            <a:pPr lvl="1"/>
            <a:r>
              <a:rPr lang="en-US" sz="2000" dirty="0" smtClean="0"/>
              <a:t>Create stored procedures in a DB</a:t>
            </a:r>
          </a:p>
          <a:p>
            <a:pPr lvl="1"/>
            <a:r>
              <a:rPr lang="en-US" sz="2000" dirty="0" smtClean="0"/>
              <a:t>Create views in a DB</a:t>
            </a:r>
          </a:p>
          <a:p>
            <a:pPr lvl="1"/>
            <a:r>
              <a:rPr lang="en-US" sz="2000" dirty="0" smtClean="0"/>
              <a:t>Set up security: who can do which operations</a:t>
            </a:r>
          </a:p>
          <a:p>
            <a:pPr lvl="0">
              <a:buNone/>
            </a:pPr>
            <a:endParaRPr lang="en-US" sz="2800" dirty="0" smtClean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64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smtClean="0"/>
              <a:t>An ANSI standard</a:t>
            </a:r>
          </a:p>
          <a:p>
            <a:pPr lvl="0"/>
            <a:r>
              <a:rPr lang="en-US" sz="2400" dirty="0" smtClean="0"/>
              <a:t>BUT: most vendors have their own extensions to the standard.</a:t>
            </a:r>
          </a:p>
          <a:p>
            <a:pPr lvl="0"/>
            <a:r>
              <a:rPr lang="en-US" sz="2400" dirty="0" smtClean="0"/>
              <a:t>However, they all support at least the 4 most important commands:</a:t>
            </a:r>
          </a:p>
          <a:p>
            <a:pPr lvl="1"/>
            <a:r>
              <a:rPr lang="en-US" sz="2000" dirty="0" smtClean="0"/>
              <a:t>SELECT</a:t>
            </a:r>
          </a:p>
          <a:p>
            <a:pPr lvl="1"/>
            <a:r>
              <a:rPr lang="en-US" sz="2000" dirty="0" smtClean="0"/>
              <a:t>UPDATE</a:t>
            </a:r>
          </a:p>
          <a:p>
            <a:pPr lvl="1"/>
            <a:r>
              <a:rPr lang="en-US" sz="2000" dirty="0" smtClean="0"/>
              <a:t>DELETE</a:t>
            </a:r>
          </a:p>
          <a:p>
            <a:pPr lvl="1"/>
            <a:r>
              <a:rPr lang="en-US" sz="2000" dirty="0" smtClean="0"/>
              <a:t>INSERT</a:t>
            </a:r>
          </a:p>
          <a:p>
            <a:pPr lvl="1">
              <a:buNone/>
            </a:pPr>
            <a:endParaRPr lang="en-US" sz="2000" dirty="0" smtClean="0"/>
          </a:p>
          <a:p>
            <a:pPr lvl="0"/>
            <a:endParaRPr lang="en-US" sz="2000" dirty="0" smtClean="0"/>
          </a:p>
          <a:p>
            <a:pPr lvl="0">
              <a:buNone/>
            </a:pPr>
            <a:endParaRPr lang="en-US" sz="2800" dirty="0" smtClean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64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Activity – </a:t>
            </a:r>
            <a:r>
              <a:rPr lang="en-US" dirty="0" err="1" smtClean="0"/>
              <a:t>Postgresql</a:t>
            </a:r>
            <a:r>
              <a:rPr lang="en-US" dirty="0" smtClean="0"/>
              <a:t> installation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75222" y="1600200"/>
            <a:ext cx="5111578" cy="436967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Download installation package: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http://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www.postgresql.org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/download/windows/ </a:t>
            </a: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Windows: run the installer</a:t>
            </a:r>
          </a:p>
          <a:p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pPr lvl="1"/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anose="05000000000000000000" pitchFamily="2" charset="2"/>
            </a:endParaRPr>
          </a:p>
          <a:p>
            <a:endParaRPr lang="en-US" sz="1600" dirty="0" smtClean="0"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0" indent="0">
              <a:buNone/>
            </a:pPr>
            <a:endParaRPr lang="en-US" sz="2100" dirty="0" smtClean="0"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/>
        </p:nvPicPr>
        <p:blipFill rotWithShape="1">
          <a:blip r:embed="rId3"/>
          <a:srcRect t="-33113" b="-33113"/>
          <a:stretch/>
        </p:blipFill>
        <p:spPr>
          <a:xfrm>
            <a:off x="747053" y="1600200"/>
            <a:ext cx="2191081" cy="336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63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Postgresql</a:t>
            </a:r>
            <a:r>
              <a:rPr lang="en-US" dirty="0" smtClean="0"/>
              <a:t>– DB commands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sz="2000" dirty="0" smtClean="0"/>
              <a:t>create database [</a:t>
            </a:r>
            <a:r>
              <a:rPr lang="en-US" sz="2000" dirty="0" err="1" smtClean="0"/>
              <a:t>db_name</a:t>
            </a:r>
            <a:r>
              <a:rPr lang="en-US" sz="2000" dirty="0" smtClean="0"/>
              <a:t>];</a:t>
            </a:r>
          </a:p>
          <a:p>
            <a:pPr lvl="0">
              <a:buNone/>
            </a:pPr>
            <a:r>
              <a:rPr lang="en-US" sz="2000" dirty="0" smtClean="0"/>
              <a:t>drop database [</a:t>
            </a:r>
            <a:r>
              <a:rPr lang="en-US" sz="2000" dirty="0" err="1" smtClean="0"/>
              <a:t>db_name</a:t>
            </a:r>
            <a:r>
              <a:rPr lang="en-US" sz="2000" dirty="0" smtClean="0"/>
              <a:t>];</a:t>
            </a:r>
          </a:p>
          <a:p>
            <a:pPr lvl="0">
              <a:buNone/>
            </a:pPr>
            <a:endParaRPr lang="en-US" sz="2000" dirty="0" smtClean="0"/>
          </a:p>
          <a:p>
            <a:pPr lvl="0">
              <a:buNone/>
            </a:pPr>
            <a:r>
              <a:rPr lang="en-US" sz="2000" dirty="0" smtClean="0"/>
              <a:t>Ex:</a:t>
            </a:r>
          </a:p>
          <a:p>
            <a:pPr lvl="0">
              <a:buNone/>
            </a:pPr>
            <a:r>
              <a:rPr lang="en-US" sz="2000" dirty="0" smtClean="0"/>
              <a:t>create database books;</a:t>
            </a:r>
          </a:p>
          <a:p>
            <a:pPr lvl="0">
              <a:buNone/>
            </a:pPr>
            <a:r>
              <a:rPr lang="en-US" sz="2000" dirty="0" smtClean="0"/>
              <a:t>drop database books;</a:t>
            </a:r>
          </a:p>
          <a:p>
            <a:pPr lvl="0">
              <a:buNone/>
            </a:pPr>
            <a:endParaRPr lang="en-US" sz="2000" dirty="0" smtClean="0"/>
          </a:p>
          <a:p>
            <a:pPr lvl="0">
              <a:buNone/>
            </a:pPr>
            <a:endParaRPr lang="en-US" sz="2800" dirty="0" smtClean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64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SQL– sample commands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select 1+1;  # this is a comment</a:t>
            </a:r>
          </a:p>
          <a:p>
            <a:pPr lvl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create database books;</a:t>
            </a:r>
          </a:p>
          <a:p>
            <a:pPr lvl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use books; # \c books in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psql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lvl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create table authors (id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, name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varchar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(64), email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varchar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(64));</a:t>
            </a:r>
          </a:p>
          <a:p>
            <a:pPr lvl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show tables;</a:t>
            </a:r>
          </a:p>
          <a:p>
            <a:pPr lvl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describe authors; # \d authors in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psql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lvl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insert into authors (id, name, email) values (1, “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Georgel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Ionescu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”, “georgel.ionescu@gmail.com”);</a:t>
            </a:r>
          </a:p>
          <a:p>
            <a:pPr lvl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select * from authors;</a:t>
            </a:r>
          </a:p>
          <a:p>
            <a:pPr lvl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select count(*) from authors;</a:t>
            </a:r>
          </a:p>
          <a:p>
            <a:pPr lvl="0">
              <a:buNone/>
            </a:pPr>
            <a:endParaRPr lang="en-US" sz="2000" dirty="0" smtClean="0"/>
          </a:p>
          <a:p>
            <a:pPr lvl="0"/>
            <a:endParaRPr lang="en-US" sz="2000" dirty="0" smtClean="0"/>
          </a:p>
          <a:p>
            <a:pPr lvl="0">
              <a:buNone/>
            </a:pPr>
            <a:endParaRPr lang="en-US" sz="2800" dirty="0" smtClean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64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6010</TotalTime>
  <Words>5517</Words>
  <Application>Microsoft Macintosh PowerPoint</Application>
  <PresentationFormat>On-screen Show (4:3)</PresentationFormat>
  <Paragraphs>609</Paragraphs>
  <Slides>47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Databases &amp; jDBC</vt:lpstr>
      <vt:lpstr>Agenda</vt:lpstr>
      <vt:lpstr>What is a database?</vt:lpstr>
      <vt:lpstr>RDBMS</vt:lpstr>
      <vt:lpstr>SQL</vt:lpstr>
      <vt:lpstr>SQL</vt:lpstr>
      <vt:lpstr>Activity – Postgresql installation</vt:lpstr>
      <vt:lpstr>Postgresql– DB commands</vt:lpstr>
      <vt:lpstr>SQL– sample commands</vt:lpstr>
      <vt:lpstr>SQL– language syntax</vt:lpstr>
      <vt:lpstr>SQL– language syntax</vt:lpstr>
      <vt:lpstr>SQL– language syntax</vt:lpstr>
      <vt:lpstr>Postgresql– language syntax</vt:lpstr>
      <vt:lpstr>Postgresql– Some functions</vt:lpstr>
      <vt:lpstr>Postgresql– Some functions</vt:lpstr>
      <vt:lpstr>Index</vt:lpstr>
      <vt:lpstr>Primary keys</vt:lpstr>
      <vt:lpstr>Foreign keys</vt:lpstr>
      <vt:lpstr>Foreign keys</vt:lpstr>
      <vt:lpstr>Joins</vt:lpstr>
      <vt:lpstr>Inner join</vt:lpstr>
      <vt:lpstr>Inner join</vt:lpstr>
      <vt:lpstr>Left Outer join</vt:lpstr>
      <vt:lpstr>Left Outer join</vt:lpstr>
      <vt:lpstr>Right Outer join</vt:lpstr>
      <vt:lpstr>The ON clause</vt:lpstr>
      <vt:lpstr>The ON clause</vt:lpstr>
      <vt:lpstr>DB Normalization</vt:lpstr>
      <vt:lpstr>1NF</vt:lpstr>
      <vt:lpstr>2NF</vt:lpstr>
      <vt:lpstr>3NF</vt:lpstr>
      <vt:lpstr>Transactions</vt:lpstr>
      <vt:lpstr>j2db</vt:lpstr>
      <vt:lpstr>JDBC Drivers</vt:lpstr>
      <vt:lpstr>JDBC Driver types</vt:lpstr>
      <vt:lpstr>JDBC API</vt:lpstr>
      <vt:lpstr>JDBC – Load the driver</vt:lpstr>
      <vt:lpstr>JDBC – Create a connection</vt:lpstr>
      <vt:lpstr>JDBC – Query result</vt:lpstr>
      <vt:lpstr>JDBC – Query result</vt:lpstr>
      <vt:lpstr>JDBC – Update / Insert / Delete</vt:lpstr>
      <vt:lpstr>PreparedStatement</vt:lpstr>
      <vt:lpstr>CallableStatement</vt:lpstr>
      <vt:lpstr>ResultSet</vt:lpstr>
      <vt:lpstr>ResultSet</vt:lpstr>
      <vt:lpstr>JDBC transaction support</vt:lpstr>
      <vt:lpstr>Bibliography</vt:lpstr>
    </vt:vector>
  </TitlesOfParts>
  <Company>Scoala Informala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Sorin Stan</dc:creator>
  <cp:lastModifiedBy>Andrei Hegedus</cp:lastModifiedBy>
  <cp:revision>1483</cp:revision>
  <dcterms:created xsi:type="dcterms:W3CDTF">2013-09-11T14:13:40Z</dcterms:created>
  <dcterms:modified xsi:type="dcterms:W3CDTF">2017-03-01T19:17:20Z</dcterms:modified>
</cp:coreProperties>
</file>