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298" r:id="rId15"/>
    <p:sldId id="302" r:id="rId16"/>
    <p:sldId id="301" r:id="rId17"/>
    <p:sldId id="303" r:id="rId18"/>
    <p:sldId id="304" r:id="rId19"/>
    <p:sldId id="305" r:id="rId20"/>
    <p:sldId id="306" r:id="rId21"/>
    <p:sldId id="308" r:id="rId22"/>
    <p:sldId id="309" r:id="rId23"/>
    <p:sldId id="307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7253" autoAdjust="0"/>
  </p:normalViewPr>
  <p:slideViewPr>
    <p:cSldViewPr snapToGrid="0" snapToObjects="1">
      <p:cViewPr varScale="1">
        <p:scale>
          <a:sx n="86" d="100"/>
          <a:sy n="86" d="100"/>
        </p:scale>
        <p:origin x="5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B4E68-0592-4049-AB36-C6F2907750A1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8010-956E-4947-9895-26741286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EC36-4CEB-CE48-A66E-255DAE50E64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C2FA-8806-8949-9615-5A024537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2013 - Școala Informală de IT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47192988"/>
              </p:ext>
            </p:extLst>
          </p:nvPr>
        </p:nvGraphicFramePr>
        <p:xfrm>
          <a:off x="1629834" y="1809749"/>
          <a:ext cx="6096000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75754"/>
            <a:ext cx="5748666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55996"/>
            <a:ext cx="2057400" cy="47701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272" y="1355996"/>
            <a:ext cx="3750258" cy="47701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274638"/>
            <a:ext cx="5748666" cy="597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836" y="59401"/>
            <a:ext cx="6006964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758" y="48639"/>
            <a:ext cx="5641042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560" y="91686"/>
            <a:ext cx="581324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ABE5-887C-B841-AB47-732E8787CB0A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8B22-3343-554B-A691-E00E327F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7150"/>
            <a:ext cx="3008313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16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8161" y="1474375"/>
            <a:ext cx="5486400" cy="3253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816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799" y="6356350"/>
            <a:ext cx="2667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logo_colo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8" y="214979"/>
            <a:ext cx="2141716" cy="932831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2" name="Picture 11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2808986" y="102412"/>
            <a:ext cx="5877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JDK comes with a RDBMS called “Java DB”</a:t>
            </a:r>
          </a:p>
          <a:p>
            <a:r>
              <a:rPr lang="en-US" dirty="0" smtClean="0"/>
              <a:t>You can find it in JAVA_HOME/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Can be used as a library or as a standalone server</a:t>
            </a:r>
          </a:p>
          <a:p>
            <a:r>
              <a:rPr lang="en-US" dirty="0" smtClean="0"/>
              <a:t>Starting the server</a:t>
            </a:r>
            <a:r>
              <a:rPr lang="en-US" dirty="0"/>
              <a:t>: </a:t>
            </a:r>
            <a:r>
              <a:rPr lang="en-US" dirty="0" smtClean="0"/>
              <a:t>JAVA_HOME/</a:t>
            </a:r>
            <a:r>
              <a:rPr lang="en-US" dirty="0" err="1" smtClean="0"/>
              <a:t>db</a:t>
            </a:r>
            <a:r>
              <a:rPr lang="en-US" dirty="0" smtClean="0"/>
              <a:t>/bin/</a:t>
            </a:r>
            <a:r>
              <a:rPr lang="en-US" dirty="0" err="1" smtClean="0"/>
              <a:t>startNetworkServer</a:t>
            </a:r>
            <a:endParaRPr lang="en-US" dirty="0" smtClean="0"/>
          </a:p>
          <a:p>
            <a:r>
              <a:rPr lang="en-US" dirty="0" smtClean="0"/>
              <a:t>It also include a command line client called </a:t>
            </a:r>
            <a:r>
              <a:rPr lang="en-US" dirty="0" err="1" smtClean="0"/>
              <a:t>ij</a:t>
            </a:r>
            <a:endParaRPr lang="en-US" dirty="0" smtClean="0"/>
          </a:p>
          <a:p>
            <a:r>
              <a:rPr lang="en-US" dirty="0" smtClean="0"/>
              <a:t>Starting the client: JAVA_HOME/</a:t>
            </a:r>
            <a:r>
              <a:rPr lang="en-US" dirty="0" err="1" smtClean="0"/>
              <a:t>db</a:t>
            </a:r>
            <a:r>
              <a:rPr lang="en-US" dirty="0" smtClean="0"/>
              <a:t>/bin/</a:t>
            </a:r>
            <a:r>
              <a:rPr lang="en-US" dirty="0" err="1" smtClean="0"/>
              <a:t>ij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98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RDBMS usually manages multiple databases</a:t>
            </a:r>
          </a:p>
          <a:p>
            <a:r>
              <a:rPr lang="en-US" dirty="0" smtClean="0"/>
              <a:t>In Java DB a database is created by passing a special parameter when connecting to the server</a:t>
            </a:r>
            <a:br>
              <a:rPr lang="en-US" dirty="0" smtClean="0"/>
            </a:br>
            <a:endParaRPr lang="en-US" dirty="0" smtClean="0"/>
          </a:p>
          <a:p>
            <a:r>
              <a:rPr lang="en-US" sz="1600" dirty="0">
                <a:solidFill>
                  <a:prstClr val="black"/>
                </a:solidFill>
              </a:rPr>
              <a:t>CONNECT '</a:t>
            </a:r>
            <a:r>
              <a:rPr lang="en-US" sz="1600" dirty="0" err="1">
                <a:solidFill>
                  <a:prstClr val="black"/>
                </a:solidFill>
              </a:rPr>
              <a:t>jdbc:derby</a:t>
            </a:r>
            <a:r>
              <a:rPr lang="en-US" sz="1600" dirty="0">
                <a:solidFill>
                  <a:prstClr val="black"/>
                </a:solidFill>
              </a:rPr>
              <a:t>://localhost/</a:t>
            </a:r>
            <a:r>
              <a:rPr lang="en-US" sz="1600" dirty="0" err="1">
                <a:solidFill>
                  <a:prstClr val="black"/>
                </a:solidFill>
              </a:rPr>
              <a:t>database_name;create</a:t>
            </a:r>
            <a:r>
              <a:rPr lang="en-US" sz="1600" dirty="0">
                <a:solidFill>
                  <a:prstClr val="black"/>
                </a:solidFill>
              </a:rPr>
              <a:t>=true';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stands for Structured Query Language</a:t>
            </a:r>
          </a:p>
          <a:p>
            <a:r>
              <a:rPr lang="en-US" dirty="0" smtClean="0"/>
              <a:t>Is a declarative programming language aimed at managing and querying data stored in relational database</a:t>
            </a:r>
          </a:p>
          <a:p>
            <a:r>
              <a:rPr lang="en-US" dirty="0" smtClean="0"/>
              <a:t>It contains three sub-languages:</a:t>
            </a:r>
          </a:p>
          <a:p>
            <a:pPr lvl="1"/>
            <a:r>
              <a:rPr lang="en-US" dirty="0" smtClean="0"/>
              <a:t>Data definition language</a:t>
            </a:r>
          </a:p>
          <a:p>
            <a:pPr lvl="1"/>
            <a:r>
              <a:rPr lang="en-US" dirty="0" smtClean="0"/>
              <a:t>Data manipulation language</a:t>
            </a:r>
          </a:p>
          <a:p>
            <a:pPr lvl="1"/>
            <a:r>
              <a:rPr lang="en-US" dirty="0" smtClean="0"/>
              <a:t>Data control language</a:t>
            </a:r>
          </a:p>
          <a:p>
            <a:r>
              <a:rPr lang="en-US" dirty="0" smtClean="0"/>
              <a:t>The syntax is made of statements separated by semicolons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3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definition statements:</a:t>
            </a:r>
          </a:p>
          <a:p>
            <a:pPr lvl="1"/>
            <a:r>
              <a:rPr lang="en-US" dirty="0" smtClean="0"/>
              <a:t>CREATE TABLE, DROP TABLE, ALTER TABLE</a:t>
            </a:r>
          </a:p>
          <a:p>
            <a:r>
              <a:rPr lang="en-US" dirty="0" smtClean="0"/>
              <a:t>Data manipulation statements:</a:t>
            </a:r>
          </a:p>
          <a:p>
            <a:pPr lvl="1"/>
            <a:r>
              <a:rPr lang="en-US" dirty="0" smtClean="0"/>
              <a:t>SELECT, INSERT, UPDATE</a:t>
            </a:r>
          </a:p>
          <a:p>
            <a:r>
              <a:rPr lang="en-US" dirty="0" smtClean="0"/>
              <a:t>Data control statements</a:t>
            </a:r>
          </a:p>
          <a:p>
            <a:pPr lvl="1"/>
            <a:r>
              <a:rPr lang="en-US" dirty="0" smtClean="0"/>
              <a:t>GRANT, REVOKE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5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Tables (along with columns and attributes) are created using the CREATE TABLE statement:</a:t>
            </a:r>
          </a:p>
          <a:p>
            <a:r>
              <a:rPr lang="en-US" dirty="0"/>
              <a:t>CREATE TABLE </a:t>
            </a:r>
            <a:r>
              <a:rPr lang="en-US" dirty="0" smtClean="0"/>
              <a:t>Persons (id </a:t>
            </a:r>
            <a:r>
              <a:rPr lang="en-US" dirty="0"/>
              <a:t>INT PRIMARY </a:t>
            </a:r>
            <a:r>
              <a:rPr lang="en-US" dirty="0" smtClean="0"/>
              <a:t>KEY, name VARCHAR(50), address VARCHAR(100), phone VARCHAR(14));</a:t>
            </a:r>
          </a:p>
          <a:p>
            <a:r>
              <a:rPr lang="en-US" dirty="0" smtClean="0"/>
              <a:t>The create table statement specifies the table name, the name of all columns and their data types</a:t>
            </a:r>
          </a:p>
          <a:p>
            <a:r>
              <a:rPr lang="en-US" dirty="0" smtClean="0"/>
              <a:t>Data types are usually specific to each RDBMS, but a common set is usually present in all of them</a:t>
            </a:r>
          </a:p>
          <a:p>
            <a:pPr lvl="1"/>
            <a:r>
              <a:rPr lang="en-US" dirty="0" smtClean="0"/>
              <a:t>BOOLEAN, INTEGER, DECIMAL, VARCHAR, 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data is done with the INSERT statement</a:t>
            </a:r>
          </a:p>
          <a:p>
            <a:r>
              <a:rPr lang="en-US" dirty="0" smtClean="0"/>
              <a:t>INSERT INTO Persons (id, name, address, phone) VALUES (1, “Jon Snow”, “The Wall”, “001”);</a:t>
            </a:r>
          </a:p>
          <a:p>
            <a:r>
              <a:rPr lang="en-US" dirty="0"/>
              <a:t>INSERT INTO Persons (id, name, address, phone) VALUES </a:t>
            </a:r>
            <a:r>
              <a:rPr lang="en-US" dirty="0" smtClean="0"/>
              <a:t>(2, </a:t>
            </a:r>
            <a:r>
              <a:rPr lang="en-US" dirty="0"/>
              <a:t>“</a:t>
            </a:r>
            <a:r>
              <a:rPr lang="en-US" dirty="0" smtClean="0"/>
              <a:t>John Doe”, “Nowhere”, </a:t>
            </a:r>
            <a:r>
              <a:rPr lang="en-US" dirty="0"/>
              <a:t>“</a:t>
            </a:r>
            <a:r>
              <a:rPr lang="en-US" dirty="0" smtClean="0"/>
              <a:t>000”);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querying is done with SELECT:</a:t>
            </a:r>
          </a:p>
          <a:p>
            <a:r>
              <a:rPr lang="en-US" dirty="0" smtClean="0"/>
              <a:t>SELECT id, name, address, phone FROM Persons;</a:t>
            </a:r>
          </a:p>
          <a:p>
            <a:r>
              <a:rPr lang="en-US" dirty="0"/>
              <a:t>SELECT id, name, address, phone FROM </a:t>
            </a:r>
            <a:r>
              <a:rPr lang="en-US" dirty="0" smtClean="0"/>
              <a:t>Persons WHERE name=“Jon Snow”;</a:t>
            </a:r>
          </a:p>
          <a:p>
            <a:r>
              <a:rPr lang="en-US" dirty="0" smtClean="0"/>
              <a:t>SELECT * FROM Persons;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5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Inserting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INSERT </a:t>
            </a:r>
            <a:r>
              <a:rPr lang="en-US" sz="2000" dirty="0"/>
              <a:t>INTO </a:t>
            </a:r>
            <a:r>
              <a:rPr lang="en-US" sz="2000" dirty="0" err="1"/>
              <a:t>tableName</a:t>
            </a: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[ </a:t>
            </a:r>
            <a:r>
              <a:rPr lang="en-US" sz="2000" dirty="0"/>
              <a:t>( </a:t>
            </a:r>
            <a:r>
              <a:rPr lang="en-US" sz="2000" dirty="0" err="1"/>
              <a:t>simpleColumnName</a:t>
            </a:r>
            <a:r>
              <a:rPr lang="en-US" sz="2000" dirty="0"/>
              <a:t> [ , </a:t>
            </a:r>
            <a:r>
              <a:rPr lang="en-US" sz="2000" dirty="0" err="1"/>
              <a:t>simpleColumnName</a:t>
            </a:r>
            <a:r>
              <a:rPr lang="en-US" sz="2000" dirty="0"/>
              <a:t> ]* ) ]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query</a:t>
            </a:r>
          </a:p>
          <a:p>
            <a:r>
              <a:rPr lang="en-US" dirty="0" smtClean="0"/>
              <a:t>Where query can be: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 a </a:t>
            </a:r>
            <a:r>
              <a:rPr lang="en-US" sz="2400" dirty="0" err="1" smtClean="0"/>
              <a:t>selectExpression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a VALUES expression</a:t>
            </a:r>
            <a:br>
              <a:rPr lang="en-US" sz="2400" dirty="0" smtClean="0"/>
            </a:br>
            <a:r>
              <a:rPr lang="en-US" sz="2400" dirty="0" smtClean="0"/>
              <a:t>- DEFAULT</a:t>
            </a:r>
          </a:p>
          <a:p>
            <a:r>
              <a:rPr lang="en-US" dirty="0" smtClean="0"/>
              <a:t>And where VALUES expression is: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VALUES </a:t>
            </a:r>
            <a:r>
              <a:rPr lang="en-US" sz="2200" dirty="0"/>
              <a:t>( value [ , value ]* )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[ </a:t>
            </a:r>
            <a:r>
              <a:rPr lang="en-US" sz="2200" dirty="0"/>
              <a:t>, ( value [ , value ]* ) ]*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3173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UPDATE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SET </a:t>
            </a:r>
            <a:r>
              <a:rPr lang="en-US" sz="2000" dirty="0" err="1"/>
              <a:t>columnName</a:t>
            </a:r>
            <a:r>
              <a:rPr lang="en-US" sz="2000" dirty="0"/>
              <a:t> = </a:t>
            </a:r>
            <a:r>
              <a:rPr lang="en-US" sz="2000" dirty="0" smtClean="0"/>
              <a:t>value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[ , </a:t>
            </a:r>
            <a:r>
              <a:rPr lang="en-US" sz="2000" dirty="0" err="1"/>
              <a:t>columnName</a:t>
            </a:r>
            <a:r>
              <a:rPr lang="en-US" sz="2000" dirty="0"/>
              <a:t> = value </a:t>
            </a:r>
            <a:r>
              <a:rPr lang="en-US" sz="2000" dirty="0" smtClean="0"/>
              <a:t>]*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[ WHERE clause 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DELETE FROM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[ WHERE clause ]</a:t>
            </a:r>
          </a:p>
        </p:txBody>
      </p:sp>
    </p:spTree>
    <p:extLst>
      <p:ext uri="{BB962C8B-B14F-4D97-AF65-F5344CB8AC3E}">
        <p14:creationId xmlns:p14="http://schemas.microsoft.com/office/powerpoint/2010/main" val="29415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 I</a:t>
            </a:r>
          </a:p>
          <a:p>
            <a:pPr lvl="1"/>
            <a:r>
              <a:rPr lang="en-US" dirty="0" smtClean="0"/>
              <a:t>Types of databases</a:t>
            </a:r>
          </a:p>
          <a:p>
            <a:pPr lvl="1"/>
            <a:r>
              <a:rPr lang="en-US" dirty="0" smtClean="0"/>
              <a:t>Relation model</a:t>
            </a:r>
          </a:p>
          <a:p>
            <a:pPr lvl="1"/>
            <a:r>
              <a:rPr lang="en-US" dirty="0" smtClean="0"/>
              <a:t>SQL intro: creating a table, inserting data, simple queries</a:t>
            </a:r>
          </a:p>
          <a:p>
            <a:r>
              <a:rPr lang="en-US" dirty="0" smtClean="0"/>
              <a:t>Part II</a:t>
            </a:r>
          </a:p>
          <a:p>
            <a:pPr lvl="1"/>
            <a:r>
              <a:rPr lang="en-US" dirty="0" smtClean="0"/>
              <a:t>Data manipulation: insert, update, delete</a:t>
            </a:r>
          </a:p>
          <a:p>
            <a:pPr lvl="1"/>
            <a:r>
              <a:rPr lang="en-US" dirty="0" smtClean="0"/>
              <a:t>Advanced queries: joins, group by</a:t>
            </a:r>
          </a:p>
          <a:p>
            <a:pPr lvl="1"/>
            <a:r>
              <a:rPr lang="en-US" dirty="0" smtClean="0"/>
              <a:t>Normalization, Indexes, Transactions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4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SELECT [ DISTINCT | ALL ] </a:t>
            </a:r>
            <a:r>
              <a:rPr lang="en-US" sz="2200" dirty="0" err="1"/>
              <a:t>selectItem</a:t>
            </a:r>
            <a:r>
              <a:rPr lang="en-US" sz="2200" dirty="0"/>
              <a:t> [ , </a:t>
            </a:r>
            <a:r>
              <a:rPr lang="en-US" sz="2200" dirty="0" err="1"/>
              <a:t>selectItem</a:t>
            </a:r>
            <a:r>
              <a:rPr lang="en-US" sz="2200" dirty="0"/>
              <a:t> </a:t>
            </a:r>
            <a:r>
              <a:rPr lang="en-US" sz="2200" dirty="0" smtClean="0"/>
              <a:t>]*</a:t>
            </a:r>
            <a:br>
              <a:rPr lang="en-US" sz="2200" dirty="0" smtClean="0"/>
            </a:br>
            <a:r>
              <a:rPr lang="en-US" sz="2200" dirty="0" smtClean="0"/>
              <a:t>FROM clause</a:t>
            </a:r>
            <a:br>
              <a:rPr lang="en-US" sz="2200" dirty="0" smtClean="0"/>
            </a:br>
            <a:r>
              <a:rPr lang="en-US" sz="2200" dirty="0" smtClean="0"/>
              <a:t>[ </a:t>
            </a:r>
            <a:r>
              <a:rPr lang="en-US" sz="2200" dirty="0"/>
              <a:t>WHERE clause </a:t>
            </a:r>
            <a:r>
              <a:rPr lang="en-US" sz="2200" dirty="0" smtClean="0"/>
              <a:t>]</a:t>
            </a:r>
            <a:br>
              <a:rPr lang="en-US" sz="2200" dirty="0" smtClean="0"/>
            </a:br>
            <a:r>
              <a:rPr lang="en-US" sz="2200" dirty="0" smtClean="0"/>
              <a:t>[ </a:t>
            </a:r>
            <a:r>
              <a:rPr lang="en-US" sz="2200" dirty="0"/>
              <a:t>GROUP BY clause </a:t>
            </a:r>
            <a:r>
              <a:rPr lang="en-US" sz="2200" dirty="0" smtClean="0"/>
              <a:t>]</a:t>
            </a:r>
            <a:br>
              <a:rPr lang="en-US" sz="2200" dirty="0" smtClean="0"/>
            </a:br>
            <a:r>
              <a:rPr lang="en-US" sz="2200" dirty="0" smtClean="0"/>
              <a:t>[ </a:t>
            </a:r>
            <a:r>
              <a:rPr lang="en-US" sz="2200" dirty="0"/>
              <a:t>HAVING clause </a:t>
            </a:r>
            <a:r>
              <a:rPr lang="en-US" sz="2200" dirty="0" smtClean="0"/>
              <a:t>]</a:t>
            </a:r>
            <a:br>
              <a:rPr lang="en-US" sz="2200" dirty="0" smtClean="0"/>
            </a:br>
            <a:r>
              <a:rPr lang="en-US" sz="2200" dirty="0" smtClean="0"/>
              <a:t>[ </a:t>
            </a:r>
            <a:r>
              <a:rPr lang="en-US" sz="2200" dirty="0"/>
              <a:t>ORDER BY clause </a:t>
            </a:r>
            <a:r>
              <a:rPr lang="en-US" sz="2200" dirty="0" smtClean="0"/>
              <a:t>]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000" dirty="0"/>
              <a:t>WHERE </a:t>
            </a:r>
            <a:r>
              <a:rPr lang="en-US" sz="2000" dirty="0" err="1" smtClean="0"/>
              <a:t>booleanExpression</a:t>
            </a:r>
            <a:endParaRPr lang="en-US" sz="2000" dirty="0" smtClean="0"/>
          </a:p>
          <a:p>
            <a:r>
              <a:rPr lang="en-US" sz="2000" dirty="0"/>
              <a:t>GROUP BY </a:t>
            </a:r>
            <a:r>
              <a:rPr lang="en-US" sz="2000" dirty="0" err="1"/>
              <a:t>columnName</a:t>
            </a:r>
            <a:r>
              <a:rPr lang="en-US" sz="2000" dirty="0"/>
              <a:t> [ , </a:t>
            </a:r>
            <a:r>
              <a:rPr lang="en-US" sz="2000" dirty="0" err="1"/>
              <a:t>columnName</a:t>
            </a:r>
            <a:r>
              <a:rPr lang="en-US" sz="2000" dirty="0"/>
              <a:t> </a:t>
            </a:r>
            <a:r>
              <a:rPr lang="en-US" sz="2000" dirty="0" smtClean="0"/>
              <a:t>]*</a:t>
            </a:r>
          </a:p>
          <a:p>
            <a:r>
              <a:rPr lang="en-US" sz="2000" dirty="0" smtClean="0"/>
              <a:t>HAVING </a:t>
            </a:r>
            <a:r>
              <a:rPr lang="en-US" sz="2000" dirty="0" err="1" smtClean="0"/>
              <a:t>booleanExpression</a:t>
            </a:r>
            <a:endParaRPr lang="en-US" sz="2000" dirty="0" smtClean="0"/>
          </a:p>
          <a:p>
            <a:r>
              <a:rPr lang="en-US" sz="2000" dirty="0"/>
              <a:t>ORDER BY { </a:t>
            </a:r>
            <a:r>
              <a:rPr lang="en-US" sz="2000" dirty="0" err="1"/>
              <a:t>columnName</a:t>
            </a:r>
            <a:r>
              <a:rPr lang="en-US" sz="2000" dirty="0"/>
              <a:t> | </a:t>
            </a:r>
            <a:r>
              <a:rPr lang="en-US" sz="2000" dirty="0" err="1"/>
              <a:t>columnPosition</a:t>
            </a:r>
            <a:r>
              <a:rPr lang="en-US" sz="2000" dirty="0"/>
              <a:t> | expression </a:t>
            </a: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[ ASC | DESC 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[ NULLS FIRST | NULLS LAST 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[ , </a:t>
            </a:r>
            <a:r>
              <a:rPr lang="en-US" sz="2000" dirty="0" err="1"/>
              <a:t>columnName</a:t>
            </a:r>
            <a:r>
              <a:rPr lang="en-US" sz="2000" dirty="0"/>
              <a:t> | </a:t>
            </a:r>
            <a:r>
              <a:rPr lang="en-US" sz="2000" dirty="0" err="1"/>
              <a:t>columnPosition</a:t>
            </a:r>
            <a:r>
              <a:rPr lang="en-US" sz="2000" dirty="0"/>
              <a:t> | expression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[ ASC | DESC 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[ NULLS FIRST | NULLS LAST 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/>
              <a:t>]*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9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FROM statement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tableExpression</a:t>
            </a:r>
            <a:r>
              <a:rPr lang="en-US" dirty="0"/>
              <a:t> [ , </a:t>
            </a:r>
            <a:r>
              <a:rPr lang="en-US" dirty="0" err="1"/>
              <a:t>tableExpression</a:t>
            </a:r>
            <a:r>
              <a:rPr lang="en-US" dirty="0"/>
              <a:t> </a:t>
            </a:r>
            <a:r>
              <a:rPr lang="en-US" dirty="0" smtClean="0"/>
              <a:t>]*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tableExpression</a:t>
            </a:r>
            <a:r>
              <a:rPr lang="en-US" dirty="0" smtClean="0"/>
              <a:t> is:</a:t>
            </a:r>
            <a:br>
              <a:rPr lang="en-US" dirty="0" smtClean="0"/>
            </a:br>
            <a:r>
              <a:rPr lang="en-US" dirty="0" err="1" smtClean="0"/>
              <a:t>tableName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viewName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tableSubquery</a:t>
            </a:r>
            <a:r>
              <a:rPr lang="en-US" dirty="0" smtClean="0"/>
              <a:t> | join</a:t>
            </a:r>
          </a:p>
          <a:p>
            <a:r>
              <a:rPr lang="en-US" dirty="0" smtClean="0"/>
              <a:t>And join is: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tableExpression</a:t>
            </a:r>
            <a:r>
              <a:rPr lang="en-US" dirty="0"/>
              <a:t> JOIN </a:t>
            </a:r>
            <a:r>
              <a:rPr lang="en-US" dirty="0" err="1"/>
              <a:t>tableExpression</a:t>
            </a:r>
            <a:r>
              <a:rPr lang="en-US" dirty="0"/>
              <a:t> ON </a:t>
            </a:r>
            <a:r>
              <a:rPr lang="en-US" dirty="0" err="1"/>
              <a:t>booleanExpression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2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Types of JOIN: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OUTER JOIN</a:t>
            </a:r>
            <a:br>
              <a:rPr lang="en-US" dirty="0" smtClean="0"/>
            </a:br>
            <a:r>
              <a:rPr lang="en-US" dirty="0" smtClean="0"/>
              <a:t>retains the element from the left table that do not match elements in the right</a:t>
            </a:r>
          </a:p>
          <a:p>
            <a:pPr lvl="1"/>
            <a:r>
              <a:rPr lang="en-US" dirty="0" smtClean="0"/>
              <a:t>RIGHT OUTER JOIN</a:t>
            </a:r>
            <a:br>
              <a:rPr lang="en-US" dirty="0" smtClean="0"/>
            </a:br>
            <a:r>
              <a:rPr lang="en-US" dirty="0"/>
              <a:t>retains the element from the </a:t>
            </a:r>
            <a:r>
              <a:rPr lang="en-US" dirty="0" smtClean="0"/>
              <a:t>right </a:t>
            </a:r>
            <a:r>
              <a:rPr lang="en-US" dirty="0"/>
              <a:t>table that do not match elements in the </a:t>
            </a:r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CROSS JOIN</a:t>
            </a:r>
            <a:br>
              <a:rPr lang="en-US" dirty="0" smtClean="0"/>
            </a:br>
            <a:r>
              <a:rPr lang="en-US" dirty="0" smtClean="0"/>
              <a:t>Cartesian product</a:t>
            </a:r>
          </a:p>
          <a:p>
            <a:pPr lvl="1"/>
            <a:r>
              <a:rPr lang="en-US" dirty="0" smtClean="0"/>
              <a:t>NATURAL JOIN</a:t>
            </a:r>
            <a:br>
              <a:rPr lang="en-US" dirty="0" smtClean="0"/>
            </a:br>
            <a:r>
              <a:rPr lang="en-US" dirty="0" smtClean="0"/>
              <a:t>the join is done based on common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od removing redundant data</a:t>
            </a:r>
          </a:p>
          <a:p>
            <a:r>
              <a:rPr lang="en-US" dirty="0" smtClean="0"/>
              <a:t>There are three normal forms: first , second and third</a:t>
            </a:r>
          </a:p>
          <a:p>
            <a:r>
              <a:rPr lang="en-US" dirty="0" smtClean="0"/>
              <a:t>With the third normal form being the most redundancy free</a:t>
            </a:r>
          </a:p>
        </p:txBody>
      </p:sp>
    </p:spTree>
    <p:extLst>
      <p:ext uri="{BB962C8B-B14F-4D97-AF65-F5344CB8AC3E}">
        <p14:creationId xmlns:p14="http://schemas.microsoft.com/office/powerpoint/2010/main" val="247869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801480"/>
            <a:ext cx="4448796" cy="17147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4080294"/>
            <a:ext cx="537285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2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index is a special data structure that improves the speed of data retrieval operations</a:t>
            </a:r>
          </a:p>
          <a:p>
            <a:r>
              <a:rPr lang="en-US" dirty="0" smtClean="0"/>
              <a:t>Redundant data is kept in order to locate data without searching the entire database</a:t>
            </a:r>
          </a:p>
          <a:p>
            <a:r>
              <a:rPr lang="en-US" dirty="0" smtClean="0"/>
              <a:t>Usually implemented with balanced trees, B+ trees,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transaction is a logical grouping of database actions</a:t>
            </a:r>
          </a:p>
          <a:p>
            <a:r>
              <a:rPr lang="en-US" dirty="0" smtClean="0"/>
              <a:t>Usually in RDBMS’s it obeys the ACID rues:</a:t>
            </a:r>
          </a:p>
          <a:p>
            <a:r>
              <a:rPr lang="en-US" dirty="0" smtClean="0"/>
              <a:t>Atomic</a:t>
            </a:r>
            <a:br>
              <a:rPr lang="en-US" dirty="0" smtClean="0"/>
            </a:br>
            <a:r>
              <a:rPr lang="en-US" dirty="0" smtClean="0"/>
              <a:t>All actions are completed or none</a:t>
            </a:r>
          </a:p>
          <a:p>
            <a:r>
              <a:rPr lang="en-US" dirty="0" smtClean="0"/>
              <a:t>Consistent</a:t>
            </a:r>
            <a:br>
              <a:rPr lang="en-US" dirty="0" smtClean="0"/>
            </a:br>
            <a:r>
              <a:rPr lang="en-US" dirty="0" smtClean="0"/>
              <a:t>After completion the database will be in a consistent state (all constrains will be met)</a:t>
            </a:r>
          </a:p>
          <a:p>
            <a:r>
              <a:rPr lang="en-US" dirty="0" smtClean="0"/>
              <a:t>Isolated</a:t>
            </a:r>
            <a:br>
              <a:rPr lang="en-US" dirty="0" smtClean="0"/>
            </a:br>
            <a:r>
              <a:rPr lang="en-US" dirty="0" smtClean="0"/>
              <a:t>Each transaction is executed as if no other transaction takes place at the same moment</a:t>
            </a:r>
          </a:p>
          <a:p>
            <a:r>
              <a:rPr lang="en-US" dirty="0" smtClean="0"/>
              <a:t>Durable</a:t>
            </a:r>
            <a:br>
              <a:rPr lang="en-US" dirty="0" smtClean="0"/>
            </a:br>
            <a:r>
              <a:rPr lang="en-US" dirty="0" smtClean="0"/>
              <a:t>After completion the data is guaranteed to be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organized collection of data</a:t>
            </a:r>
          </a:p>
          <a:p>
            <a:r>
              <a:rPr lang="en-US" dirty="0" smtClean="0"/>
              <a:t>Databases are managed by DBMS (database management system)</a:t>
            </a:r>
          </a:p>
          <a:p>
            <a:pPr lvl="1"/>
            <a:r>
              <a:rPr lang="en-US" dirty="0" smtClean="0"/>
              <a:t>Special software that sores the data and offers the user the possibility to modify and query it</a:t>
            </a:r>
          </a:p>
          <a:p>
            <a:r>
              <a:rPr lang="en-US" dirty="0" smtClean="0"/>
              <a:t>Usually classified by how data is organized (database model)</a:t>
            </a:r>
          </a:p>
          <a:p>
            <a:r>
              <a:rPr lang="en-US" dirty="0" smtClean="0"/>
              <a:t>The most used model is called “relational model”</a:t>
            </a:r>
          </a:p>
          <a:p>
            <a:r>
              <a:rPr lang="en-US" dirty="0" smtClean="0"/>
              <a:t>In recent years a new type has emerged “NoSQL”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relational model was first described in the 70s</a:t>
            </a:r>
          </a:p>
          <a:p>
            <a:r>
              <a:rPr lang="en-US" dirty="0" smtClean="0"/>
              <a:t>The main idea was to organize the data is such a way so it can be used (queried) in lots of different ways, serving different purposes</a:t>
            </a:r>
          </a:p>
          <a:p>
            <a:r>
              <a:rPr lang="en-US" dirty="0" smtClean="0"/>
              <a:t>The systems that manage a relational database are called RDBMS (relational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relational model data is made of attributes (columns) organized in tuples (rows) that form relations (tables)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1" y="3573452"/>
            <a:ext cx="5026727" cy="255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8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tuple (row) represents pieces of data (e.g.: person, book, product)</a:t>
            </a:r>
          </a:p>
          <a:p>
            <a:r>
              <a:rPr lang="en-US" dirty="0" smtClean="0"/>
              <a:t>The relation (table) represents the set of all these entities (e.g.: person</a:t>
            </a:r>
            <a:r>
              <a:rPr lang="en-US" b="1" dirty="0" smtClean="0"/>
              <a:t>s</a:t>
            </a:r>
            <a:r>
              <a:rPr lang="en-US" dirty="0" smtClean="0"/>
              <a:t>, book</a:t>
            </a:r>
            <a:r>
              <a:rPr lang="en-US" b="1" dirty="0" smtClean="0"/>
              <a:t>s</a:t>
            </a:r>
            <a:r>
              <a:rPr lang="en-US" dirty="0" smtClean="0"/>
              <a:t>, product</a:t>
            </a:r>
            <a:r>
              <a:rPr lang="en-US" b="1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/>
              <a:t>Each tuple (row) has a </a:t>
            </a:r>
            <a:r>
              <a:rPr lang="en-US" dirty="0" err="1" smtClean="0"/>
              <a:t>priamary</a:t>
            </a:r>
            <a:r>
              <a:rPr lang="en-US" dirty="0" smtClean="0"/>
              <a:t> key that uniquely identifies it inside the table </a:t>
            </a:r>
          </a:p>
          <a:p>
            <a:r>
              <a:rPr lang="en-US" dirty="0"/>
              <a:t>A key is made of one or multiple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There are two types of </a:t>
            </a:r>
            <a:r>
              <a:rPr lang="en-US" dirty="0" err="1" smtClean="0"/>
              <a:t>prinmary</a:t>
            </a:r>
            <a:r>
              <a:rPr lang="en-US" dirty="0" smtClean="0"/>
              <a:t> keys: natural and surrogate</a:t>
            </a:r>
          </a:p>
          <a:p>
            <a:pPr lvl="1"/>
            <a:r>
              <a:rPr lang="en-US" dirty="0" smtClean="0"/>
              <a:t>Natural keys are existing attributes of a tuple (e.g.: CNP, ISBN)</a:t>
            </a:r>
          </a:p>
          <a:p>
            <a:pPr lvl="1"/>
            <a:r>
              <a:rPr lang="en-US" dirty="0" smtClean="0"/>
              <a:t>Surrogate keys are “made up” unique attributes (e.g.: product 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1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person relation (table)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Person ID is a surrogate 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16983"/>
              </p:ext>
            </p:extLst>
          </p:nvPr>
        </p:nvGraphicFramePr>
        <p:xfrm>
          <a:off x="1524000" y="2655785"/>
          <a:ext cx="6096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Independentei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nr</a:t>
                      </a:r>
                      <a:r>
                        <a:rPr lang="en-US" baseline="0" dirty="0" smtClean="0"/>
                        <a:t>. 1, Iasi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0123456789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Knows, </a:t>
                      </a:r>
                      <a:r>
                        <a:rPr lang="en-US" baseline="0" dirty="0" err="1" smtClean="0"/>
                        <a:t>nr</a:t>
                      </a:r>
                      <a:r>
                        <a:rPr lang="en-US" baseline="0" dirty="0" smtClean="0"/>
                        <a:t>. 1, Nowhere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5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different relations (tables) can be cross-referenced</a:t>
            </a:r>
          </a:p>
          <a:p>
            <a:r>
              <a:rPr lang="en-US" dirty="0" smtClean="0"/>
              <a:t>An attribute in a table can contain the value of a primary key in another table</a:t>
            </a:r>
          </a:p>
          <a:p>
            <a:r>
              <a:rPr lang="en-US" dirty="0" smtClean="0"/>
              <a:t>Such an attribute is called a foreign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4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Persons: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Books: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“Author” attribute from the books table is a foreign key to the “Person ID” primary key from the person table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4" y="1600200"/>
            <a:ext cx="5029031" cy="168300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21116"/>
              </p:ext>
            </p:extLst>
          </p:nvPr>
        </p:nvGraphicFramePr>
        <p:xfrm>
          <a:off x="3154764" y="3314541"/>
          <a:ext cx="50290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44"/>
                <a:gridCol w="1676344"/>
                <a:gridCol w="167634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Book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the 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885</Words>
  <Application>Microsoft Office PowerPoint</Application>
  <PresentationFormat>On-screen Show (4:3)</PresentationFormat>
  <Paragraphs>158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Office Theme</vt:lpstr>
      <vt:lpstr>Databases</vt:lpstr>
      <vt:lpstr>Agenda</vt:lpstr>
      <vt:lpstr>Types of databases</vt:lpstr>
      <vt:lpstr>Relational model</vt:lpstr>
      <vt:lpstr>Relational model</vt:lpstr>
      <vt:lpstr>Relational model</vt:lpstr>
      <vt:lpstr>Relational model</vt:lpstr>
      <vt:lpstr>Relational model</vt:lpstr>
      <vt:lpstr>Relational model</vt:lpstr>
      <vt:lpstr>Java DB</vt:lpstr>
      <vt:lpstr>Java DB</vt:lpstr>
      <vt:lpstr>SQL Intro</vt:lpstr>
      <vt:lpstr>SQL Intro</vt:lpstr>
      <vt:lpstr>SQL Intro</vt:lpstr>
      <vt:lpstr>SQL Intro</vt:lpstr>
      <vt:lpstr>SQL Intro</vt:lpstr>
      <vt:lpstr>Data manipulation</vt:lpstr>
      <vt:lpstr>Data manipulation</vt:lpstr>
      <vt:lpstr>Data manipulation</vt:lpstr>
      <vt:lpstr>Data manipulation</vt:lpstr>
      <vt:lpstr>Data manipulation</vt:lpstr>
      <vt:lpstr>Data manipulation</vt:lpstr>
      <vt:lpstr>Normalization</vt:lpstr>
      <vt:lpstr>Normalization</vt:lpstr>
      <vt:lpstr>Indexes</vt:lpstr>
      <vt:lpstr>Transactions</vt:lpstr>
    </vt:vector>
  </TitlesOfParts>
  <Company>Scoala Informala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Stan</dc:creator>
  <cp:lastModifiedBy>Adrian Miron</cp:lastModifiedBy>
  <cp:revision>497</cp:revision>
  <dcterms:created xsi:type="dcterms:W3CDTF">2013-09-11T14:13:40Z</dcterms:created>
  <dcterms:modified xsi:type="dcterms:W3CDTF">2015-09-24T09:29:44Z</dcterms:modified>
</cp:coreProperties>
</file>