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7" r:id="rId13"/>
    <p:sldId id="328" r:id="rId14"/>
    <p:sldId id="324" r:id="rId15"/>
    <p:sldId id="325" r:id="rId16"/>
    <p:sldId id="32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7253" autoAdjust="0"/>
  </p:normalViewPr>
  <p:slideViewPr>
    <p:cSldViewPr snapToGrid="0" snapToObjects="1">
      <p:cViewPr varScale="1">
        <p:scale>
          <a:sx n="77" d="100"/>
          <a:sy n="77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B4E68-0592-4049-AB36-C6F2907750A1}" type="datetimeFigureOut">
              <a:rPr lang="en-US" smtClean="0"/>
              <a:t>03-Aug-17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8010-956E-4947-9895-26741286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EC36-4CEB-CE48-A66E-255DAE50E644}" type="datetimeFigureOut">
              <a:rPr lang="en-US" smtClean="0"/>
              <a:t>03-Aug-17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C2FA-8806-8949-9615-5A024537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2013 - Școala Informală de IT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47192988"/>
              </p:ext>
            </p:extLst>
          </p:nvPr>
        </p:nvGraphicFramePr>
        <p:xfrm>
          <a:off x="1629834" y="1809749"/>
          <a:ext cx="6096000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75754"/>
            <a:ext cx="5748666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55996"/>
            <a:ext cx="2057400" cy="47701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272" y="1355996"/>
            <a:ext cx="3750258" cy="47701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274638"/>
            <a:ext cx="5748666" cy="597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836" y="59401"/>
            <a:ext cx="6006964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758" y="48639"/>
            <a:ext cx="5641042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560" y="91686"/>
            <a:ext cx="581324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ABE5-887C-B841-AB47-732E8787CB0A}" type="datetimeFigureOut">
              <a:rPr lang="en-US" smtClean="0"/>
              <a:t>03-Aug-17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8B22-3343-554B-A691-E00E327F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7150"/>
            <a:ext cx="3008313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16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8161" y="1474375"/>
            <a:ext cx="5486400" cy="3253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816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799" y="6356350"/>
            <a:ext cx="2667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logo_colo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8" y="214979"/>
            <a:ext cx="2141716" cy="932831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2" name="Picture 11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2808986" y="102412"/>
            <a:ext cx="5877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PreparedStatement</a:t>
            </a:r>
            <a:r>
              <a:rPr lang="en-US" dirty="0" smtClean="0"/>
              <a:t> is a subclass of Statement</a:t>
            </a:r>
          </a:p>
          <a:p>
            <a:r>
              <a:rPr lang="en-US" dirty="0" smtClean="0"/>
              <a:t>Does the same thing as a Statement in a different way</a:t>
            </a:r>
          </a:p>
          <a:p>
            <a:r>
              <a:rPr lang="en-US" dirty="0" smtClean="0"/>
              <a:t>Preferred to Statement for two reasons:</a:t>
            </a:r>
          </a:p>
          <a:p>
            <a:pPr lvl="1"/>
            <a:r>
              <a:rPr lang="en-US" dirty="0" smtClean="0"/>
              <a:t>Performance – use it when the </a:t>
            </a:r>
            <a:r>
              <a:rPr lang="en-US" dirty="0" err="1" smtClean="0"/>
              <a:t>asme</a:t>
            </a:r>
            <a:r>
              <a:rPr lang="en-US" dirty="0" smtClean="0"/>
              <a:t> SQL statement needs to be executed multiple times</a:t>
            </a:r>
          </a:p>
          <a:p>
            <a:pPr lvl="2"/>
            <a:r>
              <a:rPr lang="en-US" dirty="0" smtClean="0"/>
              <a:t>Possible with different parameters</a:t>
            </a:r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It defines a programmatic way to specify and set query parameters</a:t>
            </a:r>
          </a:p>
          <a:p>
            <a:pPr lvl="2"/>
            <a:r>
              <a:rPr lang="en-US" dirty="0" smtClean="0"/>
              <a:t>Therefore, it can control what values are set as parameters</a:t>
            </a:r>
          </a:p>
          <a:p>
            <a:pPr lvl="2"/>
            <a:r>
              <a:rPr lang="en-US" dirty="0" smtClean="0"/>
              <a:t>Avoiding invalid data that might pose security threats (</a:t>
            </a:r>
            <a:r>
              <a:rPr lang="en-US" dirty="0" err="1" smtClean="0"/>
              <a:t>sql</a:t>
            </a:r>
            <a:r>
              <a:rPr lang="en-US" dirty="0" smtClean="0"/>
              <a:t> injection)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try(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PreparedStateemnt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con.createPreparedStatement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(“insert into	Persons (id, name) values (?,?)”)){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ps.setInt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123);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ps.setString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(2,”Adrian”);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ps.executeUpdate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ps.setInt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456);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ps.setString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,”Maria”);</a:t>
            </a:r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ps.executeUpdate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7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statements one by one is resource and time consuming</a:t>
            </a:r>
          </a:p>
          <a:p>
            <a:pPr lvl="1"/>
            <a:r>
              <a:rPr lang="en-US" dirty="0" smtClean="0"/>
              <a:t>Due to repeated network trips to the database server</a:t>
            </a:r>
          </a:p>
          <a:p>
            <a:r>
              <a:rPr lang="en-US" dirty="0" smtClean="0"/>
              <a:t>A better solution is to use batching</a:t>
            </a:r>
          </a:p>
          <a:p>
            <a:pPr lvl="1"/>
            <a:r>
              <a:rPr lang="en-US" dirty="0" smtClean="0"/>
              <a:t>Specify multiple statements to be executed and execute them all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con.setAutoCommit</a:t>
            </a:r>
            <a:r>
              <a:rPr lang="en-US" dirty="0"/>
              <a:t>(false);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try(</a:t>
            </a:r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= </a:t>
            </a:r>
            <a:r>
              <a:rPr lang="en-US" dirty="0" err="1" smtClean="0"/>
              <a:t>con.prepareStatement</a:t>
            </a:r>
            <a:r>
              <a:rPr lang="en-US" dirty="0" smtClean="0"/>
              <a:t>(“insert into Persons (id, name) values (?,?)”)){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ps.setInt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ps.setString</a:t>
            </a:r>
            <a:r>
              <a:rPr lang="en-US" dirty="0" smtClean="0"/>
              <a:t>(“Adrian”);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ps.addBatch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ps.setInt</a:t>
            </a:r>
            <a:r>
              <a:rPr lang="en-US" dirty="0" smtClean="0"/>
              <a:t>(2);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ps.setString</a:t>
            </a:r>
            <a:r>
              <a:rPr lang="en-US" dirty="0" smtClean="0"/>
              <a:t>(“Maria”);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ps.addBatch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[] </a:t>
            </a:r>
            <a:r>
              <a:rPr lang="en-US" dirty="0" smtClean="0"/>
              <a:t>counts </a:t>
            </a:r>
            <a:r>
              <a:rPr lang="en-US" dirty="0"/>
              <a:t>= </a:t>
            </a:r>
            <a:r>
              <a:rPr lang="en-US" dirty="0" err="1" smtClean="0"/>
              <a:t>ps.executeBatch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con.setAutoCommit</a:t>
            </a:r>
            <a:r>
              <a:rPr lang="en-US" dirty="0" smtClean="0"/>
              <a:t>(true);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Connection objects take a lot of time to instantiate</a:t>
            </a:r>
          </a:p>
          <a:p>
            <a:pPr lvl="1"/>
            <a:r>
              <a:rPr lang="en-US" dirty="0" smtClean="0"/>
              <a:t>The create actual network connections</a:t>
            </a:r>
          </a:p>
          <a:p>
            <a:r>
              <a:rPr lang="en-US" dirty="0" smtClean="0"/>
              <a:t>Instead of continuously creating and closing connections, they can be pooled.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DataSource</a:t>
            </a:r>
            <a:r>
              <a:rPr lang="en-US" dirty="0" smtClean="0"/>
              <a:t> that support pooling will create a set of connections when it is created and keep a collections with all of them</a:t>
            </a:r>
          </a:p>
          <a:p>
            <a:r>
              <a:rPr lang="en-US" dirty="0" smtClean="0"/>
              <a:t>When a client calls “</a:t>
            </a:r>
            <a:r>
              <a:rPr lang="en-US" dirty="0" err="1" smtClean="0"/>
              <a:t>createConnection</a:t>
            </a:r>
            <a:r>
              <a:rPr lang="en-US" dirty="0" smtClean="0"/>
              <a:t>”, instead of actually creating one, it returns one from the pool</a:t>
            </a:r>
          </a:p>
          <a:p>
            <a:pPr lvl="1"/>
            <a:r>
              <a:rPr lang="en-US" dirty="0" smtClean="0"/>
              <a:t>And remembers that it is borrowed</a:t>
            </a:r>
          </a:p>
          <a:p>
            <a:r>
              <a:rPr lang="en-US" dirty="0" smtClean="0"/>
              <a:t>When clients call “close” on borrowed Connections, they are not actually closed, but rather returned to the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is no explicit way to start a transaction in JDBC</a:t>
            </a:r>
          </a:p>
          <a:p>
            <a:r>
              <a:rPr lang="en-US" dirty="0" smtClean="0"/>
              <a:t>Transactions are per Connection</a:t>
            </a:r>
          </a:p>
          <a:p>
            <a:r>
              <a:rPr lang="en-US" dirty="0" smtClean="0"/>
              <a:t>You control when they start using a flag on the Connection object: “set/</a:t>
            </a:r>
            <a:r>
              <a:rPr lang="en-US" dirty="0" err="1" smtClean="0"/>
              <a:t>getAutoCommit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When set on true, every statements executes in its own transactions</a:t>
            </a:r>
          </a:p>
          <a:p>
            <a:r>
              <a:rPr lang="en-US" dirty="0" smtClean="0"/>
              <a:t>The only way to group multiple statements into a single transaction is to set the flag on false.</a:t>
            </a:r>
          </a:p>
          <a:p>
            <a:pPr lvl="1"/>
            <a:r>
              <a:rPr lang="en-US" dirty="0" smtClean="0"/>
              <a:t>Then a transaction starts automatically with the first statement</a:t>
            </a:r>
          </a:p>
          <a:p>
            <a:pPr lvl="1"/>
            <a:r>
              <a:rPr lang="en-US" dirty="0" smtClean="0"/>
              <a:t>Following statements executed on the same connection are part of the same transaction</a:t>
            </a:r>
          </a:p>
          <a:p>
            <a:r>
              <a:rPr lang="en-US" dirty="0" smtClean="0"/>
              <a:t>To end a transaction you call </a:t>
            </a:r>
            <a:r>
              <a:rPr lang="en-US" dirty="0" err="1" smtClean="0"/>
              <a:t>eithe</a:t>
            </a:r>
            <a:r>
              <a:rPr lang="en-US" dirty="0" smtClean="0"/>
              <a:t> “commit” or “rollback” methods on the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131701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close result sets, statements and connections in finally blocks (or use try-with-resources)</a:t>
            </a:r>
          </a:p>
          <a:p>
            <a:r>
              <a:rPr lang="en-US" dirty="0" smtClean="0"/>
              <a:t>Always use </a:t>
            </a:r>
            <a:r>
              <a:rPr lang="en-US" dirty="0" err="1" smtClean="0"/>
              <a:t>PreparedStatement</a:t>
            </a:r>
            <a:endParaRPr lang="en-US" dirty="0" smtClean="0"/>
          </a:p>
          <a:p>
            <a:r>
              <a:rPr lang="en-US" dirty="0" smtClean="0"/>
              <a:t>Use connection pooling for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8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Jdbc</a:t>
            </a:r>
            <a:r>
              <a:rPr lang="en-US" dirty="0"/>
              <a:t> concepts</a:t>
            </a:r>
          </a:p>
          <a:p>
            <a:pPr lvl="0"/>
            <a:r>
              <a:rPr lang="en-US" dirty="0" err="1" smtClean="0"/>
              <a:t>DataSource</a:t>
            </a:r>
            <a:r>
              <a:rPr lang="en-US" dirty="0" smtClean="0"/>
              <a:t> and Connection</a:t>
            </a:r>
            <a:endParaRPr lang="en-US" dirty="0"/>
          </a:p>
          <a:p>
            <a:pPr lvl="0"/>
            <a:r>
              <a:rPr lang="en-US" dirty="0" smtClean="0"/>
              <a:t>Statement</a:t>
            </a:r>
            <a:endParaRPr lang="en-US" dirty="0"/>
          </a:p>
          <a:p>
            <a:pPr lvl="0"/>
            <a:r>
              <a:rPr lang="en-US" dirty="0" err="1" smtClean="0"/>
              <a:t>ResultSet</a:t>
            </a:r>
            <a:endParaRPr lang="en-US" dirty="0" smtClean="0"/>
          </a:p>
          <a:p>
            <a:pPr lvl="0"/>
            <a:r>
              <a:rPr lang="en-US" dirty="0" err="1" smtClean="0"/>
              <a:t>PreparedStatement</a:t>
            </a:r>
            <a:endParaRPr lang="en-US" dirty="0" smtClean="0"/>
          </a:p>
          <a:p>
            <a:pPr lvl="0"/>
            <a:r>
              <a:rPr lang="en-US" dirty="0" smtClean="0"/>
              <a:t>Batching</a:t>
            </a:r>
            <a:endParaRPr lang="en-US" dirty="0"/>
          </a:p>
          <a:p>
            <a:pPr lvl="0"/>
            <a:r>
              <a:rPr lang="en-US" dirty="0" smtClean="0"/>
              <a:t>Connection </a:t>
            </a:r>
            <a:r>
              <a:rPr lang="en-US" dirty="0"/>
              <a:t>pooling</a:t>
            </a:r>
          </a:p>
          <a:p>
            <a:pPr lvl="0"/>
            <a:r>
              <a:rPr lang="en-US" dirty="0"/>
              <a:t>Transactions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448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JDBC stands for Java </a:t>
            </a:r>
            <a:r>
              <a:rPr lang="en-US" dirty="0" err="1" smtClean="0"/>
              <a:t>DataBase</a:t>
            </a:r>
            <a:r>
              <a:rPr lang="en-US" dirty="0" smtClean="0"/>
              <a:t> Connectivity</a:t>
            </a:r>
          </a:p>
          <a:p>
            <a:r>
              <a:rPr lang="en-US" dirty="0" smtClean="0"/>
              <a:t>It’s an API defined by Oracle on how client applications should access a database</a:t>
            </a:r>
          </a:p>
          <a:p>
            <a:r>
              <a:rPr lang="en-US" dirty="0" smtClean="0"/>
              <a:t>Current version is 4.2</a:t>
            </a:r>
          </a:p>
          <a:p>
            <a:pPr lvl="1"/>
            <a:r>
              <a:rPr lang="en-US" dirty="0" smtClean="0"/>
              <a:t>Released with Java SE 8</a:t>
            </a:r>
          </a:p>
          <a:p>
            <a:r>
              <a:rPr lang="en-US" dirty="0" smtClean="0"/>
              <a:t>The API defines a set of interfaces and classes that driver writers implement and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JDBC (driver) is just a library used by the Java program</a:t>
            </a:r>
          </a:p>
          <a:p>
            <a:r>
              <a:rPr lang="en-US" dirty="0" smtClean="0"/>
              <a:t>Usually it talks to the database via network calls (TCP/IP)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he DBMS-proprietary protocol provides two-way communication between the client machine and the database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1" y="4000518"/>
            <a:ext cx="4491038" cy="20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3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r>
              <a:rPr lang="en-US" dirty="0" smtClean="0"/>
              <a:t>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typical flow for working with a database:</a:t>
            </a:r>
          </a:p>
          <a:p>
            <a:pPr lvl="1"/>
            <a:r>
              <a:rPr lang="en-US" dirty="0" smtClean="0"/>
              <a:t>Connect to the database</a:t>
            </a:r>
          </a:p>
          <a:p>
            <a:pPr lvl="1"/>
            <a:r>
              <a:rPr lang="en-US" dirty="0" smtClean="0"/>
              <a:t>Execute statements</a:t>
            </a:r>
          </a:p>
          <a:p>
            <a:pPr lvl="1"/>
            <a:r>
              <a:rPr lang="en-US" dirty="0" smtClean="0"/>
              <a:t>Read results</a:t>
            </a:r>
          </a:p>
          <a:p>
            <a:pPr lvl="1"/>
            <a:r>
              <a:rPr lang="en-US" dirty="0" smtClean="0"/>
              <a:t>Close the connection</a:t>
            </a:r>
            <a:endParaRPr lang="en-US" dirty="0"/>
          </a:p>
          <a:p>
            <a:r>
              <a:rPr lang="en-US" dirty="0" smtClean="0"/>
              <a:t>The starting point is a </a:t>
            </a:r>
            <a:r>
              <a:rPr lang="en-US" dirty="0" err="1" smtClean="0"/>
              <a:t>DataSource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DataSource</a:t>
            </a:r>
            <a:r>
              <a:rPr lang="en-US" dirty="0" smtClean="0"/>
              <a:t> is an interface</a:t>
            </a:r>
          </a:p>
          <a:p>
            <a:pPr lvl="1"/>
            <a:r>
              <a:rPr lang="en-US" dirty="0" smtClean="0"/>
              <a:t>Implementations for it are provided by the driver</a:t>
            </a:r>
          </a:p>
          <a:p>
            <a:pPr lvl="1"/>
            <a:r>
              <a:rPr lang="en-US" dirty="0" smtClean="0"/>
              <a:t>Look into the manual for its name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DataSource</a:t>
            </a:r>
            <a:r>
              <a:rPr lang="en-US" dirty="0" smtClean="0"/>
              <a:t> exposes methods to open connections to the database server: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 and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Connection object contains all methods necessary for the entire interaction with the database</a:t>
            </a:r>
          </a:p>
          <a:p>
            <a:r>
              <a:rPr lang="en-US" dirty="0" smtClean="0"/>
              <a:t>Connection objects are expensive </a:t>
            </a:r>
          </a:p>
          <a:p>
            <a:pPr lvl="1"/>
            <a:r>
              <a:rPr lang="en-US" dirty="0" smtClean="0"/>
              <a:t>Take a lot of time to create </a:t>
            </a:r>
          </a:p>
          <a:p>
            <a:pPr lvl="1"/>
            <a:r>
              <a:rPr lang="en-US" dirty="0" smtClean="0"/>
              <a:t>They hold on resources (memory and network connections)</a:t>
            </a:r>
          </a:p>
          <a:p>
            <a:r>
              <a:rPr lang="en-US" dirty="0" smtClean="0"/>
              <a:t>Connection objects must be closed when the workflow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 and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BasicDataSource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ds = new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BasicDataSource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ds.setServer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(“server.com”);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ds.setDatabase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(“some-database”);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ds.setUser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someuser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ds.setPassword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(“secret”);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(Connection con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ds.getConnection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you use 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3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way for executing SQL statements is via the Statement object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try(Statement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con.createStatement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stmt.executeUpdate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(“insert into …”);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stmt.executeQuery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(“select …”);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Results of a query are returned in a </a:t>
            </a:r>
            <a:r>
              <a:rPr lang="en-US" dirty="0" err="1" smtClean="0"/>
              <a:t>ResultSet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ResultSet</a:t>
            </a:r>
            <a:r>
              <a:rPr lang="en-US" dirty="0" smtClean="0"/>
              <a:t> object gives access to the result (a table like data structure) one row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stmt.executeQuery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(“select id, name from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some_table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“)){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(“id”);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name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(“name”);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use the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7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681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Verdana</vt:lpstr>
      <vt:lpstr>Office Theme</vt:lpstr>
      <vt:lpstr>JDBC</vt:lpstr>
      <vt:lpstr>Agenda</vt:lpstr>
      <vt:lpstr>JDBC Concepts</vt:lpstr>
      <vt:lpstr>JDBC Concepts</vt:lpstr>
      <vt:lpstr>DataSource and Connection</vt:lpstr>
      <vt:lpstr>DataSource and Connection</vt:lpstr>
      <vt:lpstr>DataSource and Connection</vt:lpstr>
      <vt:lpstr>Statement</vt:lpstr>
      <vt:lpstr>ResultSet</vt:lpstr>
      <vt:lpstr>PreparedStatement</vt:lpstr>
      <vt:lpstr>PreparedStatement</vt:lpstr>
      <vt:lpstr>Batching</vt:lpstr>
      <vt:lpstr>Batching</vt:lpstr>
      <vt:lpstr>Connection Pooling</vt:lpstr>
      <vt:lpstr>Transactions</vt:lpstr>
      <vt:lpstr>Best practices</vt:lpstr>
    </vt:vector>
  </TitlesOfParts>
  <Company>Scoala Informala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Stan</dc:creator>
  <cp:lastModifiedBy>Stefana Ghetu (Munteanu)</cp:lastModifiedBy>
  <cp:revision>511</cp:revision>
  <dcterms:created xsi:type="dcterms:W3CDTF">2013-09-11T14:13:40Z</dcterms:created>
  <dcterms:modified xsi:type="dcterms:W3CDTF">2017-08-03T12:58:21Z</dcterms:modified>
</cp:coreProperties>
</file>