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7" r:id="rId11"/>
    <p:sldId id="264" r:id="rId12"/>
    <p:sldId id="265" r:id="rId13"/>
    <p:sldId id="266" r:id="rId14"/>
    <p:sldId id="272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Hackman" pitchFamily="2" charset="77"/>
      <p:regular r:id="rId20"/>
    </p:embeddedFont>
    <p:embeddedFont>
      <p:font typeface="Hackman Heavy" pitchFamily="2" charset="77"/>
      <p:bold r:id="rId21"/>
    </p:embeddedFont>
    <p:embeddedFont>
      <p:font typeface="Hackman Light" pitchFamily="2" charset="77"/>
      <p:regular r:id="rId22"/>
    </p:embeddedFont>
    <p:embeddedFont>
      <p:font typeface="Saira Light" pitchFamily="2" charset="77"/>
      <p:regular r:id="rId23"/>
    </p:embeddedFont>
    <p:embeddedFont>
      <p:font typeface="Saira SemiBold" pitchFamily="2" charset="77"/>
      <p:regular r:id="rId24"/>
      <p:bold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2"/>
    <p:restoredTop sz="96405"/>
  </p:normalViewPr>
  <p:slideViewPr>
    <p:cSldViewPr snapToObjects="1">
      <p:cViewPr>
        <p:scale>
          <a:sx n="118" d="100"/>
          <a:sy n="118" d="100"/>
        </p:scale>
        <p:origin x="88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0643E-C221-994A-BEF9-9E6720BACE3B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A416-C267-4C4C-8C09-A56A71F5B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8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EE713A-AFB8-5449-AC07-6B5E96F4E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46F45A-A5CD-3548-A3AE-412B29FC2D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0587EC42-A6D0-BB4A-929B-2751F1684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112" y="2348880"/>
            <a:ext cx="4155172" cy="3888431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HIERHIN KOMMT DER 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319469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EE713A-AFB8-5449-AC07-6B5E96F4E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46F45A-A5CD-3548-A3AE-412B29FC2D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B6B2E39-DCBD-8045-AB9B-D51E4C8A9D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04112" y="4653136"/>
            <a:ext cx="4176662" cy="936452"/>
          </a:xfrm>
        </p:spPr>
        <p:txBody>
          <a:bodyPr tIns="14400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Und hier steht bei Bedarf die </a:t>
            </a:r>
            <a:br>
              <a:rPr lang="de-DE" dirty="0"/>
            </a:br>
            <a:r>
              <a:rPr lang="de-DE" dirty="0"/>
              <a:t>Unterzeile zum Präsentationstitel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587EC42-A6D0-BB4A-929B-2751F1684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112" y="2636837"/>
            <a:ext cx="4176662" cy="2016299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HIERHIN KOMMT DER 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23664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-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1EEEEC3-7753-FD48-ADF3-26D620DCA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77BB46-E36C-8A4C-BCF6-FD6B1B30DB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D01630-22CE-0D43-AB13-DE2D89D3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2434" y="2492374"/>
            <a:ext cx="5904086" cy="3889375"/>
          </a:xfrm>
        </p:spPr>
        <p:txBody>
          <a:bodyPr tIns="360000" anchor="t" anchorCtr="0"/>
          <a:lstStyle>
            <a:lvl1pPr>
              <a:defRPr sz="4000"/>
            </a:lvl1pPr>
          </a:lstStyle>
          <a:p>
            <a:r>
              <a:rPr lang="de-DE" dirty="0"/>
              <a:t>KAPITEL-</a:t>
            </a:r>
            <a:br>
              <a:rPr lang="de-DE" dirty="0"/>
            </a:br>
            <a:r>
              <a:rPr lang="de-DE" dirty="0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6B87A-70AB-084A-9817-622E95F1E39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492375"/>
            <a:ext cx="2599854" cy="3597275"/>
          </a:xfrm>
        </p:spPr>
        <p:txBody>
          <a:bodyPr/>
          <a:lstStyle>
            <a:lvl1pPr marL="0" indent="0" algn="r">
              <a:buNone/>
              <a:defRPr sz="10200" b="0" i="0">
                <a:solidFill>
                  <a:schemeClr val="bg1"/>
                </a:solidFill>
                <a:latin typeface="Hackman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6C4DA-4CA5-174A-B6E1-F213006E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0318-8726-4C4A-865F-583CEB6EAC81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D81A4-DB9A-EE4F-B076-F5D51D8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/>
              <a:t>© Deepshore GmbH · 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19F3E-99C8-BA42-9D5B-1AFC8653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6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1CB7E-BD0F-6D49-94AC-7C8BFEA7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73D18-1C33-3842-B0CC-26D90799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07C76-3E95-F143-A1B1-DD8939D7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C78-BFAE-7446-9C5D-835FAA63F3E4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A8F50-563C-A84D-ADA8-A21D92B0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-5400000">
            <a:off x="9900444" y="3298032"/>
            <a:ext cx="4032250" cy="550862"/>
          </a:xfrm>
        </p:spPr>
        <p:txBody>
          <a:bodyPr anchor="ctr" anchorCtr="0"/>
          <a:lstStyle>
            <a:lvl1pPr algn="l">
              <a:defRPr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542F0-5120-6B45-8770-CA09E1D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138" y="6377916"/>
            <a:ext cx="550862" cy="287611"/>
          </a:xfrm>
        </p:spPr>
        <p:txBody>
          <a:bodyPr anchor="b" anchorCtr="0"/>
          <a:lstStyle>
            <a:lvl1pPr algn="ctr">
              <a:defRPr b="1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pPr algn="ctr"/>
            <a:fld id="{AC538ED2-9D51-8D46-8851-4A5BFF98CE6E}" type="slidenum">
              <a:rPr lang="de-DE" smtClean="0"/>
              <a:pPr algn="ct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m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4DD1-902F-EA41-A8BA-629F8D2F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B909A-58C1-7D4B-AEB7-E7C6FAEFF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5912" y="2636837"/>
            <a:ext cx="3744144" cy="3744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944C9-F31E-344B-9343-635A32FF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2104" y="2636837"/>
            <a:ext cx="3743846" cy="3744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9898D-16E4-7148-A5FB-33B0E49D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63FC-01FF-BC4E-B821-400BE175A684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EE737-8960-D347-9050-1354D2F8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/>
              <a:t>© Deepshore GmbH · 2020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18DEA-DB3D-1547-B257-9CA0ACB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5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6313-6C1C-9643-B1B1-50EBEA049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2C85D5-5C97-494B-ADE7-1FD0534B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DC7-46DD-C44E-A3FA-BDDCBDEA80E6}" type="datetime1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579500-6BD5-E740-B2BD-929034C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/>
              <a:t>© Deepshore GmbH · 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50487-B874-B54D-925D-D2704C12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2A0A08-761E-2645-A64A-43B04F9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C78-D241-F44E-A328-05488C6290B2}" type="datetime1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9D45F-5B4D-D944-A45C-DFC9A53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r>
              <a:rPr lang="de-DE"/>
              <a:t>© Deepshore GmbH ·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00824-E900-DE4E-9405-C82074EE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AC538ED2-9D51-8D46-8851-4A5BFF98CE6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8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487E4FD-6472-8E40-B10D-6AB7C79DAF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410B7B-068B-2049-B6EC-44AC95B55B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755B2-9F78-1347-97E2-0724B19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913" y="1773362"/>
            <a:ext cx="7920038" cy="6475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MASTERTITELFORMAT, MÖGLICHST </a:t>
            </a:r>
            <a:br>
              <a:rPr lang="de-DE" dirty="0"/>
            </a:br>
            <a:r>
              <a:rPr lang="de-DE" dirty="0"/>
              <a:t>2-ZEILIG, IMMER GROSSBUCHSTABEN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44B3A-A61B-7B44-9A87-D9DE5DA4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5913" y="2636838"/>
            <a:ext cx="7920038" cy="3744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B9615-B958-D842-B41A-841BF8ABF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51584" y="7461448"/>
            <a:ext cx="2743200" cy="28761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aira Light" pitchFamily="2" charset="77"/>
              </a:defRPr>
            </a:lvl1pPr>
          </a:lstStyle>
          <a:p>
            <a:fld id="{B52864A4-AE1D-0149-A1DA-B246783B0897}" type="datetime1">
              <a:rPr lang="de-DE" smtClean="0"/>
              <a:t>23.01.24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7A5DE-C680-7448-B583-6386B712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-5400000">
            <a:off x="9900617" y="3297858"/>
            <a:ext cx="4031903" cy="55086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 i="0">
                <a:solidFill>
                  <a:schemeClr val="tx1"/>
                </a:solidFill>
                <a:latin typeface="Saira Light" pitchFamily="2" charset="77"/>
              </a:defRPr>
            </a:lvl1pPr>
          </a:lstStyle>
          <a:p>
            <a:pPr algn="l"/>
            <a:r>
              <a:rPr lang="de-DE"/>
              <a:t>© Deepshore GmbH · 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43E21-B19E-C849-9978-6AEF93A7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38" y="6377916"/>
            <a:ext cx="550862" cy="287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 b="0" i="0">
                <a:solidFill>
                  <a:schemeClr val="bg1"/>
                </a:solidFill>
                <a:latin typeface="Saira SemiBold" pitchFamily="2" charset="77"/>
              </a:defRPr>
            </a:lvl1pPr>
          </a:lstStyle>
          <a:p>
            <a:pPr algn="ctr"/>
            <a:fld id="{AC538ED2-9D51-8D46-8851-4A5BFF98CE6E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50" r:id="rId4"/>
    <p:sldLayoutId id="2147483652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ackman Heavy" pitchFamily="2" charset="77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ts val="600"/>
        </a:spcBef>
        <a:buFont typeface="Wingdings" pitchFamily="2" charset="2"/>
        <a:buChar char="§"/>
        <a:tabLst/>
        <a:defRPr sz="15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1pPr>
      <a:lvl2pPr marL="360363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itchFamily="2" charset="2"/>
        <a:buChar char="§"/>
        <a:tabLst/>
        <a:defRPr sz="15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2pPr>
      <a:lvl3pPr marL="539750" indent="-139700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3pPr>
      <a:lvl4pPr marL="712788" indent="-131763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4pPr>
      <a:lvl5pPr marL="892175" indent="-179388" algn="l" defTabSz="914400" rtl="0" eaLnBrk="1" latinLnBrk="0" hangingPunct="1">
        <a:lnSpc>
          <a:spcPct val="100000"/>
        </a:lnSpc>
        <a:spcBef>
          <a:spcPts val="400"/>
        </a:spcBef>
        <a:buFont typeface="Wingdings" pitchFamily="2" charset="2"/>
        <a:buChar char="§"/>
        <a:tabLst/>
        <a:defRPr sz="1300" b="0" i="0" kern="1200">
          <a:solidFill>
            <a:schemeClr val="tx1"/>
          </a:solidFill>
          <a:latin typeface="Saira Light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106" userDrawn="1">
          <p15:clr>
            <a:srgbClr val="F26B43"/>
          </p15:clr>
        </p15:guide>
        <p15:guide id="7" orient="horz" pos="1117" userDrawn="1">
          <p15:clr>
            <a:srgbClr val="F26B43"/>
          </p15:clr>
        </p15:guide>
        <p15:guide id="8" pos="6788" userDrawn="1">
          <p15:clr>
            <a:srgbClr val="F26B43"/>
          </p15:clr>
        </p15:guide>
        <p15:guide id="9" pos="892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pos="302" userDrawn="1">
          <p15:clr>
            <a:srgbClr val="F26B43"/>
          </p15:clr>
        </p15:guide>
        <p15:guide id="13" pos="7680" userDrawn="1">
          <p15:clr>
            <a:srgbClr val="F26B43"/>
          </p15:clr>
        </p15:guide>
        <p15:guide id="14" pos="1799" userDrawn="1">
          <p15:clr>
            <a:srgbClr val="F26B43"/>
          </p15:clr>
        </p15:guide>
        <p15:guide id="15" orient="horz" pos="1661" userDrawn="1">
          <p15:clr>
            <a:srgbClr val="F26B43"/>
          </p15:clr>
        </p15:guide>
        <p15:guide id="16" pos="7333" userDrawn="1">
          <p15:clr>
            <a:srgbClr val="F26B43"/>
          </p15:clr>
        </p15:guide>
        <p15:guide id="17" orient="horz" pos="3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Iris_flower_data_se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inference/open-inference-protoco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ton-inference-server/server" TargetMode="External"/><Relationship Id="rId2" Type="http://schemas.openxmlformats.org/officeDocument/2006/relationships/hyperlink" Target="https://pytorch.org/serve/serv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lserver.readthedocs.io/en/lates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kubernetes-advantages-and-disadvantage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serve.github.io/website/0.11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84E93F-1A6B-BF41-B71E-476EDF1C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936" y="2348880"/>
            <a:ext cx="5739348" cy="3888431"/>
          </a:xfrm>
        </p:spPr>
        <p:txBody>
          <a:bodyPr/>
          <a:lstStyle/>
          <a:p>
            <a:r>
              <a:rPr lang="de-DE" dirty="0" err="1"/>
              <a:t>Inference</a:t>
            </a:r>
            <a:r>
              <a:rPr lang="de-DE" dirty="0"/>
              <a:t> Services on </a:t>
            </a:r>
            <a:r>
              <a:rPr lang="de-DE" dirty="0" err="1"/>
              <a:t>Kubernetes</a:t>
            </a:r>
            <a:br>
              <a:rPr lang="de-DE" dirty="0"/>
            </a:br>
            <a:endParaRPr lang="de-DE" b="0" dirty="0">
              <a:latin typeface="Hackman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D9CC9-BAE7-247C-63BF-ECD27F109335}"/>
              </a:ext>
            </a:extLst>
          </p:cNvPr>
          <p:cNvSpPr txBox="1"/>
          <p:nvPr/>
        </p:nvSpPr>
        <p:spPr>
          <a:xfrm>
            <a:off x="5519936" y="465313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Malte Groth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0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Hands-On Demo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2780432"/>
            <a:ext cx="7920038" cy="3744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k8s cluster by </a:t>
            </a:r>
            <a:r>
              <a:rPr lang="en-GB" dirty="0" err="1"/>
              <a:t>minikube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KServe</a:t>
            </a:r>
            <a:r>
              <a:rPr lang="en-GB" dirty="0"/>
              <a:t> is already installed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model classifies species of iris </a:t>
            </a:r>
          </a:p>
          <a:p>
            <a:pPr marL="179388" lvl="1" indent="0">
              <a:buNone/>
            </a:pPr>
            <a:r>
              <a:rPr lang="en-GB" dirty="0"/>
              <a:t>(see: </a:t>
            </a:r>
            <a:r>
              <a:rPr lang="en-GB" dirty="0">
                <a:hlinkClick r:id="rId2"/>
              </a:rPr>
              <a:t>https://en.wikipedia.org/wiki/Iris_flower_data_set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model was already uploaded to </a:t>
            </a:r>
            <a:r>
              <a:rPr lang="en-GB" dirty="0" err="1"/>
              <a:t>MinIO</a:t>
            </a:r>
            <a:r>
              <a:rPr lang="en-GB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AB3B55-5AD3-CF22-59BF-869F535F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75" y="1268760"/>
            <a:ext cx="4845609" cy="484560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0DC203E-3F71-7B4D-EDDB-B1B1F5925772}"/>
              </a:ext>
            </a:extLst>
          </p:cNvPr>
          <p:cNvSpPr txBox="1"/>
          <p:nvPr/>
        </p:nvSpPr>
        <p:spPr>
          <a:xfrm>
            <a:off x="9264353" y="5943428"/>
            <a:ext cx="302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www.wikipedia.de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2314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Inference</a:t>
            </a:r>
            <a:r>
              <a:rPr lang="de-DE" dirty="0"/>
              <a:t> API (</a:t>
            </a:r>
            <a:r>
              <a:rPr lang="de-DE" dirty="0" err="1"/>
              <a:t>data</a:t>
            </a:r>
            <a:r>
              <a:rPr lang="de-DE" dirty="0"/>
              <a:t> plane </a:t>
            </a:r>
            <a:r>
              <a:rPr lang="de-DE" dirty="0" err="1"/>
              <a:t>protocol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v1 (REST)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v2 (REST, </a:t>
            </a:r>
            <a:r>
              <a:rPr lang="en-GB" dirty="0" err="1"/>
              <a:t>grpc</a:t>
            </a:r>
            <a:r>
              <a:rPr lang="en-GB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v2 corresponds to OIP: </a:t>
            </a:r>
            <a:r>
              <a:rPr lang="en-GB" dirty="0">
                <a:hlinkClick r:id="rId2"/>
              </a:rPr>
              <a:t>https://github.com/open-inference/open-inference-protocol</a:t>
            </a: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Runtimes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MSR: Applications providing/serving models efficiently and quickly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Kserve</a:t>
            </a:r>
            <a:r>
              <a:rPr lang="en-GB" dirty="0"/>
              <a:t>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TorchServe</a:t>
            </a:r>
            <a:r>
              <a:rPr lang="en-GB" dirty="0"/>
              <a:t> (Link: </a:t>
            </a:r>
            <a:r>
              <a:rPr lang="en-GB" dirty="0">
                <a:hlinkClick r:id="rId2"/>
              </a:rPr>
              <a:t>https://pytorch.org/serve/server.html</a:t>
            </a:r>
            <a:r>
              <a:rPr lang="en-GB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Triton Inference Server (Link: </a:t>
            </a:r>
            <a:r>
              <a:rPr lang="en-GB" dirty="0">
                <a:hlinkClick r:id="rId3"/>
              </a:rPr>
              <a:t>https://github.com/triton-inference-server/server</a:t>
            </a:r>
            <a:r>
              <a:rPr lang="en-GB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MLServer</a:t>
            </a:r>
            <a:r>
              <a:rPr lang="en-GB" dirty="0"/>
              <a:t> (Link: </a:t>
            </a:r>
            <a:r>
              <a:rPr lang="en-GB" dirty="0">
                <a:hlinkClick r:id="rId4"/>
              </a:rPr>
              <a:t>https://mlserver.readthedocs.io/en/latest/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 MSR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1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Storage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Models can be provided 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Azure Blob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PVC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80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Autoscaling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Autoscaling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Scales to zero if there is no request (given </a:t>
            </a:r>
            <a:r>
              <a:rPr lang="en-GB" dirty="0" err="1"/>
              <a:t>minReplicas</a:t>
            </a:r>
            <a:r>
              <a:rPr lang="en-GB" dirty="0"/>
              <a:t> is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Scales up to </a:t>
            </a:r>
            <a:r>
              <a:rPr lang="en-GB" dirty="0" err="1"/>
              <a:t>maxReplicas</a:t>
            </a:r>
            <a:r>
              <a:rPr lang="en-GB" dirty="0"/>
              <a:t> if more replicas are needed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48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Kubernetes + </a:t>
            </a:r>
            <a:r>
              <a:rPr lang="en-GB" dirty="0" err="1"/>
              <a:t>KServe</a:t>
            </a:r>
            <a:r>
              <a:rPr lang="en-GB" dirty="0"/>
              <a:t> support High Availability (multiple nodes, pod replication, self-healing)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Kubernetes + </a:t>
            </a:r>
            <a:r>
              <a:rPr lang="en-GB" dirty="0" err="1"/>
              <a:t>KServe</a:t>
            </a:r>
            <a:r>
              <a:rPr lang="en-GB" dirty="0"/>
              <a:t> help to utilize resources efficiently (scheduling, autoscaling)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KServe</a:t>
            </a:r>
            <a:r>
              <a:rPr lang="en-GB" dirty="0"/>
              <a:t> makes serving models very easy --&gt; 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KServe</a:t>
            </a:r>
            <a:r>
              <a:rPr lang="en-GB" dirty="0"/>
              <a:t> has features that improve reliability (versioning, monitoring etc.)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0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br>
              <a:rPr lang="de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 autoscaling on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Show model versioning in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Increase reliability by making use of </a:t>
            </a:r>
            <a:r>
              <a:rPr lang="en-GB" dirty="0" err="1"/>
              <a:t>GitOps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Integration of FHIR resources in the Kubernetes-API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96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1B4C-3A18-9164-426B-960118BA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attention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8B82-E6A1-A083-87EF-CD4C4E32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0F7AE-2F9E-97FC-D593-88F90C38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8ED2-9D51-8D46-8851-4A5BFF98CE6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996FD1-3497-2AC2-6D59-042D4BBEF00A}"/>
              </a:ext>
            </a:extLst>
          </p:cNvPr>
          <p:cNvSpPr txBox="1"/>
          <p:nvPr/>
        </p:nvSpPr>
        <p:spPr>
          <a:xfrm>
            <a:off x="5375920" y="4581128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Contact: </a:t>
            </a:r>
            <a:r>
              <a:rPr lang="de-DE" dirty="0" err="1"/>
              <a:t>malte.groth@deepshore.de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4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9EFA-643C-830D-1D55-DDE72BCE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FC2F-8A15-B431-0D92-9E6DFF40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Cloud Technology Evangelist at </a:t>
            </a:r>
            <a:r>
              <a:rPr lang="en-GB" b="0" i="0" dirty="0" err="1">
                <a:effectLst/>
                <a:latin typeface="Saira Light" pitchFamily="2" charset="77"/>
              </a:rPr>
              <a:t>Deepshore</a:t>
            </a:r>
            <a:endParaRPr lang="en-GB" b="0" i="0" dirty="0">
              <a:effectLst/>
              <a:latin typeface="Saira Light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since 2019 at </a:t>
            </a:r>
            <a:r>
              <a:rPr lang="en-GB" b="0" i="0" dirty="0" err="1">
                <a:effectLst/>
                <a:latin typeface="Saira Light" pitchFamily="2" charset="77"/>
              </a:rPr>
              <a:t>Deepshore</a:t>
            </a:r>
            <a:endParaRPr lang="en-GB" b="0" i="0" dirty="0">
              <a:effectLst/>
              <a:latin typeface="Saira Light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founded the Analytics &amp; ML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Collaborator at MML@IKIM Essen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main subjects: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Cloud Technology &amp; Cloud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Life-Cycle-Management &amp;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Automation in Kubernetes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aira Light" pitchFamily="2" charset="77"/>
              </a:rPr>
              <a:t>MLOps</a:t>
            </a:r>
            <a:endParaRPr lang="en-GB" b="0" i="0" dirty="0">
              <a:effectLst/>
              <a:latin typeface="Saira Light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0C18F-58E4-846E-8C18-B422591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16BE-89D6-B07B-C043-4F59359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9EFA-643C-830D-1D55-DDE72BCE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About Deepshore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FC2F-8A15-B431-0D92-9E6DFF4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07" y="2492896"/>
            <a:ext cx="7920038" cy="3744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OMI: associated partner / technical rollout partner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Kubernetes Certified Service Provider (KCSP)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Member of Cloud Native Computing Foundation</a:t>
            </a:r>
            <a:endParaRPr lang="en-GB" b="0" i="0" dirty="0">
              <a:effectLst/>
              <a:latin typeface="Saira Light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Member of Innovation Park Artificial Intelligence (IPAI)</a:t>
            </a:r>
            <a:endParaRPr lang="en-GB" b="0" i="0" dirty="0">
              <a:effectLst/>
              <a:latin typeface="Saira Light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Main subjects: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Cloud Technology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Distributed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R&amp;D in the field of AI, 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AI optimized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A</a:t>
            </a:r>
            <a:r>
              <a:rPr lang="en-GB" b="0" i="0" dirty="0">
                <a:effectLst/>
                <a:latin typeface="Saira Light" pitchFamily="2" charset="77"/>
              </a:rPr>
              <a:t>nomaly detection based on IoT data</a:t>
            </a:r>
            <a:endParaRPr lang="en-GB" dirty="0">
              <a:latin typeface="Saira Light" pitchFamily="2" charset="7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Di</a:t>
            </a:r>
            <a:r>
              <a:rPr lang="en-GB" dirty="0">
                <a:latin typeface="Saira Light" pitchFamily="2" charset="77"/>
              </a:rPr>
              <a:t>gital assistance for document management</a:t>
            </a:r>
            <a:endParaRPr lang="en-GB" b="0" i="0" dirty="0">
              <a:effectLst/>
              <a:latin typeface="Saira Light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0C18F-58E4-846E-8C18-B422591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16BE-89D6-B07B-C043-4F59359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264DDA-F922-3854-8DC3-4B99A312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2896"/>
            <a:ext cx="5472608" cy="304413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20379BA-E180-5E56-7E19-8E476CCD86A9}"/>
              </a:ext>
            </a:extLst>
          </p:cNvPr>
          <p:cNvSpPr txBox="1"/>
          <p:nvPr/>
        </p:nvSpPr>
        <p:spPr>
          <a:xfrm>
            <a:off x="9665625" y="5537034"/>
            <a:ext cx="302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www.deepshore.de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117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52-44E7-9551-5020-590746A8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DA50-461D-A0C6-95CA-C86A9AA2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Show how we can serve AI models in consideration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DE" b="1" dirty="0"/>
              <a:t>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DE" b="1" dirty="0"/>
              <a:t>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BUT ALSO: Efficiency and Usability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AA639-3EA9-269C-4154-8B4B976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05DE4-634F-E384-7157-901ACCE5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5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52-44E7-9551-5020-590746A8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DA50-461D-A0C6-95CA-C86A9AA2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81" y="2645986"/>
            <a:ext cx="7920038" cy="374491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„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open-source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orchestration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automating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scaling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and </a:t>
            </a:r>
            <a:r>
              <a:rPr lang="de-DE" dirty="0" err="1"/>
              <a:t>management</a:t>
            </a:r>
            <a:r>
              <a:rPr lang="de-DE" dirty="0"/>
              <a:t>.“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AA639-3EA9-269C-4154-8B4B976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05DE4-634F-E384-7157-901ACCE5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9099C5-7B4D-621E-4892-934FB5ED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04" y="2276872"/>
            <a:ext cx="5663440" cy="360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A2661A5-6212-68F2-A52E-85F8813802F9}"/>
              </a:ext>
            </a:extLst>
          </p:cNvPr>
          <p:cNvSpPr txBox="1"/>
          <p:nvPr/>
        </p:nvSpPr>
        <p:spPr>
          <a:xfrm>
            <a:off x="9167665" y="5845252"/>
            <a:ext cx="302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www.kubernetes.io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844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681E-9876-3CE0-5C14-A0243D9F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513-0D3C-C6F4-DB3C-1DF31CDA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High Availability: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K8s clusters consists of </a:t>
            </a:r>
            <a:r>
              <a:rPr lang="en-GB" b="0" i="0" dirty="0">
                <a:effectLst/>
                <a:latin typeface="Saira Light" pitchFamily="2" charset="77"/>
              </a:rPr>
              <a:t>multiple 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K8s controllers enable service (pod) replication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K8s controllers provide s</a:t>
            </a:r>
            <a:r>
              <a:rPr lang="en-GB" b="0" i="0" dirty="0">
                <a:effectLst/>
                <a:latin typeface="Saira Light" pitchFamily="2" charset="77"/>
              </a:rPr>
              <a:t>elf-healing mechanisms</a:t>
            </a:r>
          </a:p>
          <a:p>
            <a:pPr marL="457200" lvl="1" indent="0" algn="l">
              <a:buNone/>
            </a:pPr>
            <a:endParaRPr lang="en-GB" b="0" i="0" dirty="0">
              <a:effectLst/>
              <a:latin typeface="Saira Ligh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aira Light" pitchFamily="2" charset="77"/>
              </a:rPr>
              <a:t>Resource Efficiency: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K8s comes with a p</a:t>
            </a:r>
            <a:r>
              <a:rPr lang="en-GB" b="0" i="0" dirty="0">
                <a:effectLst/>
                <a:latin typeface="Saira Light" pitchFamily="2" charset="77"/>
              </a:rPr>
              <a:t>owerful </a:t>
            </a:r>
            <a:r>
              <a:rPr lang="en-GB" dirty="0">
                <a:latin typeface="Saira Light" pitchFamily="2" charset="77"/>
              </a:rPr>
              <a:t>s</a:t>
            </a:r>
            <a:r>
              <a:rPr lang="en-GB" b="0" i="0" dirty="0">
                <a:effectLst/>
                <a:latin typeface="Saira Light" pitchFamily="2" charset="77"/>
              </a:rPr>
              <a:t>cheduling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b="0" i="0" dirty="0">
                <a:effectLst/>
                <a:latin typeface="Saira Light" pitchFamily="2" charset="77"/>
              </a:rPr>
              <a:t>Link: </a:t>
            </a:r>
            <a:r>
              <a:rPr lang="en-GB" b="0" i="0" u="sng" dirty="0">
                <a:effectLst/>
                <a:latin typeface="Saira Ligh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https://dzone.com/articles/kubernetes-advantages-and-disadvantages</a:t>
            </a:r>
            <a:endParaRPr lang="en-DE" dirty="0">
              <a:latin typeface="Saira Light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1C97-8986-0706-3F33-A1311C18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AE74E-55D2-6A01-034E-37A4EE1F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05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</a:t>
            </a:r>
            <a:r>
              <a:rPr lang="en-GB" dirty="0"/>
              <a:t>S</a:t>
            </a:r>
            <a:r>
              <a:rPr lang="en-DE" dirty="0"/>
              <a:t>erve: Model Inference platform on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i="0" dirty="0" err="1">
                <a:effectLst/>
                <a:latin typeface="Saira Light" pitchFamily="2" charset="77"/>
              </a:rPr>
              <a:t>KServe</a:t>
            </a:r>
            <a:endParaRPr lang="en-GB" i="0" dirty="0">
              <a:effectLst/>
              <a:latin typeface="Saira Ligh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o</a:t>
            </a:r>
            <a:r>
              <a:rPr lang="en-GB" i="0" dirty="0">
                <a:effectLst/>
                <a:latin typeface="Saira Light" pitchFamily="2" charset="77"/>
              </a:rPr>
              <a:t>ffers (auto)scaling, e.g.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if number of requests increases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i</a:t>
            </a:r>
            <a:r>
              <a:rPr lang="en-GB" i="0" dirty="0">
                <a:effectLst/>
                <a:latin typeface="Saira Light" pitchFamily="2" charset="77"/>
              </a:rPr>
              <a:t>f there is no load </a:t>
            </a:r>
            <a:r>
              <a:rPr lang="en-GB" dirty="0">
                <a:latin typeface="Saira Light" pitchFamily="2" charset="77"/>
              </a:rPr>
              <a:t>at all (scale to zero)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s</a:t>
            </a:r>
            <a:r>
              <a:rPr lang="en-GB" i="0" dirty="0">
                <a:effectLst/>
                <a:latin typeface="Saira Light" pitchFamily="2" charset="77"/>
              </a:rPr>
              <a:t>tandardized inference protocol across </a:t>
            </a:r>
            <a:r>
              <a:rPr lang="en-GB" dirty="0">
                <a:latin typeface="Saira Light" pitchFamily="2" charset="77"/>
              </a:rPr>
              <a:t>ML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aira Light" pitchFamily="2" charset="77"/>
              </a:rPr>
              <a:t>s</a:t>
            </a:r>
            <a:r>
              <a:rPr lang="en-GB" i="0" dirty="0">
                <a:effectLst/>
                <a:latin typeface="Saira Light" pitchFamily="2" charset="77"/>
              </a:rPr>
              <a:t>implifies model deployment</a:t>
            </a:r>
          </a:p>
          <a:p>
            <a:pPr marL="0" indent="0">
              <a:buNone/>
            </a:pPr>
            <a:endParaRPr lang="en-GB" i="0" dirty="0">
              <a:effectLst/>
              <a:latin typeface="Saira Light" pitchFamily="2" charset="77"/>
            </a:endParaRPr>
          </a:p>
          <a:p>
            <a:pPr marL="0" indent="0" algn="l">
              <a:buNone/>
            </a:pPr>
            <a:r>
              <a:rPr lang="en-GB" i="0" dirty="0">
                <a:effectLst/>
                <a:latin typeface="Saira Light" pitchFamily="2" charset="77"/>
              </a:rPr>
              <a:t>Link: </a:t>
            </a:r>
            <a:r>
              <a:rPr lang="en-GB" i="0" u="sng" dirty="0">
                <a:effectLst/>
                <a:latin typeface="Saira Ligh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https://kserve.github.io/website/0.11/</a:t>
            </a:r>
            <a:endParaRPr lang="en-GB" i="0" dirty="0">
              <a:effectLst/>
              <a:latin typeface="Saira Light" pitchFamily="2" charset="77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InferenceService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43B-61D7-1EF7-E96E-8DEB655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InferenceServices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Inference APIs out-of-the-box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multiple ML frameworks/Model Serving Runtimes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for obtaining models from different storage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Autoscaling, incl. Scale-To-Zero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"Since your model is being deployed as an </a:t>
            </a:r>
            <a:r>
              <a:rPr lang="en-GB" dirty="0" err="1"/>
              <a:t>InferenceService</a:t>
            </a:r>
            <a:r>
              <a:rPr lang="en-GB" dirty="0"/>
              <a:t>, not a raw Kubernetes Service, you just need to provide the storage location of the model and it gets some super powers out of the box </a:t>
            </a:r>
            <a:r>
              <a:rPr lang="en-DE" dirty="0"/>
              <a:t>🚀."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90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AD-2F54-7CC3-9087-6DB2965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InferenceService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21FBA-5D8B-CACF-10A1-CBF3518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© </a:t>
            </a:r>
            <a:r>
              <a:rPr lang="de-DE" dirty="0" err="1"/>
              <a:t>Deepshore</a:t>
            </a:r>
            <a:r>
              <a:rPr lang="de-DE" dirty="0"/>
              <a:t> GmbH ·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5F77-C091-150D-F36B-9E18CFD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C538ED2-9D51-8D46-8851-4A5BFF98CE6E}" type="slidenum">
              <a:rPr lang="de-DE" smtClean="0"/>
              <a:pPr algn="ctr"/>
              <a:t>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3CAC7-0DFD-B822-52BA-510762A948FA}"/>
              </a:ext>
            </a:extLst>
          </p:cNvPr>
          <p:cNvSpPr/>
          <p:nvPr/>
        </p:nvSpPr>
        <p:spPr>
          <a:xfrm>
            <a:off x="4871864" y="3284984"/>
            <a:ext cx="792088" cy="1584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FE9D3-9407-0FD1-8F47-2090EDAC80B4}"/>
              </a:ext>
            </a:extLst>
          </p:cNvPr>
          <p:cNvSpPr/>
          <p:nvPr/>
        </p:nvSpPr>
        <p:spPr>
          <a:xfrm>
            <a:off x="6096000" y="3284984"/>
            <a:ext cx="1440160" cy="15841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MSR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717DA-BE35-FD8D-8ADD-DB4DA57680A1}"/>
              </a:ext>
            </a:extLst>
          </p:cNvPr>
          <p:cNvSpPr/>
          <p:nvPr/>
        </p:nvSpPr>
        <p:spPr>
          <a:xfrm>
            <a:off x="6095852" y="5088320"/>
            <a:ext cx="1440160" cy="6417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DAE5-6FF1-D5BF-F828-F0605116E1AF}"/>
              </a:ext>
            </a:extLst>
          </p:cNvPr>
          <p:cNvSpPr/>
          <p:nvPr/>
        </p:nvSpPr>
        <p:spPr>
          <a:xfrm>
            <a:off x="4367808" y="2924944"/>
            <a:ext cx="3672408" cy="3024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CB7C8-B09D-860A-FB87-164590B2E6BA}"/>
              </a:ext>
            </a:extLst>
          </p:cNvPr>
          <p:cNvSpPr/>
          <p:nvPr/>
        </p:nvSpPr>
        <p:spPr>
          <a:xfrm>
            <a:off x="8553610" y="5088320"/>
            <a:ext cx="1440160" cy="6417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Storage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E84548-95F8-2AB6-84AC-517F2049A63E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7536012" y="5409220"/>
            <a:ext cx="101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769CED-D2F8-AA11-0FA1-408FB83CB3D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6815932" y="4869160"/>
            <a:ext cx="148" cy="2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B06AF-FB8B-C7ED-17B1-22D3C6CECD7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663952" y="407707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A087C-6B3D-8D96-6F5D-3B07B2B9D667}"/>
              </a:ext>
            </a:extLst>
          </p:cNvPr>
          <p:cNvCxnSpPr>
            <a:endCxn id="6" idx="1"/>
          </p:cNvCxnSpPr>
          <p:nvPr/>
        </p:nvCxnSpPr>
        <p:spPr>
          <a:xfrm>
            <a:off x="2927648" y="407707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29F8A9-2A22-A610-1EB8-0F6FDB4C764E}"/>
              </a:ext>
            </a:extLst>
          </p:cNvPr>
          <p:cNvSpPr txBox="1"/>
          <p:nvPr/>
        </p:nvSpPr>
        <p:spPr>
          <a:xfrm>
            <a:off x="5411924" y="23789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9D2D-7AFE-8AE2-DED8-2B2D34C39DC4}"/>
              </a:ext>
            </a:extLst>
          </p:cNvPr>
          <p:cNvSpPr txBox="1"/>
          <p:nvPr/>
        </p:nvSpPr>
        <p:spPr>
          <a:xfrm>
            <a:off x="1595500" y="38924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03366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eepshor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BD7"/>
      </a:accent1>
      <a:accent2>
        <a:srgbClr val="28C3FF"/>
      </a:accent2>
      <a:accent3>
        <a:srgbClr val="B9EBFF"/>
      </a:accent3>
      <a:accent4>
        <a:srgbClr val="E6005A"/>
      </a:accent4>
      <a:accent5>
        <a:srgbClr val="AEBCC5"/>
      </a:accent5>
      <a:accent6>
        <a:srgbClr val="C8D3D9"/>
      </a:accent6>
      <a:hlink>
        <a:srgbClr val="000000"/>
      </a:hlink>
      <a:folHlink>
        <a:srgbClr val="3F4E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epshore 2021.potx" id="{2E7084FE-8278-4D9D-BA2E-83559F6DD5F3}" vid="{17B45E1A-E2A1-4328-A6D5-0B5B3C2891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727</Words>
  <Application>Microsoft Macintosh PowerPoint</Application>
  <PresentationFormat>Breitbild</PresentationFormat>
  <Paragraphs>148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Calibri</vt:lpstr>
      <vt:lpstr>Wingdings</vt:lpstr>
      <vt:lpstr>Hackman Heavy</vt:lpstr>
      <vt:lpstr>Hackman</vt:lpstr>
      <vt:lpstr>Saira SemiBold</vt:lpstr>
      <vt:lpstr>Saira Light</vt:lpstr>
      <vt:lpstr>Arial</vt:lpstr>
      <vt:lpstr>Hackman Light</vt:lpstr>
      <vt:lpstr>Office</vt:lpstr>
      <vt:lpstr>Inference Services on Kubernetes </vt:lpstr>
      <vt:lpstr>About me</vt:lpstr>
      <vt:lpstr>About Deepshore</vt:lpstr>
      <vt:lpstr>Goal of this presentation</vt:lpstr>
      <vt:lpstr>What is Kubernetes?</vt:lpstr>
      <vt:lpstr>Why Kubernetes?</vt:lpstr>
      <vt:lpstr>KServe: Model Inference platform on Kubernetes</vt:lpstr>
      <vt:lpstr>InferenceService</vt:lpstr>
      <vt:lpstr>InferenceService</vt:lpstr>
      <vt:lpstr>Setup Hands-On Demo</vt:lpstr>
      <vt:lpstr>Inference API (data plane protocol)</vt:lpstr>
      <vt:lpstr>Model Serving Runtimes</vt:lpstr>
      <vt:lpstr>Model Storage</vt:lpstr>
      <vt:lpstr>Autoscaling</vt:lpstr>
      <vt:lpstr>Summary</vt:lpstr>
      <vt:lpstr>Outlook </vt:lpstr>
      <vt:lpstr>Thank you for your attention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Services on Kubernetes </dc:title>
  <dc:creator>Microsoft Office User</dc:creator>
  <cp:lastModifiedBy>Ne Lizenzen2</cp:lastModifiedBy>
  <cp:revision>22</cp:revision>
  <dcterms:created xsi:type="dcterms:W3CDTF">2024-01-22T15:34:44Z</dcterms:created>
  <dcterms:modified xsi:type="dcterms:W3CDTF">2024-01-23T08:36:47Z</dcterms:modified>
</cp:coreProperties>
</file>