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8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7.png" ContentType="image/png"/>
  <Override PartName="/ppt/media/image5.jpeg" ContentType="image/jpe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4.png" ContentType="image/png"/>
  <Override PartName="/ppt/media/image34.png" ContentType="image/png"/>
  <Override PartName="/ppt/media/image10.png" ContentType="image/png"/>
  <Override PartName="/ppt/media/image30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4A4AA3F-6DB0-41AD-98C5-496C5E320399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17/06/21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4E8084-96EE-4419-B64E-D19967970AA1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3D7C81-A2A3-4F09-9430-E93387F23578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17/06/21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5D7EAA-E929-4298-B7B0-CB75541EFC01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409320"/>
            <a:ext cx="10515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</a:rPr>
              <a:t>Conception d’un senseur intégré multimodal pour l’observation des routes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 5" descr=""/>
          <p:cNvPicPr/>
          <p:nvPr/>
        </p:nvPicPr>
        <p:blipFill>
          <a:blip r:embed="rId1"/>
          <a:stretch/>
        </p:blipFill>
        <p:spPr>
          <a:xfrm>
            <a:off x="4437000" y="1690560"/>
            <a:ext cx="7265880" cy="36583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125360" y="1870920"/>
            <a:ext cx="29959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</a:rPr>
              <a:t>Simulation d’un carrefour à feux réels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</a:rPr>
              <a:t>Simulation d’un radar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</a:rPr>
              <a:t>Extraction des données des différents senseurs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</a:rPr>
              <a:t>Filtrage et Fusion des données avec trois architectures différentes: filtre de Kalman, MLP, Transformer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</a:rPr>
              <a:t>Validation expérimentale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166760" y="763560"/>
            <a:ext cx="34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Filtre de Kalman 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05840" y="2889720"/>
            <a:ext cx="2814480" cy="52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Méthode de fusion :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974160" y="1293480"/>
            <a:ext cx="3133800" cy="7401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761760" y="3598920"/>
            <a:ext cx="4282560" cy="14738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6263640" y="3210120"/>
            <a:ext cx="4569120" cy="331632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6967080" y="375120"/>
            <a:ext cx="3307320" cy="271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06320" y="556560"/>
            <a:ext cx="6057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La validation expérimentale ressemble à la simulation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805920" y="1294920"/>
            <a:ext cx="4057200" cy="29757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7951680" y="1307880"/>
            <a:ext cx="4142160" cy="29829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0" y="1371960"/>
            <a:ext cx="3816000" cy="2769840"/>
          </a:xfrm>
          <a:prstGeom prst="rect">
            <a:avLst/>
          </a:prstGeom>
          <a:ln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492120" y="4334400"/>
            <a:ext cx="2579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Sans calibration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131000" y="4388040"/>
            <a:ext cx="338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Avec calibration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433000" y="4345200"/>
            <a:ext cx="295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Simulation radar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02440" y="363960"/>
            <a:ext cx="5458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La validation expérimentale pose encore souci 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67000" y="1086120"/>
            <a:ext cx="6928920" cy="4728960"/>
          </a:xfrm>
          <a:prstGeom prst="rect">
            <a:avLst/>
          </a:prstGeom>
          <a:ln>
            <a:noFill/>
          </a:ln>
        </p:spPr>
      </p:pic>
      <p:sp>
        <p:nvSpPr>
          <p:cNvPr id="157" name="Line 2"/>
          <p:cNvSpPr/>
          <p:nvPr/>
        </p:nvSpPr>
        <p:spPr>
          <a:xfrm>
            <a:off x="363600" y="1669680"/>
            <a:ext cx="6185880" cy="4237920"/>
          </a:xfrm>
          <a:prstGeom prst="line">
            <a:avLst/>
          </a:prstGeom>
          <a:ln w="38160">
            <a:solidFill>
              <a:srgbClr val="e47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"/>
          <p:cNvSpPr/>
          <p:nvPr/>
        </p:nvSpPr>
        <p:spPr>
          <a:xfrm>
            <a:off x="1541160" y="966240"/>
            <a:ext cx="6367680" cy="433152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4"/>
          <p:cNvSpPr txBox="1"/>
          <p:nvPr/>
        </p:nvSpPr>
        <p:spPr>
          <a:xfrm>
            <a:off x="8336880" y="1273680"/>
            <a:ext cx="267552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Les données caméra suivent une trajectoire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Les données radar après levée d’ambuigités ne correspond pas tout a fait à nos attentes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42920" y="1285560"/>
            <a:ext cx="3675240" cy="26744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861000" y="1200240"/>
            <a:ext cx="4370760" cy="30121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8049600" y="1200240"/>
            <a:ext cx="4072320" cy="2788200"/>
          </a:xfrm>
          <a:prstGeom prst="rect">
            <a:avLst/>
          </a:prstGeom>
          <a:ln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59600" y="278280"/>
            <a:ext cx="870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Les résultats des trois architectures en dessous des performances espérées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41880" y="4366440"/>
            <a:ext cx="250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Trajectoire des pistes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84720" y="5040720"/>
            <a:ext cx="4494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Mauvaise réception des données radar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684720" y="5643000"/>
            <a:ext cx="10252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Pas assez d’instants captés afin de pouvoir utiliser des instants du passé se suivant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749160" y="6245280"/>
            <a:ext cx="863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Surentrainement → les données simulées sont trop variées.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409320"/>
            <a:ext cx="10515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</a:rPr>
              <a:t>Conception d’un senseur intégré multimodal pour l’observation des routes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32880" y="1842840"/>
            <a:ext cx="5359320" cy="70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Tables des matières</a:t>
            </a:r>
            <a:endParaRPr b="0" lang="fr-F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Simulation d’un radar Doppler (4min)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Phénomènes physiques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Extraction des données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Résultats</a:t>
            </a:r>
            <a:endParaRPr b="0" lang="fr-F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Simulation d’une caméra (4min)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Extractions des données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Résultats</a:t>
            </a:r>
            <a:endParaRPr b="0" lang="fr-F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Filtrage et Fusion des données (5min)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Filtre de Kalman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MLP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Transformer</a:t>
            </a:r>
            <a:endParaRPr b="0" lang="fr-F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Validation expérimentale (4min)</a:t>
            </a:r>
            <a:endParaRPr b="0" lang="fr-F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28440" y="351720"/>
            <a:ext cx="10873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88" name="Image 5" descr=""/>
          <p:cNvPicPr/>
          <p:nvPr/>
        </p:nvPicPr>
        <p:blipFill>
          <a:blip r:embed="rId1"/>
          <a:stretch/>
        </p:blipFill>
        <p:spPr>
          <a:xfrm>
            <a:off x="736200" y="2584080"/>
            <a:ext cx="4942800" cy="3539160"/>
          </a:xfrm>
          <a:prstGeom prst="rect">
            <a:avLst/>
          </a:prstGeom>
          <a:ln>
            <a:noFill/>
          </a:ln>
        </p:spPr>
      </p:pic>
      <p:pic>
        <p:nvPicPr>
          <p:cNvPr id="89" name="Image 7" descr=""/>
          <p:cNvPicPr/>
          <p:nvPr/>
        </p:nvPicPr>
        <p:blipFill>
          <a:blip r:embed="rId2"/>
          <a:stretch/>
        </p:blipFill>
        <p:spPr>
          <a:xfrm>
            <a:off x="6095880" y="2584080"/>
            <a:ext cx="5218920" cy="3540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027080" y="1814760"/>
            <a:ext cx="240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</a:rPr>
              <a:t>Radar Doppler: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28440" y="351720"/>
            <a:ext cx="10873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03440" y="1766160"/>
            <a:ext cx="2855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</a:rPr>
              <a:t>Caméra: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3" name="Image 8" descr=""/>
          <p:cNvPicPr/>
          <p:nvPr/>
        </p:nvPicPr>
        <p:blipFill>
          <a:blip r:embed="rId1"/>
          <a:stretch/>
        </p:blipFill>
        <p:spPr>
          <a:xfrm>
            <a:off x="2131200" y="2166480"/>
            <a:ext cx="7314480" cy="456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</a:rPr>
              <a:t>Extraction des données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792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Comment créer la carte thermique distance-vitesse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2840" y="1199160"/>
            <a:ext cx="4497120" cy="29001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4966200" y="1071000"/>
            <a:ext cx="3884760" cy="33390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49800" y="1423080"/>
            <a:ext cx="856080" cy="6530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3"/>
          <p:cNvSpPr/>
          <p:nvPr/>
        </p:nvSpPr>
        <p:spPr>
          <a:xfrm>
            <a:off x="4205880" y="1712520"/>
            <a:ext cx="1669680" cy="9630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4"/>
          <p:cNvSpPr txBox="1"/>
          <p:nvPr/>
        </p:nvSpPr>
        <p:spPr>
          <a:xfrm>
            <a:off x="1702080" y="767520"/>
            <a:ext cx="6099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- Calcul de la distance et de la vitesse radiale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>
            <a:lum bright="-2000"/>
          </a:blip>
          <a:stretch/>
        </p:blipFill>
        <p:spPr>
          <a:xfrm>
            <a:off x="5929920" y="2316960"/>
            <a:ext cx="2426040" cy="145008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  <p:sp>
        <p:nvSpPr>
          <p:cNvPr id="102" name="CustomShape 5"/>
          <p:cNvSpPr/>
          <p:nvPr/>
        </p:nvSpPr>
        <p:spPr>
          <a:xfrm>
            <a:off x="7181280" y="1369800"/>
            <a:ext cx="1573560" cy="4388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6"/>
          <p:cNvSpPr/>
          <p:nvPr/>
        </p:nvSpPr>
        <p:spPr>
          <a:xfrm flipV="1">
            <a:off x="7609320" y="1808640"/>
            <a:ext cx="160560" cy="50832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 rot="4800">
            <a:off x="8948880" y="384120"/>
            <a:ext cx="2770200" cy="41644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7725960" y="4775400"/>
            <a:ext cx="3704400" cy="5756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6"/>
          <a:stretch/>
        </p:blipFill>
        <p:spPr>
          <a:xfrm>
            <a:off x="1091160" y="4736520"/>
            <a:ext cx="4556520" cy="593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7"/>
          <a:stretch/>
        </p:blipFill>
        <p:spPr>
          <a:xfrm>
            <a:off x="1042200" y="5517720"/>
            <a:ext cx="1271160" cy="5403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8"/>
          <a:stretch/>
        </p:blipFill>
        <p:spPr>
          <a:xfrm>
            <a:off x="3404520" y="5608080"/>
            <a:ext cx="1187280" cy="528840"/>
          </a:xfrm>
          <a:prstGeom prst="rect">
            <a:avLst/>
          </a:prstGeom>
          <a:ln>
            <a:noFill/>
          </a:ln>
        </p:spPr>
      </p:pic>
      <p:sp>
        <p:nvSpPr>
          <p:cNvPr id="109" name="TextShape 7"/>
          <p:cNvSpPr txBox="1"/>
          <p:nvPr/>
        </p:nvSpPr>
        <p:spPr>
          <a:xfrm>
            <a:off x="1166760" y="4270320"/>
            <a:ext cx="239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Amas de points :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828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Comment créer la carte thermique distance-vitesse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24520" y="4161240"/>
            <a:ext cx="5857200" cy="12218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522840" y="1412640"/>
            <a:ext cx="5239080" cy="3724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66880" y="1297440"/>
            <a:ext cx="4334400" cy="262044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1145160" y="920520"/>
            <a:ext cx="2151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Micro-Doppler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864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Comment trouver les véhicules dans la carte thermique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05120" y="1604880"/>
            <a:ext cx="8207640" cy="368172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8197920" y="1002600"/>
            <a:ext cx="3381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Algorithme de recherche de distance -vitesse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411760" y="1947960"/>
            <a:ext cx="299664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1. Normaliser les valeurs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2. Rechercher l’amplitude maximale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3. Calculer la moyenne et la déviation standard dans la zone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4. Si elles sont supérieures à un seuil donnée, on trouve la distance-vitesse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5. On met la zone concerné à 0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6. On revient à l’étape 2 jusqu’à ce que la valeur max soit inférieur à 0.5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828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Comment créer la carte thermique des angles ?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Line 2"/>
          <p:cNvSpPr/>
          <p:nvPr/>
        </p:nvSpPr>
        <p:spPr>
          <a:xfrm flipV="1">
            <a:off x="691920" y="2301120"/>
            <a:ext cx="1352520" cy="1193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3"/>
          <p:cNvSpPr/>
          <p:nvPr/>
        </p:nvSpPr>
        <p:spPr>
          <a:xfrm flipV="1">
            <a:off x="685080" y="1337760"/>
            <a:ext cx="10800" cy="2161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4"/>
          <p:cNvSpPr/>
          <p:nvPr/>
        </p:nvSpPr>
        <p:spPr>
          <a:xfrm flipV="1">
            <a:off x="695880" y="898920"/>
            <a:ext cx="1401840" cy="2600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5"/>
          <p:cNvSpPr/>
          <p:nvPr/>
        </p:nvSpPr>
        <p:spPr>
          <a:xfrm flipV="1">
            <a:off x="695880" y="3232080"/>
            <a:ext cx="1626480" cy="267480"/>
          </a:xfrm>
          <a:prstGeom prst="line">
            <a:avLst/>
          </a:prstGeom>
          <a:ln>
            <a:solidFill>
              <a:srgbClr val="000000"/>
            </a:solidFill>
            <a:custDash>
              <a:ds d="600000" sp="300000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6"/>
          <p:cNvSpPr/>
          <p:nvPr/>
        </p:nvSpPr>
        <p:spPr>
          <a:xfrm>
            <a:off x="685080" y="3499560"/>
            <a:ext cx="1573200" cy="663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7"/>
          <p:cNvSpPr/>
          <p:nvPr/>
        </p:nvSpPr>
        <p:spPr>
          <a:xfrm>
            <a:off x="2097720" y="898920"/>
            <a:ext cx="224640" cy="233316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Ellipse 8"/>
          <p:cNvSpPr/>
          <p:nvPr/>
        </p:nvSpPr>
        <p:spPr>
          <a:xfrm>
            <a:off x="278280" y="2857320"/>
            <a:ext cx="1509120" cy="1305720"/>
          </a:xfrm>
          <a:prstGeom prst="arc">
            <a:avLst>
              <a:gd name="adj1" fmla="val 20793601"/>
              <a:gd name="adj2" fmla="val 2052667"/>
            </a:avLst>
          </a:prstGeom>
          <a:noFill/>
          <a:ln>
            <a:solidFill>
              <a:srgbClr val="dc0000"/>
            </a:solidFill>
          </a:ln>
        </p:spPr>
      </p:sp>
      <p:sp>
        <p:nvSpPr>
          <p:cNvPr id="127" name="Ellipse 9"/>
          <p:cNvSpPr/>
          <p:nvPr/>
        </p:nvSpPr>
        <p:spPr>
          <a:xfrm>
            <a:off x="128520" y="2343600"/>
            <a:ext cx="1658880" cy="1487880"/>
          </a:xfrm>
          <a:prstGeom prst="arc">
            <a:avLst>
              <a:gd name="adj1" fmla="val 14903396"/>
              <a:gd name="adj2" fmla="val 17695052"/>
            </a:avLst>
          </a:prstGeom>
          <a:noFill/>
          <a:ln>
            <a:solidFill>
              <a:srgbClr val="dc0000"/>
            </a:solidFill>
          </a:ln>
        </p:spPr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39560" y="4485960"/>
            <a:ext cx="2145960" cy="6634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237120" y="4272120"/>
            <a:ext cx="3638880" cy="5605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564280" y="635400"/>
            <a:ext cx="4852800" cy="3347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7577640" y="785160"/>
            <a:ext cx="4511880" cy="3175200"/>
          </a:xfrm>
          <a:prstGeom prst="rect">
            <a:avLst/>
          </a:prstGeom>
          <a:ln>
            <a:noFill/>
          </a:ln>
        </p:spPr>
      </p:pic>
      <p:sp>
        <p:nvSpPr>
          <p:cNvPr id="132" name="CustomShape 10"/>
          <p:cNvSpPr/>
          <p:nvPr/>
        </p:nvSpPr>
        <p:spPr>
          <a:xfrm>
            <a:off x="4870080" y="1809360"/>
            <a:ext cx="898920" cy="4284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1"/>
          <p:cNvSpPr/>
          <p:nvPr/>
        </p:nvSpPr>
        <p:spPr>
          <a:xfrm flipV="1">
            <a:off x="5790600" y="1091880"/>
            <a:ext cx="2065320" cy="995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2"/>
          <p:cNvSpPr/>
          <p:nvPr/>
        </p:nvSpPr>
        <p:spPr>
          <a:xfrm>
            <a:off x="5790600" y="2087280"/>
            <a:ext cx="2033280" cy="1466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8462880" y="4262400"/>
            <a:ext cx="3063960" cy="1127160"/>
          </a:xfrm>
          <a:prstGeom prst="rect">
            <a:avLst/>
          </a:prstGeom>
          <a:ln>
            <a:noFill/>
          </a:ln>
        </p:spPr>
      </p:pic>
      <p:sp>
        <p:nvSpPr>
          <p:cNvPr id="136" name="TextShape 13"/>
          <p:cNvSpPr txBox="1"/>
          <p:nvPr/>
        </p:nvSpPr>
        <p:spPr>
          <a:xfrm>
            <a:off x="3237120" y="3925800"/>
            <a:ext cx="2493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Signal à maximiser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TextShape 14"/>
          <p:cNvSpPr txBox="1"/>
          <p:nvPr/>
        </p:nvSpPr>
        <p:spPr>
          <a:xfrm>
            <a:off x="8615520" y="3960360"/>
            <a:ext cx="2408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Trouver les angles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TextShape 15"/>
          <p:cNvSpPr txBox="1"/>
          <p:nvPr/>
        </p:nvSpPr>
        <p:spPr>
          <a:xfrm>
            <a:off x="3360600" y="4901760"/>
            <a:ext cx="2504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Zone sans ambiguité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6"/>
          <a:stretch/>
        </p:blipFill>
        <p:spPr>
          <a:xfrm>
            <a:off x="5871960" y="4832640"/>
            <a:ext cx="1004040" cy="733680"/>
          </a:xfrm>
          <a:prstGeom prst="rect">
            <a:avLst/>
          </a:prstGeom>
          <a:ln>
            <a:noFill/>
          </a:ln>
        </p:spPr>
      </p:pic>
      <p:sp>
        <p:nvSpPr>
          <p:cNvPr id="140" name="TextShape 16"/>
          <p:cNvSpPr txBox="1"/>
          <p:nvPr/>
        </p:nvSpPr>
        <p:spPr>
          <a:xfrm>
            <a:off x="3285360" y="5586840"/>
            <a:ext cx="2472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Nombre d’ambiguités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7"/>
          <a:stretch/>
        </p:blipFill>
        <p:spPr>
          <a:xfrm>
            <a:off x="5757480" y="5504040"/>
            <a:ext cx="952560" cy="61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LibreOffice/6.4.6.2$Linux_X86_64 LibreOffice_project/40$Build-2</Application>
  <Words>123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2021-06-16T07:01:54Z</dcterms:created>
  <dc:creator>Gauthier</dc:creator>
  <dc:description/>
  <dc:language>fr-FR</dc:language>
  <cp:lastModifiedBy/>
  <dcterms:modified xsi:type="dcterms:W3CDTF">2021-06-17T15:01:34Z</dcterms:modified>
  <cp:revision>12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