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1" r:id="rId3"/>
    <p:sldId id="263" r:id="rId4"/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uthier" initials="G" lastIdx="1" clrIdx="0">
    <p:extLst>
      <p:ext uri="{19B8F6BF-5375-455C-9EA6-DF929625EA0E}">
        <p15:presenceInfo xmlns:p15="http://schemas.microsoft.com/office/powerpoint/2012/main" userId="63d97aa830ccd8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0FE678-5803-49EB-B4E0-2BBC215F0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CCE065-C1B2-4F1F-89BB-BEA35F641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917B15-F9F8-41B4-AAD2-3C3DB7CFF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E1F8-9E1D-4943-9260-2D6C71C80FD6}" type="datetimeFigureOut">
              <a:rPr lang="fr-BE" smtClean="0"/>
              <a:t>18-02-21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85D7A6-9579-43B5-A553-2EDB088F6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2BF0B1-48FF-48F4-9C0D-995A6524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1FFC-E937-44C0-8F39-83631FC2C8A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2293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4BC8AE-1E04-4E2C-9D7F-749458065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32560B-DFC2-48FB-9C54-69C6A5A3D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DC10C4-A4F5-41E1-AE1B-13A103FF5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E1F8-9E1D-4943-9260-2D6C71C80FD6}" type="datetimeFigureOut">
              <a:rPr lang="fr-BE" smtClean="0"/>
              <a:t>18-02-21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58BE2C-2745-43BC-9E43-AF7349B2B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011849-C8D8-467B-B480-15B2172B5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1FFC-E937-44C0-8F39-83631FC2C8A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5316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0B43F74-B79D-4A9A-9D16-C0AF071F00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0CF7DE7-BAC2-40E0-8766-3C5B38A9B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285337-843F-4694-B780-9623F1A77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E1F8-9E1D-4943-9260-2D6C71C80FD6}" type="datetimeFigureOut">
              <a:rPr lang="fr-BE" smtClean="0"/>
              <a:t>18-02-21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5E2AFC-ECF6-40DF-92C6-BCF2B3CD6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44D08-C546-4C58-AC05-07CFD7827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1FFC-E937-44C0-8F39-83631FC2C8A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9528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5115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5321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0819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5321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2463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5321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5354133" cy="397681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87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03" y="1604399"/>
            <a:ext cx="5354133" cy="397681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6946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5321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1218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562" y="273423"/>
            <a:ext cx="10971684" cy="530735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22133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5321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5354133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87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03" y="1604399"/>
            <a:ext cx="5354133" cy="397681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87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562" y="3681627"/>
            <a:ext cx="5354133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3531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5321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5354133" cy="397681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87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03" y="1604399"/>
            <a:ext cx="5354133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87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03" y="3681627"/>
            <a:ext cx="5354133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287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088E7A-A5FF-426D-B74B-83FE07D7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648CCF-1C18-4455-9399-2784E89D3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96E5E9-7E7C-409F-8F68-7FBA3DC7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E1F8-9E1D-4943-9260-2D6C71C80FD6}" type="datetimeFigureOut">
              <a:rPr lang="fr-BE" smtClean="0"/>
              <a:t>18-02-21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877186-6DDB-4A2F-9A06-BDEB68DC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B481EA-F53A-4E02-AF62-85D554630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1FFC-E937-44C0-8F39-83631FC2C8A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473970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5321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5354133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87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03" y="1604399"/>
            <a:ext cx="5354133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87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562" y="3681627"/>
            <a:ext cx="10971684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59263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5321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10971684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87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562" y="3681627"/>
            <a:ext cx="10971684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39536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5321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5354133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87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03" y="1604399"/>
            <a:ext cx="5354133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87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562" y="3681627"/>
            <a:ext cx="5354133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87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03" y="3681627"/>
            <a:ext cx="5354133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25511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5321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3532413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87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184" y="1604399"/>
            <a:ext cx="3532413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87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8370" y="1604399"/>
            <a:ext cx="3532413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87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562" y="3681627"/>
            <a:ext cx="3532413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87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184" y="3681627"/>
            <a:ext cx="3532413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87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8370" y="3681627"/>
            <a:ext cx="3532413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670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75BEDF-7A46-49C4-B681-8031175FF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3B611E-4E37-4A92-8BBE-982FDD20F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CCBBDA-6312-46F3-81EC-38AE937EF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E1F8-9E1D-4943-9260-2D6C71C80FD6}" type="datetimeFigureOut">
              <a:rPr lang="fr-BE" smtClean="0"/>
              <a:t>18-02-21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3B8D85-CDB1-4B55-A648-4D762DD3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12B6E1-BA39-4B04-B7E1-03453B865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1FFC-E937-44C0-8F39-83631FC2C8A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2111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9AB9CC-CB61-400C-9723-9D256BB6D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A5F7D2-606D-40FE-92C9-C512A45B2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B85E0D-8778-45BC-9286-D6770C9FF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E18E77-3EA0-4327-81E8-B12BD446C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E1F8-9E1D-4943-9260-2D6C71C80FD6}" type="datetimeFigureOut">
              <a:rPr lang="fr-BE" smtClean="0"/>
              <a:t>18-02-21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5DD7F4-B2F8-47CB-8CDC-9D48051B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258C94-FDAD-4E53-8A20-26A466902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1FFC-E937-44C0-8F39-83631FC2C8A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5925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4CABDF-5DCA-4D1F-9D44-A869206D8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BDEAB3-09AD-43D0-BF7D-429EEB7F2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0118CD-4975-4723-82D8-BCC2B576A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E740EAF-FC49-4FCC-BA2C-C9B443037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3291835-16A3-40FE-B142-F2A4E307C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2334795-1C8A-4155-AC2D-E625E49B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E1F8-9E1D-4943-9260-2D6C71C80FD6}" type="datetimeFigureOut">
              <a:rPr lang="fr-BE" smtClean="0"/>
              <a:t>18-02-21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561EBF0-F3D4-4DCF-970C-12124102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F9CD355-5152-4042-9C40-A0DCC8B9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1FFC-E937-44C0-8F39-83631FC2C8A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3751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CFF3D8-C1DC-4BC0-AFED-7B7479D1F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54AA5E2-BA73-4EC3-BC62-9FD7AA2BA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E1F8-9E1D-4943-9260-2D6C71C80FD6}" type="datetimeFigureOut">
              <a:rPr lang="fr-BE" smtClean="0"/>
              <a:t>18-02-21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2C2C71-3D7B-4034-8A6A-A15BC963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C60785A-08CE-4470-ACB4-28846F16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1FFC-E937-44C0-8F39-83631FC2C8A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7237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8C68D94-098C-44A1-AD5B-33A9542A1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E1F8-9E1D-4943-9260-2D6C71C80FD6}" type="datetimeFigureOut">
              <a:rPr lang="fr-BE" smtClean="0"/>
              <a:t>18-02-21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667F663-9181-4F59-AFD8-31CB54CF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B02D97-4B0A-487B-B5F5-ED2E07F3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1FFC-E937-44C0-8F39-83631FC2C8A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27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7DADBA-C1CA-44B2-8467-7BA09AD0E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1D64D2-26D0-4DE3-9540-CD00ACD94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3369E98-4974-4326-B4BF-B3BB30B1D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CBA0EE-19D9-4DD2-BCD3-01122E16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E1F8-9E1D-4943-9260-2D6C71C80FD6}" type="datetimeFigureOut">
              <a:rPr lang="fr-BE" smtClean="0"/>
              <a:t>18-02-21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FB8DF3-9679-4894-8BAE-C856C3AE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3B67ED-A593-4C0F-8C39-8C3732F5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1FFC-E937-44C0-8F39-83631FC2C8A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2944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F5F930-489C-4C4C-BFDB-DE3981D2A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01A873D-7867-44E2-8671-029C03CD1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8B171B-2EB2-4E16-90FB-1414D864D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45E366-7A61-46E4-9920-D76647FFD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E1F8-9E1D-4943-9260-2D6C71C80FD6}" type="datetimeFigureOut">
              <a:rPr lang="fr-BE" smtClean="0"/>
              <a:t>18-02-21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CF10E4-6ADE-4E35-BB26-F6FBF78A9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544788-1E81-44C2-8A92-912BAE991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1FFC-E937-44C0-8F39-83631FC2C8A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5980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EB00F4D-3BCE-4BAF-A2A2-5A2114DA0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9B4C79-AEA1-4880-B1BF-E1B10064B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5EE59C-4887-4903-83FF-4F5163EA6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4E1F8-9E1D-4943-9260-2D6C71C80FD6}" type="datetimeFigureOut">
              <a:rPr lang="fr-BE" smtClean="0"/>
              <a:t>18-02-21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90C867-6956-4D19-89F6-D502A9BAA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73C4EA-BB1D-4899-95CB-31E5924F6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31FFC-E937-44C0-8F39-83631FC2C8A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2568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5321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870" b="0" strike="noStrike" spc="-1">
                <a:latin typeface="Arial"/>
              </a:rPr>
              <a:t>Cliquez pour éditer le format du plan de texte</a:t>
            </a:r>
          </a:p>
          <a:p>
            <a:pPr marL="1044922" lvl="1" indent="-391846">
              <a:spcBef>
                <a:spcPts val="137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3386" b="0" strike="noStrike" spc="-1">
                <a:latin typeface="Arial"/>
              </a:rPr>
              <a:t>Second niveau de plan</a:t>
            </a:r>
          </a:p>
          <a:p>
            <a:pPr marL="1567382" lvl="2" indent="-348307">
              <a:spcBef>
                <a:spcPts val="102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903" b="0" strike="noStrike" spc="-1">
                <a:latin typeface="Arial"/>
              </a:rPr>
              <a:t>Troisième niveau de plan</a:t>
            </a:r>
          </a:p>
          <a:p>
            <a:pPr marL="2089843" lvl="3" indent="-261230">
              <a:spcBef>
                <a:spcPts val="68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19" b="0" strike="noStrike" spc="-1">
                <a:latin typeface="Arial"/>
              </a:rPr>
              <a:t>Quatrième niveau de plan</a:t>
            </a:r>
          </a:p>
          <a:p>
            <a:pPr marL="2612304" lvl="4" indent="-261230">
              <a:spcBef>
                <a:spcPts val="34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19" b="0" strike="noStrike" spc="-1">
                <a:latin typeface="Arial"/>
              </a:rPr>
              <a:t>Cinquième niveau de plan</a:t>
            </a:r>
          </a:p>
          <a:p>
            <a:pPr marL="3134765" lvl="5" indent="-261230">
              <a:spcBef>
                <a:spcPts val="34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19" b="0" strike="noStrike" spc="-1">
                <a:latin typeface="Arial"/>
              </a:rPr>
              <a:t>Sixième niveau de plan</a:t>
            </a:r>
          </a:p>
          <a:p>
            <a:pPr marL="3657226" lvl="6" indent="-261230">
              <a:spcBef>
                <a:spcPts val="34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19" b="0" strike="noStrike" spc="-1">
                <a:latin typeface="Arial"/>
              </a:rPr>
              <a:t>Septième niveau de plan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09562" y="6246923"/>
            <a:ext cx="2840124" cy="47239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1693" b="0" strike="noStrike" spc="-1">
                <a:latin typeface="Times New Roman"/>
              </a:rPr>
              <a:t>&lt;date/heure&gt;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169405" y="6246923"/>
            <a:ext cx="3864189" cy="47239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fr-FR" sz="1693" b="0" strike="noStrike" spc="-1">
                <a:latin typeface="Times New Roman"/>
              </a:rPr>
              <a:t>&lt;pied de page&gt;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741122" y="6246923"/>
            <a:ext cx="2840124" cy="47239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BAB143F5-AE17-4FEA-8062-96DE9CC5F9BB}" type="slidenum">
              <a:rPr lang="fr-FR" sz="1693" b="0" strike="noStrike" spc="-1">
                <a:latin typeface="Times New Roman"/>
              </a:rPr>
              <a:t>‹N°›</a:t>
            </a:fld>
            <a:endParaRPr lang="fr-FR" sz="1693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2893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1105875" rtl="0" eaLnBrk="1" latinLnBrk="0" hangingPunct="1">
        <a:lnSpc>
          <a:spcPct val="90000"/>
        </a:lnSpc>
        <a:spcBef>
          <a:spcPct val="0"/>
        </a:spcBef>
        <a:buNone/>
        <a:defRPr sz="53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2461" indent="-391846" algn="l" defTabSz="1105875" rtl="0" eaLnBrk="1" latinLnBrk="0" hangingPunct="1">
        <a:lnSpc>
          <a:spcPct val="90000"/>
        </a:lnSpc>
        <a:spcBef>
          <a:spcPts val="1714"/>
        </a:spcBef>
        <a:buClr>
          <a:srgbClr val="000000"/>
        </a:buClr>
        <a:buSzPct val="45000"/>
        <a:buFont typeface="Wingdings" charset="2"/>
        <a:buChar char=""/>
        <a:defRPr sz="3386" kern="1200">
          <a:solidFill>
            <a:schemeClr val="tx1"/>
          </a:solidFill>
          <a:latin typeface="+mn-lt"/>
          <a:ea typeface="+mn-ea"/>
          <a:cs typeface="+mn-cs"/>
        </a:defRPr>
      </a:lvl1pPr>
      <a:lvl2pPr marL="829407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903" kern="1200">
          <a:solidFill>
            <a:schemeClr val="tx1"/>
          </a:solidFill>
          <a:latin typeface="+mn-lt"/>
          <a:ea typeface="+mn-ea"/>
          <a:cs typeface="+mn-cs"/>
        </a:defRPr>
      </a:lvl2pPr>
      <a:lvl3pPr marL="1382344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419" kern="1200">
          <a:solidFill>
            <a:schemeClr val="tx1"/>
          </a:solidFill>
          <a:latin typeface="+mn-lt"/>
          <a:ea typeface="+mn-ea"/>
          <a:cs typeface="+mn-cs"/>
        </a:defRPr>
      </a:lvl3pPr>
      <a:lvl4pPr marL="1935282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4pPr>
      <a:lvl5pPr marL="2488220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5pPr>
      <a:lvl6pPr marL="3041157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594095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4147033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699970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1pPr>
      <a:lvl2pPr marL="552938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105875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3pPr>
      <a:lvl4pPr marL="1658813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4pPr>
      <a:lvl5pPr marL="2211751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5pPr>
      <a:lvl6pPr marL="2764688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317626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3870564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423501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609755" y="273422"/>
            <a:ext cx="10971300" cy="11446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 defTabSz="1105875"/>
            <a:r>
              <a:rPr lang="fr-FR" sz="5321" spc="-1">
                <a:solidFill>
                  <a:prstClr val="black"/>
                </a:solidFill>
                <a:latin typeface="Arial"/>
              </a:rPr>
              <a:t>Realité vs simu</a:t>
            </a:r>
          </a:p>
        </p:txBody>
      </p:sp>
      <p:pic>
        <p:nvPicPr>
          <p:cNvPr id="42" name="Image 41"/>
          <p:cNvPicPr/>
          <p:nvPr/>
        </p:nvPicPr>
        <p:blipFill>
          <a:blip r:embed="rId2"/>
          <a:stretch/>
        </p:blipFill>
        <p:spPr>
          <a:xfrm>
            <a:off x="174368" y="1567391"/>
            <a:ext cx="6633982" cy="4422219"/>
          </a:xfrm>
          <a:prstGeom prst="rect">
            <a:avLst/>
          </a:prstGeom>
          <a:ln>
            <a:noFill/>
          </a:ln>
        </p:spPr>
      </p:pic>
      <p:pic>
        <p:nvPicPr>
          <p:cNvPr id="43" name="Image 42"/>
          <p:cNvPicPr/>
          <p:nvPr/>
        </p:nvPicPr>
        <p:blipFill>
          <a:blip r:embed="rId3"/>
          <a:stretch/>
        </p:blipFill>
        <p:spPr>
          <a:xfrm>
            <a:off x="6186619" y="1721082"/>
            <a:ext cx="5743181" cy="426852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609755" y="273422"/>
            <a:ext cx="10971300" cy="11446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 defTabSz="1105875"/>
            <a:r>
              <a:rPr lang="fr-FR" sz="5321" spc="-1">
                <a:solidFill>
                  <a:prstClr val="black"/>
                </a:solidFill>
                <a:latin typeface="Arial"/>
              </a:rPr>
              <a:t>Réalité vs Simu</a:t>
            </a:r>
          </a:p>
        </p:txBody>
      </p:sp>
      <p:pic>
        <p:nvPicPr>
          <p:cNvPr id="45" name="Image 44"/>
          <p:cNvPicPr/>
          <p:nvPr/>
        </p:nvPicPr>
        <p:blipFill>
          <a:blip r:embed="rId2"/>
          <a:stretch/>
        </p:blipFill>
        <p:spPr>
          <a:xfrm>
            <a:off x="245336" y="1586112"/>
            <a:ext cx="6633982" cy="4422219"/>
          </a:xfrm>
          <a:prstGeom prst="rect">
            <a:avLst/>
          </a:prstGeom>
          <a:ln>
            <a:noFill/>
          </a:ln>
        </p:spPr>
      </p:pic>
      <p:pic>
        <p:nvPicPr>
          <p:cNvPr id="46" name="Image 45"/>
          <p:cNvPicPr/>
          <p:nvPr/>
        </p:nvPicPr>
        <p:blipFill>
          <a:blip r:embed="rId3"/>
          <a:stretch/>
        </p:blipFill>
        <p:spPr>
          <a:xfrm>
            <a:off x="6095622" y="1652726"/>
            <a:ext cx="6019652" cy="426852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CE3D2847-5686-4370-B044-215B053D3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6678" y="448020"/>
            <a:ext cx="9144000" cy="1655762"/>
          </a:xfrm>
        </p:spPr>
        <p:txBody>
          <a:bodyPr/>
          <a:lstStyle/>
          <a:p>
            <a:pPr algn="l"/>
            <a:r>
              <a:rPr lang="fr-BE" dirty="0"/>
              <a:t>Simulation: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0987940-8221-47FD-99AD-10C4B8273C85}"/>
              </a:ext>
            </a:extLst>
          </p:cNvPr>
          <p:cNvSpPr txBox="1"/>
          <p:nvPr/>
        </p:nvSpPr>
        <p:spPr>
          <a:xfrm>
            <a:off x="50061" y="1964224"/>
            <a:ext cx="123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FX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943E075-84C7-471D-9080-9E4801EB95FA}"/>
              </a:ext>
            </a:extLst>
          </p:cNvPr>
          <p:cNvCxnSpPr/>
          <p:nvPr/>
        </p:nvCxnSpPr>
        <p:spPr>
          <a:xfrm flipV="1">
            <a:off x="666288" y="1552542"/>
            <a:ext cx="914400" cy="596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38A925D-6F43-47D5-8FDE-0FD2F6C35D52}"/>
              </a:ext>
            </a:extLst>
          </p:cNvPr>
          <p:cNvCxnSpPr>
            <a:cxnSpLocks/>
          </p:cNvCxnSpPr>
          <p:nvPr/>
        </p:nvCxnSpPr>
        <p:spPr>
          <a:xfrm>
            <a:off x="666288" y="2142265"/>
            <a:ext cx="914400" cy="54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112E93D-54A3-43A1-80FE-803A63F15197}"/>
              </a:ext>
            </a:extLst>
          </p:cNvPr>
          <p:cNvSpPr txBox="1"/>
          <p:nvPr/>
        </p:nvSpPr>
        <p:spPr>
          <a:xfrm>
            <a:off x="1858983" y="1234490"/>
            <a:ext cx="1789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Vitesse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E983EB5-CE1E-4AC3-8D01-463BABF1222D}"/>
              </a:ext>
            </a:extLst>
          </p:cNvPr>
          <p:cNvSpPr txBox="1"/>
          <p:nvPr/>
        </p:nvSpPr>
        <p:spPr>
          <a:xfrm>
            <a:off x="1858983" y="2505835"/>
            <a:ext cx="149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Frames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2821260-4DAF-468F-8294-81BD9A07BA2E}"/>
              </a:ext>
            </a:extLst>
          </p:cNvPr>
          <p:cNvSpPr txBox="1"/>
          <p:nvPr/>
        </p:nvSpPr>
        <p:spPr>
          <a:xfrm rot="19718952">
            <a:off x="595919" y="1426206"/>
            <a:ext cx="88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radar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345AF9C-F54D-4F3A-BBE9-ADAF4B62240B}"/>
              </a:ext>
            </a:extLst>
          </p:cNvPr>
          <p:cNvSpPr txBox="1"/>
          <p:nvPr/>
        </p:nvSpPr>
        <p:spPr>
          <a:xfrm rot="2010561">
            <a:off x="618871" y="24030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caméra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3F0E5E1-1487-46CD-B5FD-CEF63A48B13D}"/>
              </a:ext>
            </a:extLst>
          </p:cNvPr>
          <p:cNvCxnSpPr>
            <a:cxnSpLocks/>
          </p:cNvCxnSpPr>
          <p:nvPr/>
        </p:nvCxnSpPr>
        <p:spPr>
          <a:xfrm>
            <a:off x="3276966" y="1439469"/>
            <a:ext cx="1364974" cy="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82DE9D5-E3B4-41DB-9FDA-0774CF5B1DE2}"/>
              </a:ext>
            </a:extLst>
          </p:cNvPr>
          <p:cNvCxnSpPr/>
          <p:nvPr/>
        </p:nvCxnSpPr>
        <p:spPr>
          <a:xfrm>
            <a:off x="3356479" y="2695398"/>
            <a:ext cx="1364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FD04AA5F-6401-4DAA-BB2A-A403FF7D1FA2}"/>
              </a:ext>
            </a:extLst>
          </p:cNvPr>
          <p:cNvSpPr txBox="1"/>
          <p:nvPr/>
        </p:nvSpPr>
        <p:spPr>
          <a:xfrm>
            <a:off x="3098062" y="1039073"/>
            <a:ext cx="201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>
                <a:solidFill>
                  <a:prstClr val="black"/>
                </a:solidFill>
                <a:latin typeface="Calibri" panose="020F0502020204030204"/>
              </a:rPr>
              <a:t>Coord. Sphériques</a:t>
            </a:r>
            <a:endParaRPr kumimoji="0" lang="fr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59C8642-C5A6-4CC0-BFD5-3D13E1079552}"/>
              </a:ext>
            </a:extLst>
          </p:cNvPr>
          <p:cNvSpPr txBox="1"/>
          <p:nvPr/>
        </p:nvSpPr>
        <p:spPr>
          <a:xfrm>
            <a:off x="5019626" y="1223739"/>
            <a:ext cx="168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d, </a:t>
            </a:r>
            <a:r>
              <a:rPr lang="fr-BE" dirty="0" err="1"/>
              <a:t>theta</a:t>
            </a:r>
            <a:r>
              <a:rPr lang="fr-BE" dirty="0"/>
              <a:t>, phi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0E487C4F-6B67-4874-BE6B-31AE2CB44B92}"/>
              </a:ext>
            </a:extLst>
          </p:cNvPr>
          <p:cNvCxnSpPr>
            <a:cxnSpLocks/>
          </p:cNvCxnSpPr>
          <p:nvPr/>
        </p:nvCxnSpPr>
        <p:spPr>
          <a:xfrm>
            <a:off x="3276966" y="1710480"/>
            <a:ext cx="1364974" cy="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1505A012-B631-451F-8D61-141666F9BD1C}"/>
              </a:ext>
            </a:extLst>
          </p:cNvPr>
          <p:cNvSpPr txBox="1"/>
          <p:nvPr/>
        </p:nvSpPr>
        <p:spPr>
          <a:xfrm>
            <a:off x="5019626" y="1552542"/>
            <a:ext cx="178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v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5400DE6E-3EF6-419E-B688-73F0B99BAE9F}"/>
              </a:ext>
            </a:extLst>
          </p:cNvPr>
          <p:cNvCxnSpPr>
            <a:cxnSpLocks/>
          </p:cNvCxnSpPr>
          <p:nvPr/>
        </p:nvCxnSpPr>
        <p:spPr>
          <a:xfrm>
            <a:off x="6396092" y="1552542"/>
            <a:ext cx="1364974" cy="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28B96934-F8E0-4646-B40B-AC2EA25C8F75}"/>
              </a:ext>
            </a:extLst>
          </p:cNvPr>
          <p:cNvSpPr txBox="1"/>
          <p:nvPr/>
        </p:nvSpPr>
        <p:spPr>
          <a:xfrm>
            <a:off x="7761066" y="1223739"/>
            <a:ext cx="1789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heatmaps</a:t>
            </a:r>
            <a:r>
              <a:rPr lang="fr-BE" dirty="0"/>
              <a:t> (</a:t>
            </a:r>
            <a:r>
              <a:rPr lang="fr-BE" dirty="0" err="1"/>
              <a:t>d,v</a:t>
            </a:r>
            <a:r>
              <a:rPr lang="fr-BE" dirty="0"/>
              <a:t>) et (</a:t>
            </a:r>
            <a:r>
              <a:rPr lang="fr-BE" dirty="0" err="1"/>
              <a:t>theta,phi</a:t>
            </a:r>
            <a:r>
              <a:rPr lang="fr-BE" dirty="0"/>
              <a:t>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590A6B1-20B0-452A-959A-0BB029A94858}"/>
              </a:ext>
            </a:extLst>
          </p:cNvPr>
          <p:cNvSpPr txBox="1"/>
          <p:nvPr/>
        </p:nvSpPr>
        <p:spPr>
          <a:xfrm>
            <a:off x="3634775" y="2372735"/>
            <a:ext cx="136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YOLO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4B794A9-3E4F-407C-BCD7-29E53BBC30CF}"/>
              </a:ext>
            </a:extLst>
          </p:cNvPr>
          <p:cNvSpPr txBox="1"/>
          <p:nvPr/>
        </p:nvSpPr>
        <p:spPr>
          <a:xfrm>
            <a:off x="4794884" y="2478139"/>
            <a:ext cx="96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(</a:t>
            </a:r>
            <a:r>
              <a:rPr lang="fr-BE" dirty="0" err="1"/>
              <a:t>xc,yc</a:t>
            </a:r>
            <a:r>
              <a:rPr lang="fr-BE" dirty="0"/>
              <a:t>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3CF5FF5-5BE9-4352-818C-6D03CAD3A897}"/>
              </a:ext>
            </a:extLst>
          </p:cNvPr>
          <p:cNvSpPr txBox="1"/>
          <p:nvPr/>
        </p:nvSpPr>
        <p:spPr>
          <a:xfrm>
            <a:off x="1087232" y="4401745"/>
            <a:ext cx="1731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Point 2D (</a:t>
            </a:r>
            <a:r>
              <a:rPr lang="fr-BE" dirty="0" err="1"/>
              <a:t>xc,yc</a:t>
            </a:r>
            <a:r>
              <a:rPr lang="fr-BE" dirty="0"/>
              <a:t>) de l’image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53037CA4-4DE8-4491-8425-9840B89C64F3}"/>
              </a:ext>
            </a:extLst>
          </p:cNvPr>
          <p:cNvCxnSpPr>
            <a:stCxn id="23" idx="3"/>
          </p:cNvCxnSpPr>
          <p:nvPr/>
        </p:nvCxnSpPr>
        <p:spPr>
          <a:xfrm flipV="1">
            <a:off x="2819216" y="4719245"/>
            <a:ext cx="2243116" cy="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32185460-C8AD-4A81-BD19-987DB8A57C4B}"/>
              </a:ext>
            </a:extLst>
          </p:cNvPr>
          <p:cNvSpPr txBox="1"/>
          <p:nvPr/>
        </p:nvSpPr>
        <p:spPr>
          <a:xfrm>
            <a:off x="5233781" y="4401745"/>
            <a:ext cx="1663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Point 3D (X,Y,Z) correspondant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EAF2BAC-9453-4305-8073-C638E401F38F}"/>
              </a:ext>
            </a:extLst>
          </p:cNvPr>
          <p:cNvSpPr txBox="1"/>
          <p:nvPr/>
        </p:nvSpPr>
        <p:spPr>
          <a:xfrm>
            <a:off x="2990665" y="4266871"/>
            <a:ext cx="2343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Coord. Homogènes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8BE16FEA-7220-42CC-ACBF-4A59B80BB557}"/>
              </a:ext>
            </a:extLst>
          </p:cNvPr>
          <p:cNvCxnSpPr/>
          <p:nvPr/>
        </p:nvCxnSpPr>
        <p:spPr>
          <a:xfrm flipV="1">
            <a:off x="7056232" y="4713579"/>
            <a:ext cx="2243116" cy="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EDCC52FC-221C-4E86-8264-CB3703D6394F}"/>
              </a:ext>
            </a:extLst>
          </p:cNvPr>
          <p:cNvSpPr txBox="1"/>
          <p:nvPr/>
        </p:nvSpPr>
        <p:spPr>
          <a:xfrm>
            <a:off x="9398827" y="4569553"/>
            <a:ext cx="166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d,theta</a:t>
            </a:r>
            <a:r>
              <a:rPr lang="fr-BE" dirty="0"/>
              <a:t>, phi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0CAC7E6-AC64-4578-9B5B-14C3767C320D}"/>
              </a:ext>
            </a:extLst>
          </p:cNvPr>
          <p:cNvSpPr txBox="1"/>
          <p:nvPr/>
        </p:nvSpPr>
        <p:spPr>
          <a:xfrm>
            <a:off x="7348332" y="4266871"/>
            <a:ext cx="1951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Coord. Sphériques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8D11487-D451-4A2E-A2DF-A04D61C719B4}"/>
              </a:ext>
            </a:extLst>
          </p:cNvPr>
          <p:cNvSpPr txBox="1"/>
          <p:nvPr/>
        </p:nvSpPr>
        <p:spPr>
          <a:xfrm>
            <a:off x="5432462" y="2302687"/>
            <a:ext cx="201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Camera calibration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60AB52D6-0D57-4066-A484-49963B6A445E}"/>
              </a:ext>
            </a:extLst>
          </p:cNvPr>
          <p:cNvCxnSpPr/>
          <p:nvPr/>
        </p:nvCxnSpPr>
        <p:spPr>
          <a:xfrm>
            <a:off x="5713605" y="2686391"/>
            <a:ext cx="1364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F21E8C5C-F2EA-4415-BC39-66B5587A6E5B}"/>
              </a:ext>
            </a:extLst>
          </p:cNvPr>
          <p:cNvSpPr txBox="1"/>
          <p:nvPr/>
        </p:nvSpPr>
        <p:spPr>
          <a:xfrm>
            <a:off x="7443846" y="2466540"/>
            <a:ext cx="166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d,theta</a:t>
            </a:r>
            <a:r>
              <a:rPr lang="fr-BE" dirty="0"/>
              <a:t>, phi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530244F-50EA-41EA-AC76-FC7495574A56}"/>
              </a:ext>
            </a:extLst>
          </p:cNvPr>
          <p:cNvSpPr txBox="1"/>
          <p:nvPr/>
        </p:nvSpPr>
        <p:spPr>
          <a:xfrm>
            <a:off x="1086678" y="3837463"/>
            <a:ext cx="201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Camera calibration: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E260708B-CBE9-40A7-8F97-671D2916BC2A}"/>
              </a:ext>
            </a:extLst>
          </p:cNvPr>
          <p:cNvCxnSpPr>
            <a:cxnSpLocks/>
          </p:cNvCxnSpPr>
          <p:nvPr/>
        </p:nvCxnSpPr>
        <p:spPr>
          <a:xfrm>
            <a:off x="9438582" y="1539235"/>
            <a:ext cx="701249" cy="508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C63837BE-A632-49BB-8611-09217009F52A}"/>
              </a:ext>
            </a:extLst>
          </p:cNvPr>
          <p:cNvCxnSpPr>
            <a:cxnSpLocks/>
          </p:cNvCxnSpPr>
          <p:nvPr/>
        </p:nvCxnSpPr>
        <p:spPr>
          <a:xfrm flipV="1">
            <a:off x="9449079" y="2181345"/>
            <a:ext cx="690752" cy="490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515A63DC-9BEF-4AA0-81FC-C3458ACC7CF2}"/>
              </a:ext>
            </a:extLst>
          </p:cNvPr>
          <p:cNvSpPr txBox="1"/>
          <p:nvPr/>
        </p:nvSpPr>
        <p:spPr>
          <a:xfrm>
            <a:off x="10227652" y="1933355"/>
            <a:ext cx="158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d,v,theta,phi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50387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F760C1-8691-46F3-9891-0BE0E21A3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130" y="0"/>
            <a:ext cx="10515600" cy="1325563"/>
          </a:xfrm>
        </p:spPr>
        <p:txBody>
          <a:bodyPr>
            <a:normAutofit/>
          </a:bodyPr>
          <a:lstStyle/>
          <a:p>
            <a:r>
              <a:rPr lang="fr-BE" sz="2400" dirty="0"/>
              <a:t>Filtre de </a:t>
            </a:r>
            <a:r>
              <a:rPr lang="fr-BE" sz="2400" dirty="0" err="1"/>
              <a:t>Kalman</a:t>
            </a:r>
            <a:r>
              <a:rPr lang="fr-BE" sz="2400" dirty="0"/>
              <a:t>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08263D1-509A-43F7-A186-912201EFC648}"/>
              </a:ext>
            </a:extLst>
          </p:cNvPr>
          <p:cNvSpPr txBox="1"/>
          <p:nvPr/>
        </p:nvSpPr>
        <p:spPr>
          <a:xfrm>
            <a:off x="731350" y="1223739"/>
            <a:ext cx="1789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heatmaps</a:t>
            </a:r>
            <a:r>
              <a:rPr lang="fr-BE" dirty="0"/>
              <a:t> (</a:t>
            </a:r>
            <a:r>
              <a:rPr lang="fr-BE" dirty="0" err="1"/>
              <a:t>d,v</a:t>
            </a:r>
            <a:r>
              <a:rPr lang="fr-BE" dirty="0"/>
              <a:t>) et (</a:t>
            </a:r>
            <a:r>
              <a:rPr lang="fr-BE" dirty="0" err="1"/>
              <a:t>theta,phi</a:t>
            </a:r>
            <a:r>
              <a:rPr lang="fr-BE" dirty="0"/>
              <a:t>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5A9858A-4F3A-4DBE-8338-2B54AEE24203}"/>
              </a:ext>
            </a:extLst>
          </p:cNvPr>
          <p:cNvSpPr txBox="1"/>
          <p:nvPr/>
        </p:nvSpPr>
        <p:spPr>
          <a:xfrm>
            <a:off x="414130" y="2466540"/>
            <a:ext cx="166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d,theta</a:t>
            </a:r>
            <a:r>
              <a:rPr lang="fr-BE" dirty="0"/>
              <a:t>, phi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A013993-DB1F-4885-98D6-C469247DB32A}"/>
              </a:ext>
            </a:extLst>
          </p:cNvPr>
          <p:cNvCxnSpPr>
            <a:cxnSpLocks/>
          </p:cNvCxnSpPr>
          <p:nvPr/>
        </p:nvCxnSpPr>
        <p:spPr>
          <a:xfrm>
            <a:off x="2408866" y="1539235"/>
            <a:ext cx="701249" cy="508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6860796C-9CFE-4CDF-B834-C93B1C3DAD08}"/>
              </a:ext>
            </a:extLst>
          </p:cNvPr>
          <p:cNvCxnSpPr>
            <a:cxnSpLocks/>
          </p:cNvCxnSpPr>
          <p:nvPr/>
        </p:nvCxnSpPr>
        <p:spPr>
          <a:xfrm flipV="1">
            <a:off x="2419363" y="2181345"/>
            <a:ext cx="690752" cy="490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9065D4D-849D-4CC9-B4D6-A2A085CCDF11}"/>
              </a:ext>
            </a:extLst>
          </p:cNvPr>
          <p:cNvSpPr txBox="1"/>
          <p:nvPr/>
        </p:nvSpPr>
        <p:spPr>
          <a:xfrm>
            <a:off x="3197936" y="1933355"/>
            <a:ext cx="158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d,v,theta,phi</a:t>
            </a:r>
            <a:endParaRPr lang="fr-BE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4D6ECBA-CA6A-462C-90D9-D3F5F6E10E24}"/>
              </a:ext>
            </a:extLst>
          </p:cNvPr>
          <p:cNvCxnSpPr>
            <a:cxnSpLocks/>
          </p:cNvCxnSpPr>
          <p:nvPr/>
        </p:nvCxnSpPr>
        <p:spPr>
          <a:xfrm>
            <a:off x="4704549" y="2163640"/>
            <a:ext cx="1179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19B56125-828A-4224-BC5A-E2AD943B360E}"/>
              </a:ext>
            </a:extLst>
          </p:cNvPr>
          <p:cNvSpPr txBox="1"/>
          <p:nvPr/>
        </p:nvSpPr>
        <p:spPr>
          <a:xfrm>
            <a:off x="4872427" y="1778690"/>
            <a:ext cx="108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Kalman</a:t>
            </a:r>
            <a:endParaRPr lang="fr-BE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5A295C3-7DAD-4F10-8FF6-E190E8D59121}"/>
              </a:ext>
            </a:extLst>
          </p:cNvPr>
          <p:cNvSpPr txBox="1"/>
          <p:nvPr/>
        </p:nvSpPr>
        <p:spPr>
          <a:xfrm>
            <a:off x="5971786" y="1961894"/>
            <a:ext cx="219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New(</a:t>
            </a:r>
            <a:r>
              <a:rPr lang="fr-BE" dirty="0" err="1"/>
              <a:t>d,v,theta,phi</a:t>
            </a:r>
            <a:r>
              <a:rPr lang="fr-BE" dirty="0"/>
              <a:t>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7BD7478-EE3A-4C51-BBF7-8DAA5D35544B}"/>
              </a:ext>
            </a:extLst>
          </p:cNvPr>
          <p:cNvSpPr txBox="1"/>
          <p:nvPr/>
        </p:nvSpPr>
        <p:spPr>
          <a:xfrm>
            <a:off x="7720846" y="1722310"/>
            <a:ext cx="275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Coord. Sphériques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471C3E0-BFC9-42C4-80DC-7EC18EF5489D}"/>
              </a:ext>
            </a:extLst>
          </p:cNvPr>
          <p:cNvCxnSpPr>
            <a:cxnSpLocks/>
          </p:cNvCxnSpPr>
          <p:nvPr/>
        </p:nvCxnSpPr>
        <p:spPr>
          <a:xfrm>
            <a:off x="8063974" y="2146560"/>
            <a:ext cx="1179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6FA207F7-40D8-43F0-A144-B9017C2D480C}"/>
              </a:ext>
            </a:extLst>
          </p:cNvPr>
          <p:cNvSpPr txBox="1"/>
          <p:nvPr/>
        </p:nvSpPr>
        <p:spPr>
          <a:xfrm>
            <a:off x="9647583" y="1933355"/>
            <a:ext cx="117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x,y,z</a:t>
            </a:r>
            <a:endParaRPr lang="fr-BE" dirty="0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60B1881F-4502-47F1-B22C-C02513BB9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0" y="3140764"/>
            <a:ext cx="5075583" cy="340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24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FAAAEF-7AE8-45B4-85BD-06C24A816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2400" dirty="0"/>
              <a:t>Transformer: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8F6B6BF-25C1-4697-A558-8132A6B08C39}"/>
              </a:ext>
            </a:extLst>
          </p:cNvPr>
          <p:cNvSpPr txBox="1"/>
          <p:nvPr/>
        </p:nvSpPr>
        <p:spPr>
          <a:xfrm>
            <a:off x="1073426" y="1484243"/>
            <a:ext cx="1934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Heatmaps</a:t>
            </a:r>
            <a:r>
              <a:rPr lang="fr-BE" dirty="0"/>
              <a:t> (</a:t>
            </a:r>
            <a:r>
              <a:rPr lang="fr-BE" dirty="0" err="1"/>
              <a:t>d,v</a:t>
            </a:r>
            <a:r>
              <a:rPr lang="fr-BE" dirty="0"/>
              <a:t>) et (</a:t>
            </a:r>
            <a:r>
              <a:rPr lang="fr-BE" dirty="0" err="1"/>
              <a:t>theta,phi</a:t>
            </a:r>
            <a:r>
              <a:rPr lang="fr-BE" dirty="0"/>
              <a:t>)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CAF7D4A4-384C-4D8D-9D5B-63E375F35E8B}"/>
              </a:ext>
            </a:extLst>
          </p:cNvPr>
          <p:cNvCxnSpPr>
            <a:cxnSpLocks/>
          </p:cNvCxnSpPr>
          <p:nvPr/>
        </p:nvCxnSpPr>
        <p:spPr>
          <a:xfrm>
            <a:off x="3008243" y="1760790"/>
            <a:ext cx="1152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37B06D2E-E386-4411-AB1A-5E4D36725A0B}"/>
              </a:ext>
            </a:extLst>
          </p:cNvPr>
          <p:cNvSpPr txBox="1"/>
          <p:nvPr/>
        </p:nvSpPr>
        <p:spPr>
          <a:xfrm>
            <a:off x="1192695" y="2332383"/>
            <a:ext cx="181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frame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EDAD067-C4BB-4868-A3AC-3C8B2A0701AE}"/>
              </a:ext>
            </a:extLst>
          </p:cNvPr>
          <p:cNvCxnSpPr>
            <a:cxnSpLocks/>
          </p:cNvCxnSpPr>
          <p:nvPr/>
        </p:nvCxnSpPr>
        <p:spPr>
          <a:xfrm>
            <a:off x="2040834" y="2536241"/>
            <a:ext cx="8150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9A03BC41-9D81-4C34-B275-D03F99828C12}"/>
              </a:ext>
            </a:extLst>
          </p:cNvPr>
          <p:cNvSpPr txBox="1"/>
          <p:nvPr/>
        </p:nvSpPr>
        <p:spPr>
          <a:xfrm>
            <a:off x="2100469" y="2130574"/>
            <a:ext cx="76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YOLO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A9489C4-0F92-4491-9C0E-061CE9956214}"/>
              </a:ext>
            </a:extLst>
          </p:cNvPr>
          <p:cNvSpPr txBox="1"/>
          <p:nvPr/>
        </p:nvSpPr>
        <p:spPr>
          <a:xfrm>
            <a:off x="3001616" y="2244737"/>
            <a:ext cx="1027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Frame + b. box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E3422C2-D4C8-4EEE-919B-15368BA8A22B}"/>
              </a:ext>
            </a:extLst>
          </p:cNvPr>
          <p:cNvCxnSpPr>
            <a:cxnSpLocks/>
          </p:cNvCxnSpPr>
          <p:nvPr/>
        </p:nvCxnSpPr>
        <p:spPr>
          <a:xfrm flipV="1">
            <a:off x="4028659" y="2244737"/>
            <a:ext cx="834889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A0913C19-1F32-429D-A3A3-0B292780FF62}"/>
              </a:ext>
            </a:extLst>
          </p:cNvPr>
          <p:cNvCxnSpPr>
            <a:cxnSpLocks/>
          </p:cNvCxnSpPr>
          <p:nvPr/>
        </p:nvCxnSpPr>
        <p:spPr>
          <a:xfrm>
            <a:off x="4161183" y="1765867"/>
            <a:ext cx="702365" cy="408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EAB1DCEF-1C4D-4ED9-BE01-70FF07850E8F}"/>
              </a:ext>
            </a:extLst>
          </p:cNvPr>
          <p:cNvSpPr txBox="1"/>
          <p:nvPr/>
        </p:nvSpPr>
        <p:spPr>
          <a:xfrm>
            <a:off x="4996070" y="2019732"/>
            <a:ext cx="184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Transformer/MLP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C886C0C-EC64-4006-8025-D933EA1AAED9}"/>
              </a:ext>
            </a:extLst>
          </p:cNvPr>
          <p:cNvSpPr txBox="1"/>
          <p:nvPr/>
        </p:nvSpPr>
        <p:spPr>
          <a:xfrm>
            <a:off x="8110330" y="2019732"/>
            <a:ext cx="164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(</a:t>
            </a:r>
            <a:r>
              <a:rPr lang="fr-BE" dirty="0" err="1"/>
              <a:t>d,v,theta,phi</a:t>
            </a:r>
            <a:r>
              <a:rPr lang="fr-BE" dirty="0"/>
              <a:t>)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3861459D-C02B-4183-B488-49A56BB33D66}"/>
              </a:ext>
            </a:extLst>
          </p:cNvPr>
          <p:cNvCxnSpPr>
            <a:cxnSpLocks/>
          </p:cNvCxnSpPr>
          <p:nvPr/>
        </p:nvCxnSpPr>
        <p:spPr>
          <a:xfrm>
            <a:off x="6838122" y="2244737"/>
            <a:ext cx="1152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11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AF5C0A-5E28-4EC5-BCE8-1AB5C091E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2400" dirty="0"/>
              <a:t>Questions: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108467-6180-408A-8CA0-348556923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1800" dirty="0" err="1"/>
              <a:t>Tracking</a:t>
            </a:r>
            <a:endParaRPr lang="fr-BE" sz="1800" dirty="0"/>
          </a:p>
          <a:p>
            <a:r>
              <a:rPr lang="fr-BE" sz="1800" dirty="0"/>
              <a:t>Déterminer la vitesse à partir de la caméra seulement</a:t>
            </a:r>
          </a:p>
        </p:txBody>
      </p:sp>
    </p:spTree>
    <p:extLst>
      <p:ext uri="{BB962C8B-B14F-4D97-AF65-F5344CB8AC3E}">
        <p14:creationId xmlns:p14="http://schemas.microsoft.com/office/powerpoint/2010/main" val="32085164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180</Words>
  <Application>Microsoft Office PowerPoint</Application>
  <PresentationFormat>Grand écran</PresentationFormat>
  <Paragraphs>42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Times New Roman</vt:lpstr>
      <vt:lpstr>Wingdings</vt:lpstr>
      <vt:lpstr>Thème Office</vt:lpstr>
      <vt:lpstr>Office Theme</vt:lpstr>
      <vt:lpstr>Présentation PowerPoint</vt:lpstr>
      <vt:lpstr>Présentation PowerPoint</vt:lpstr>
      <vt:lpstr>Présentation PowerPoint</vt:lpstr>
      <vt:lpstr>Filtre de Kalman:</vt:lpstr>
      <vt:lpstr>Transformer:</vt:lpstr>
      <vt:lpstr>Questions: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Gauthier</dc:creator>
  <cp:lastModifiedBy>Gauthier</cp:lastModifiedBy>
  <cp:revision>6</cp:revision>
  <dcterms:created xsi:type="dcterms:W3CDTF">2021-02-17T13:57:37Z</dcterms:created>
  <dcterms:modified xsi:type="dcterms:W3CDTF">2021-02-18T15:13:03Z</dcterms:modified>
</cp:coreProperties>
</file>