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9" r:id="rId8"/>
    <p:sldId id="270" r:id="rId9"/>
    <p:sldId id="271" r:id="rId10"/>
    <p:sldId id="272" r:id="rId11"/>
    <p:sldId id="261" r:id="rId12"/>
    <p:sldId id="262" r:id="rId13"/>
    <p:sldId id="263" r:id="rId14"/>
    <p:sldId id="264" r:id="rId15"/>
    <p:sldId id="265" r:id="rId16"/>
    <p:sldId id="273" r:id="rId17"/>
    <p:sldId id="274" r:id="rId18"/>
    <p:sldId id="275" r:id="rId19"/>
    <p:sldId id="266" r:id="rId20"/>
    <p:sldId id="267" r:id="rId21"/>
    <p:sldId id="268" r:id="rId22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Deuxième niveau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Cinquième niveau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94A4AA3F-6DB0-41AD-98C5-496C5E320399}" type="datetime">
              <a:rPr lang="fr-BE" sz="1200" b="0" strike="noStrike" spc="-1">
                <a:solidFill>
                  <a:srgbClr val="8B8B8B"/>
                </a:solidFill>
                <a:latin typeface="Calibri"/>
              </a:rPr>
              <a:t>19-06-21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A4E8084-96EE-4419-B64E-D19967970AA1}" type="slidenum">
              <a:rPr lang="fr-BE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sz="60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833D7C81-A2A3-4F09-9430-E93387F23578}" type="datetime">
              <a:rPr lang="fr-BE" sz="1200" b="0" strike="noStrike" spc="-1">
                <a:solidFill>
                  <a:srgbClr val="8B8B8B"/>
                </a:solidFill>
                <a:latin typeface="Calibri"/>
              </a:rPr>
              <a:t>19-06-21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B5D7EAA-E929-4298-B7B0-CB75541EFC01}" type="slidenum">
              <a:rPr lang="fr-BE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409320"/>
            <a:ext cx="10515240" cy="123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BE" sz="3600" b="0" strike="noStrike" spc="-1">
                <a:solidFill>
                  <a:srgbClr val="000000"/>
                </a:solidFill>
                <a:latin typeface="Calibri Light"/>
              </a:rPr>
              <a:t>Conception d’un senseur intégré multimodal pour l’observation des routes</a:t>
            </a:r>
            <a:endParaRPr lang="fr-FR" sz="36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3" name="Image 5"/>
          <p:cNvPicPr/>
          <p:nvPr/>
        </p:nvPicPr>
        <p:blipFill>
          <a:blip r:embed="rId2"/>
          <a:stretch/>
        </p:blipFill>
        <p:spPr>
          <a:xfrm>
            <a:off x="4437000" y="1690560"/>
            <a:ext cx="7265880" cy="3658320"/>
          </a:xfrm>
          <a:prstGeom prst="rect">
            <a:avLst/>
          </a:prstGeom>
          <a:ln>
            <a:noFill/>
          </a:ln>
        </p:spPr>
      </p:pic>
      <p:sp>
        <p:nvSpPr>
          <p:cNvPr id="84" name="CustomShape 2"/>
          <p:cNvSpPr/>
          <p:nvPr/>
        </p:nvSpPr>
        <p:spPr>
          <a:xfrm>
            <a:off x="1125360" y="1870920"/>
            <a:ext cx="2995920" cy="393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BE" sz="1800" b="0" strike="noStrike" spc="-1">
                <a:solidFill>
                  <a:srgbClr val="000000"/>
                </a:solidFill>
                <a:latin typeface="Calibri"/>
              </a:rPr>
              <a:t>Simulation d’un carrefour à feux réels</a:t>
            </a:r>
            <a:endParaRPr lang="fr-FR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BE" sz="1800" b="0" strike="noStrike" spc="-1">
                <a:solidFill>
                  <a:srgbClr val="000000"/>
                </a:solidFill>
                <a:latin typeface="Calibri"/>
              </a:rPr>
              <a:t>Simulation d’un radar</a:t>
            </a:r>
            <a:endParaRPr lang="fr-FR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BE" sz="1800" b="0" strike="noStrike" spc="-1">
                <a:solidFill>
                  <a:srgbClr val="000000"/>
                </a:solidFill>
                <a:latin typeface="Calibri"/>
              </a:rPr>
              <a:t>Extraction des données des différents senseurs</a:t>
            </a:r>
            <a:endParaRPr lang="fr-FR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BE" sz="1800" b="0" strike="noStrike" spc="-1">
                <a:solidFill>
                  <a:srgbClr val="000000"/>
                </a:solidFill>
                <a:latin typeface="Calibri"/>
              </a:rPr>
              <a:t>Filtrage et Fusion des données avec trois architectures différentes: filtre de Kalman, MLP, Transformer </a:t>
            </a:r>
            <a:endParaRPr lang="fr-FR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BE" sz="1800" b="0" strike="noStrike" spc="-1">
                <a:solidFill>
                  <a:srgbClr val="000000"/>
                </a:solidFill>
                <a:latin typeface="Calibri"/>
              </a:rPr>
              <a:t>Validation expérimentale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727920" y="289080"/>
            <a:ext cx="75236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Comment créer la carte thermique distance-vitesse ? </a:t>
            </a:r>
          </a:p>
        </p:txBody>
      </p:sp>
      <p:pic>
        <p:nvPicPr>
          <p:cNvPr id="96" name="Image 95"/>
          <p:cNvPicPr/>
          <p:nvPr/>
        </p:nvPicPr>
        <p:blipFill>
          <a:blip r:embed="rId2"/>
          <a:stretch/>
        </p:blipFill>
        <p:spPr>
          <a:xfrm>
            <a:off x="222840" y="1199160"/>
            <a:ext cx="4497120" cy="2900160"/>
          </a:xfrm>
          <a:prstGeom prst="rect">
            <a:avLst/>
          </a:prstGeom>
          <a:ln>
            <a:noFill/>
          </a:ln>
        </p:spPr>
      </p:pic>
      <p:pic>
        <p:nvPicPr>
          <p:cNvPr id="97" name="Image 96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4966200" y="1071000"/>
            <a:ext cx="3884760" cy="333900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3349800" y="1423080"/>
            <a:ext cx="856080" cy="653040"/>
          </a:xfrm>
          <a:prstGeom prst="rect">
            <a:avLst/>
          </a:prstGeom>
          <a:noFill/>
          <a:ln w="381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Line 3"/>
          <p:cNvSpPr/>
          <p:nvPr/>
        </p:nvSpPr>
        <p:spPr>
          <a:xfrm>
            <a:off x="4205880" y="1712520"/>
            <a:ext cx="1669680" cy="963000"/>
          </a:xfrm>
          <a:prstGeom prst="line">
            <a:avLst/>
          </a:prstGeom>
          <a:ln w="3816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TextShape 4"/>
          <p:cNvSpPr txBox="1"/>
          <p:nvPr/>
        </p:nvSpPr>
        <p:spPr>
          <a:xfrm>
            <a:off x="1702080" y="767520"/>
            <a:ext cx="609984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 - Calcul de la distance et de la vitesse radiale</a:t>
            </a:r>
          </a:p>
        </p:txBody>
      </p:sp>
      <p:pic>
        <p:nvPicPr>
          <p:cNvPr id="101" name="Image 100"/>
          <p:cNvPicPr/>
          <p:nvPr/>
        </p:nvPicPr>
        <p:blipFill>
          <a:blip r:embed="rId4">
            <a:lum bright="-2000"/>
          </a:blip>
          <a:stretch/>
        </p:blipFill>
        <p:spPr>
          <a:xfrm>
            <a:off x="5929920" y="2316960"/>
            <a:ext cx="2426040" cy="1450080"/>
          </a:xfrm>
          <a:prstGeom prst="rect">
            <a:avLst/>
          </a:prstGeom>
          <a:ln w="38160">
            <a:solidFill>
              <a:srgbClr val="3465A4"/>
            </a:solidFill>
            <a:round/>
          </a:ln>
        </p:spPr>
      </p:pic>
      <p:sp>
        <p:nvSpPr>
          <p:cNvPr id="102" name="CustomShape 5"/>
          <p:cNvSpPr/>
          <p:nvPr/>
        </p:nvSpPr>
        <p:spPr>
          <a:xfrm>
            <a:off x="7181280" y="1369800"/>
            <a:ext cx="1573560" cy="438840"/>
          </a:xfrm>
          <a:prstGeom prst="rect">
            <a:avLst/>
          </a:prstGeom>
          <a:noFill/>
          <a:ln w="381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Line 6"/>
          <p:cNvSpPr/>
          <p:nvPr/>
        </p:nvSpPr>
        <p:spPr>
          <a:xfrm flipV="1">
            <a:off x="7609320" y="1808640"/>
            <a:ext cx="160560" cy="508320"/>
          </a:xfrm>
          <a:prstGeom prst="line">
            <a:avLst/>
          </a:prstGeom>
          <a:ln w="1908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4" name="Image 103"/>
          <p:cNvPicPr/>
          <p:nvPr/>
        </p:nvPicPr>
        <p:blipFill>
          <a:blip r:embed="rId5"/>
          <a:stretch/>
        </p:blipFill>
        <p:spPr>
          <a:xfrm rot="4800">
            <a:off x="8948880" y="384120"/>
            <a:ext cx="2770200" cy="4164480"/>
          </a:xfrm>
          <a:prstGeom prst="rect">
            <a:avLst/>
          </a:prstGeom>
          <a:ln>
            <a:noFill/>
          </a:ln>
        </p:spPr>
      </p:pic>
      <p:pic>
        <p:nvPicPr>
          <p:cNvPr id="105" name="Image 104"/>
          <p:cNvPicPr/>
          <p:nvPr/>
        </p:nvPicPr>
        <p:blipFill>
          <a:blip r:embed="rId6"/>
          <a:stretch/>
        </p:blipFill>
        <p:spPr>
          <a:xfrm>
            <a:off x="7725960" y="4775400"/>
            <a:ext cx="3704400" cy="575640"/>
          </a:xfrm>
          <a:prstGeom prst="rect">
            <a:avLst/>
          </a:prstGeom>
          <a:ln>
            <a:noFill/>
          </a:ln>
        </p:spPr>
      </p:pic>
      <p:pic>
        <p:nvPicPr>
          <p:cNvPr id="106" name="Image 105"/>
          <p:cNvPicPr/>
          <p:nvPr/>
        </p:nvPicPr>
        <p:blipFill>
          <a:blip r:embed="rId7"/>
          <a:stretch/>
        </p:blipFill>
        <p:spPr>
          <a:xfrm>
            <a:off x="1091160" y="4736520"/>
            <a:ext cx="4556520" cy="593280"/>
          </a:xfrm>
          <a:prstGeom prst="rect">
            <a:avLst/>
          </a:prstGeom>
          <a:ln>
            <a:noFill/>
          </a:ln>
        </p:spPr>
      </p:pic>
      <p:pic>
        <p:nvPicPr>
          <p:cNvPr id="107" name="Image 106"/>
          <p:cNvPicPr/>
          <p:nvPr/>
        </p:nvPicPr>
        <p:blipFill>
          <a:blip r:embed="rId8"/>
          <a:stretch/>
        </p:blipFill>
        <p:spPr>
          <a:xfrm>
            <a:off x="1042200" y="5517720"/>
            <a:ext cx="1271160" cy="540360"/>
          </a:xfrm>
          <a:prstGeom prst="rect">
            <a:avLst/>
          </a:prstGeom>
          <a:ln>
            <a:noFill/>
          </a:ln>
        </p:spPr>
      </p:pic>
      <p:pic>
        <p:nvPicPr>
          <p:cNvPr id="108" name="Image 107"/>
          <p:cNvPicPr/>
          <p:nvPr/>
        </p:nvPicPr>
        <p:blipFill>
          <a:blip r:embed="rId9"/>
          <a:stretch/>
        </p:blipFill>
        <p:spPr>
          <a:xfrm>
            <a:off x="3404520" y="5608080"/>
            <a:ext cx="1187280" cy="528840"/>
          </a:xfrm>
          <a:prstGeom prst="rect">
            <a:avLst/>
          </a:prstGeom>
          <a:ln>
            <a:noFill/>
          </a:ln>
        </p:spPr>
      </p:pic>
      <p:sp>
        <p:nvSpPr>
          <p:cNvPr id="109" name="TextShape 7"/>
          <p:cNvSpPr txBox="1"/>
          <p:nvPr/>
        </p:nvSpPr>
        <p:spPr>
          <a:xfrm>
            <a:off x="1166760" y="4270320"/>
            <a:ext cx="23972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Amas de points 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728280" y="289080"/>
            <a:ext cx="75236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Comment créer la carte thermique distance-vitesse ? </a:t>
            </a:r>
          </a:p>
        </p:txBody>
      </p:sp>
      <p:pic>
        <p:nvPicPr>
          <p:cNvPr id="111" name="Image 110"/>
          <p:cNvPicPr/>
          <p:nvPr/>
        </p:nvPicPr>
        <p:blipFill>
          <a:blip r:embed="rId2"/>
          <a:stretch/>
        </p:blipFill>
        <p:spPr>
          <a:xfrm>
            <a:off x="524520" y="4161240"/>
            <a:ext cx="5857200" cy="1221840"/>
          </a:xfrm>
          <a:prstGeom prst="rect">
            <a:avLst/>
          </a:prstGeom>
          <a:ln>
            <a:noFill/>
          </a:ln>
        </p:spPr>
      </p:pic>
      <p:pic>
        <p:nvPicPr>
          <p:cNvPr id="112" name="Image 111"/>
          <p:cNvPicPr/>
          <p:nvPr/>
        </p:nvPicPr>
        <p:blipFill>
          <a:blip r:embed="rId3"/>
          <a:stretch/>
        </p:blipFill>
        <p:spPr>
          <a:xfrm>
            <a:off x="6522840" y="1412640"/>
            <a:ext cx="5239080" cy="3724560"/>
          </a:xfrm>
          <a:prstGeom prst="rect">
            <a:avLst/>
          </a:prstGeom>
          <a:ln>
            <a:noFill/>
          </a:ln>
        </p:spPr>
      </p:pic>
      <p:pic>
        <p:nvPicPr>
          <p:cNvPr id="113" name="Image 112"/>
          <p:cNvPicPr/>
          <p:nvPr/>
        </p:nvPicPr>
        <p:blipFill>
          <a:blip r:embed="rId4"/>
          <a:stretch/>
        </p:blipFill>
        <p:spPr>
          <a:xfrm>
            <a:off x="866880" y="1297440"/>
            <a:ext cx="4334400" cy="2620440"/>
          </a:xfrm>
          <a:prstGeom prst="rect">
            <a:avLst/>
          </a:prstGeom>
          <a:ln>
            <a:noFill/>
          </a:ln>
        </p:spPr>
      </p:pic>
      <p:sp>
        <p:nvSpPr>
          <p:cNvPr id="114" name="TextShape 2"/>
          <p:cNvSpPr txBox="1"/>
          <p:nvPr/>
        </p:nvSpPr>
        <p:spPr>
          <a:xfrm>
            <a:off x="1145160" y="920520"/>
            <a:ext cx="21513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Micro-Doppler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728640" y="289080"/>
            <a:ext cx="75236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Comment trouver les véhicules dans la carte thermique ? </a:t>
            </a:r>
          </a:p>
        </p:txBody>
      </p:sp>
      <p:pic>
        <p:nvPicPr>
          <p:cNvPr id="116" name="Image 115"/>
          <p:cNvPicPr/>
          <p:nvPr/>
        </p:nvPicPr>
        <p:blipFill>
          <a:blip r:embed="rId2"/>
          <a:stretch/>
        </p:blipFill>
        <p:spPr>
          <a:xfrm>
            <a:off x="105120" y="1604880"/>
            <a:ext cx="8207640" cy="3681720"/>
          </a:xfrm>
          <a:prstGeom prst="rect">
            <a:avLst/>
          </a:prstGeom>
          <a:ln>
            <a:noFill/>
          </a:ln>
        </p:spPr>
      </p:pic>
      <p:sp>
        <p:nvSpPr>
          <p:cNvPr id="117" name="TextShape 2"/>
          <p:cNvSpPr txBox="1"/>
          <p:nvPr/>
        </p:nvSpPr>
        <p:spPr>
          <a:xfrm>
            <a:off x="8197920" y="1002600"/>
            <a:ext cx="338184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Algorithme de recherche de distance -vitesse</a:t>
            </a:r>
          </a:p>
        </p:txBody>
      </p:sp>
      <p:sp>
        <p:nvSpPr>
          <p:cNvPr id="118" name="TextShape 3"/>
          <p:cNvSpPr txBox="1"/>
          <p:nvPr/>
        </p:nvSpPr>
        <p:spPr>
          <a:xfrm>
            <a:off x="8411760" y="1947960"/>
            <a:ext cx="2996640" cy="3673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1. Normaliser les valeurs</a:t>
            </a:r>
          </a:p>
          <a:p>
            <a:r>
              <a:rPr lang="fr-FR" sz="1800" b="0" strike="noStrike" spc="-1">
                <a:latin typeface="Arial"/>
              </a:rPr>
              <a:t>2. Rechercher l’amplitude maximale</a:t>
            </a:r>
          </a:p>
          <a:p>
            <a:r>
              <a:rPr lang="fr-FR" sz="1800" b="0" strike="noStrike" spc="-1">
                <a:latin typeface="Arial"/>
              </a:rPr>
              <a:t>3. Calculer la moyenne et la déviation standard dans la zone </a:t>
            </a:r>
          </a:p>
          <a:p>
            <a:r>
              <a:rPr lang="fr-FR" sz="1800" b="0" strike="noStrike" spc="-1">
                <a:latin typeface="Arial"/>
              </a:rPr>
              <a:t>4. Si elles sont supérieures à un seuil donnée, on trouve la distance-vitesse</a:t>
            </a:r>
          </a:p>
          <a:p>
            <a:r>
              <a:rPr lang="fr-FR" sz="1800" b="0" strike="noStrike" spc="-1">
                <a:latin typeface="Arial"/>
              </a:rPr>
              <a:t>5. On met la zone concerné à 0</a:t>
            </a:r>
          </a:p>
          <a:p>
            <a:r>
              <a:rPr lang="fr-FR" sz="1800" b="0" strike="noStrike" spc="-1">
                <a:latin typeface="Arial"/>
              </a:rPr>
              <a:t>6. On revient à l’étape 2 jusqu’à ce que la valeur max soit inférieur à 0.5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728280" y="289080"/>
            <a:ext cx="75236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Comment créer la carte thermique des angles ? </a:t>
            </a:r>
          </a:p>
        </p:txBody>
      </p:sp>
      <p:sp>
        <p:nvSpPr>
          <p:cNvPr id="120" name="Line 2"/>
          <p:cNvSpPr/>
          <p:nvPr/>
        </p:nvSpPr>
        <p:spPr>
          <a:xfrm flipV="1">
            <a:off x="691920" y="2301120"/>
            <a:ext cx="1352520" cy="119376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Line 3"/>
          <p:cNvSpPr/>
          <p:nvPr/>
        </p:nvSpPr>
        <p:spPr>
          <a:xfrm flipV="1">
            <a:off x="685080" y="1337760"/>
            <a:ext cx="10800" cy="21618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Line 4"/>
          <p:cNvSpPr/>
          <p:nvPr/>
        </p:nvSpPr>
        <p:spPr>
          <a:xfrm flipV="1">
            <a:off x="695880" y="898920"/>
            <a:ext cx="1401840" cy="260064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Line 5"/>
          <p:cNvSpPr/>
          <p:nvPr/>
        </p:nvSpPr>
        <p:spPr>
          <a:xfrm flipV="1">
            <a:off x="695880" y="3232080"/>
            <a:ext cx="1626480" cy="267480"/>
          </a:xfrm>
          <a:prstGeom prst="line">
            <a:avLst/>
          </a:prstGeom>
          <a:ln>
            <a:solidFill>
              <a:srgbClr val="000000"/>
            </a:solidFill>
            <a:custDash>
              <a:ds d="600000" sp="3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Line 6"/>
          <p:cNvSpPr/>
          <p:nvPr/>
        </p:nvSpPr>
        <p:spPr>
          <a:xfrm>
            <a:off x="685080" y="3499560"/>
            <a:ext cx="1573200" cy="66348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Line 7"/>
          <p:cNvSpPr/>
          <p:nvPr/>
        </p:nvSpPr>
        <p:spPr>
          <a:xfrm>
            <a:off x="2097720" y="898920"/>
            <a:ext cx="224640" cy="2333160"/>
          </a:xfrm>
          <a:prstGeom prst="line">
            <a:avLst/>
          </a:prstGeom>
          <a:ln>
            <a:solidFill>
              <a:srgbClr val="3465A4"/>
            </a:solidFill>
            <a:custDash>
              <a:ds d="1100000" sp="500000"/>
              <a:ds d="1100000" sp="500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Ellipse 8"/>
          <p:cNvSpPr/>
          <p:nvPr/>
        </p:nvSpPr>
        <p:spPr>
          <a:xfrm>
            <a:off x="278280" y="2857320"/>
            <a:ext cx="1509120" cy="1305720"/>
          </a:xfrm>
          <a:prstGeom prst="arc">
            <a:avLst>
              <a:gd name="adj1" fmla="val 20793601"/>
              <a:gd name="adj2" fmla="val 2052667"/>
            </a:avLst>
          </a:prstGeom>
          <a:noFill/>
          <a:ln>
            <a:solidFill>
              <a:srgbClr val="DC0000"/>
            </a:solidFill>
          </a:ln>
        </p:spPr>
      </p:sp>
      <p:sp>
        <p:nvSpPr>
          <p:cNvPr id="127" name="Ellipse 9"/>
          <p:cNvSpPr/>
          <p:nvPr/>
        </p:nvSpPr>
        <p:spPr>
          <a:xfrm>
            <a:off x="128520" y="2343600"/>
            <a:ext cx="1658880" cy="1487880"/>
          </a:xfrm>
          <a:prstGeom prst="arc">
            <a:avLst>
              <a:gd name="adj1" fmla="val 14903396"/>
              <a:gd name="adj2" fmla="val 17695052"/>
            </a:avLst>
          </a:prstGeom>
          <a:noFill/>
          <a:ln>
            <a:solidFill>
              <a:srgbClr val="DC0000"/>
            </a:solidFill>
          </a:ln>
        </p:spPr>
      </p:sp>
      <p:pic>
        <p:nvPicPr>
          <p:cNvPr id="128" name="Image 127"/>
          <p:cNvPicPr/>
          <p:nvPr/>
        </p:nvPicPr>
        <p:blipFill>
          <a:blip r:embed="rId2"/>
          <a:stretch/>
        </p:blipFill>
        <p:spPr>
          <a:xfrm>
            <a:off x="439560" y="4485960"/>
            <a:ext cx="2145960" cy="663480"/>
          </a:xfrm>
          <a:prstGeom prst="rect">
            <a:avLst/>
          </a:prstGeom>
          <a:ln>
            <a:noFill/>
          </a:ln>
        </p:spPr>
      </p:pic>
      <p:pic>
        <p:nvPicPr>
          <p:cNvPr id="129" name="Image 128"/>
          <p:cNvPicPr/>
          <p:nvPr/>
        </p:nvPicPr>
        <p:blipFill>
          <a:blip r:embed="rId3"/>
          <a:stretch/>
        </p:blipFill>
        <p:spPr>
          <a:xfrm>
            <a:off x="3237120" y="4272120"/>
            <a:ext cx="3638880" cy="560520"/>
          </a:xfrm>
          <a:prstGeom prst="rect">
            <a:avLst/>
          </a:prstGeom>
          <a:ln>
            <a:noFill/>
          </a:ln>
        </p:spPr>
      </p:pic>
      <p:pic>
        <p:nvPicPr>
          <p:cNvPr id="130" name="Image 129"/>
          <p:cNvPicPr/>
          <p:nvPr/>
        </p:nvPicPr>
        <p:blipFill>
          <a:blip r:embed="rId4"/>
          <a:stretch/>
        </p:blipFill>
        <p:spPr>
          <a:xfrm>
            <a:off x="2564280" y="635400"/>
            <a:ext cx="4852800" cy="3347280"/>
          </a:xfrm>
          <a:prstGeom prst="rect">
            <a:avLst/>
          </a:prstGeom>
          <a:ln>
            <a:noFill/>
          </a:ln>
        </p:spPr>
      </p:pic>
      <p:pic>
        <p:nvPicPr>
          <p:cNvPr id="131" name="Image 130"/>
          <p:cNvPicPr/>
          <p:nvPr/>
        </p:nvPicPr>
        <p:blipFill>
          <a:blip r:embed="rId5"/>
          <a:stretch/>
        </p:blipFill>
        <p:spPr>
          <a:xfrm>
            <a:off x="7577640" y="785160"/>
            <a:ext cx="4511880" cy="3175200"/>
          </a:xfrm>
          <a:prstGeom prst="rect">
            <a:avLst/>
          </a:prstGeom>
          <a:ln>
            <a:noFill/>
          </a:ln>
        </p:spPr>
      </p:pic>
      <p:sp>
        <p:nvSpPr>
          <p:cNvPr id="132" name="CustomShape 10"/>
          <p:cNvSpPr/>
          <p:nvPr/>
        </p:nvSpPr>
        <p:spPr>
          <a:xfrm>
            <a:off x="4870080" y="1809360"/>
            <a:ext cx="898920" cy="428400"/>
          </a:xfrm>
          <a:prstGeom prst="rect">
            <a:avLst/>
          </a:prstGeom>
          <a:noFill/>
          <a:ln w="381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Line 11"/>
          <p:cNvSpPr/>
          <p:nvPr/>
        </p:nvSpPr>
        <p:spPr>
          <a:xfrm flipV="1">
            <a:off x="5790600" y="1091880"/>
            <a:ext cx="2065320" cy="9954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Line 12"/>
          <p:cNvSpPr/>
          <p:nvPr/>
        </p:nvSpPr>
        <p:spPr>
          <a:xfrm>
            <a:off x="5790600" y="2087280"/>
            <a:ext cx="2033280" cy="146628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5" name="Image 134"/>
          <p:cNvPicPr/>
          <p:nvPr/>
        </p:nvPicPr>
        <p:blipFill>
          <a:blip r:embed="rId6"/>
          <a:stretch/>
        </p:blipFill>
        <p:spPr>
          <a:xfrm>
            <a:off x="8462880" y="4262400"/>
            <a:ext cx="3063960" cy="1127160"/>
          </a:xfrm>
          <a:prstGeom prst="rect">
            <a:avLst/>
          </a:prstGeom>
          <a:ln>
            <a:noFill/>
          </a:ln>
        </p:spPr>
      </p:pic>
      <p:sp>
        <p:nvSpPr>
          <p:cNvPr id="136" name="TextShape 13"/>
          <p:cNvSpPr txBox="1"/>
          <p:nvPr/>
        </p:nvSpPr>
        <p:spPr>
          <a:xfrm>
            <a:off x="3237120" y="3925800"/>
            <a:ext cx="24937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Signal à maximiser</a:t>
            </a:r>
          </a:p>
        </p:txBody>
      </p:sp>
      <p:sp>
        <p:nvSpPr>
          <p:cNvPr id="137" name="TextShape 14"/>
          <p:cNvSpPr txBox="1"/>
          <p:nvPr/>
        </p:nvSpPr>
        <p:spPr>
          <a:xfrm>
            <a:off x="8615520" y="3960360"/>
            <a:ext cx="24080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Trouver les angles</a:t>
            </a:r>
          </a:p>
        </p:txBody>
      </p:sp>
      <p:sp>
        <p:nvSpPr>
          <p:cNvPr id="138" name="TextShape 15"/>
          <p:cNvSpPr txBox="1"/>
          <p:nvPr/>
        </p:nvSpPr>
        <p:spPr>
          <a:xfrm>
            <a:off x="3360600" y="4901760"/>
            <a:ext cx="25045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Zone sans ambiguité</a:t>
            </a:r>
          </a:p>
        </p:txBody>
      </p:sp>
      <p:pic>
        <p:nvPicPr>
          <p:cNvPr id="139" name="Image 138"/>
          <p:cNvPicPr/>
          <p:nvPr/>
        </p:nvPicPr>
        <p:blipFill>
          <a:blip r:embed="rId7"/>
          <a:stretch/>
        </p:blipFill>
        <p:spPr>
          <a:xfrm>
            <a:off x="5871960" y="4832640"/>
            <a:ext cx="1004040" cy="733680"/>
          </a:xfrm>
          <a:prstGeom prst="rect">
            <a:avLst/>
          </a:prstGeom>
          <a:ln>
            <a:noFill/>
          </a:ln>
        </p:spPr>
      </p:pic>
      <p:sp>
        <p:nvSpPr>
          <p:cNvPr id="140" name="TextShape 16"/>
          <p:cNvSpPr txBox="1"/>
          <p:nvPr/>
        </p:nvSpPr>
        <p:spPr>
          <a:xfrm>
            <a:off x="3285360" y="5586840"/>
            <a:ext cx="24721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Nombre d’ambiguités</a:t>
            </a:r>
          </a:p>
        </p:txBody>
      </p:sp>
      <p:pic>
        <p:nvPicPr>
          <p:cNvPr id="141" name="Image 140"/>
          <p:cNvPicPr/>
          <p:nvPr/>
        </p:nvPicPr>
        <p:blipFill>
          <a:blip r:embed="rId8"/>
          <a:stretch/>
        </p:blipFill>
        <p:spPr>
          <a:xfrm>
            <a:off x="5757480" y="5504040"/>
            <a:ext cx="952560" cy="615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1166760" y="763560"/>
            <a:ext cx="3445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Filtre de Kalman : </a:t>
            </a:r>
          </a:p>
        </p:txBody>
      </p:sp>
      <p:sp>
        <p:nvSpPr>
          <p:cNvPr id="143" name="TextShape 2"/>
          <p:cNvSpPr txBox="1"/>
          <p:nvPr/>
        </p:nvSpPr>
        <p:spPr>
          <a:xfrm>
            <a:off x="1005840" y="2889720"/>
            <a:ext cx="2814480" cy="527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Méthode de fusion : </a:t>
            </a:r>
          </a:p>
        </p:txBody>
      </p:sp>
      <p:pic>
        <p:nvPicPr>
          <p:cNvPr id="144" name="Image 143"/>
          <p:cNvPicPr/>
          <p:nvPr/>
        </p:nvPicPr>
        <p:blipFill>
          <a:blip r:embed="rId2"/>
          <a:stretch/>
        </p:blipFill>
        <p:spPr>
          <a:xfrm>
            <a:off x="974160" y="1293480"/>
            <a:ext cx="3133800" cy="740160"/>
          </a:xfrm>
          <a:prstGeom prst="rect">
            <a:avLst/>
          </a:prstGeom>
          <a:ln>
            <a:noFill/>
          </a:ln>
        </p:spPr>
      </p:pic>
      <p:pic>
        <p:nvPicPr>
          <p:cNvPr id="145" name="Image 144"/>
          <p:cNvPicPr/>
          <p:nvPr/>
        </p:nvPicPr>
        <p:blipFill>
          <a:blip r:embed="rId3"/>
          <a:stretch/>
        </p:blipFill>
        <p:spPr>
          <a:xfrm>
            <a:off x="761760" y="3598920"/>
            <a:ext cx="4282560" cy="1473840"/>
          </a:xfrm>
          <a:prstGeom prst="rect">
            <a:avLst/>
          </a:prstGeom>
          <a:ln>
            <a:noFill/>
          </a:ln>
        </p:spPr>
      </p:pic>
      <p:pic>
        <p:nvPicPr>
          <p:cNvPr id="146" name="Image 145"/>
          <p:cNvPicPr/>
          <p:nvPr/>
        </p:nvPicPr>
        <p:blipFill>
          <a:blip r:embed="rId4"/>
          <a:stretch/>
        </p:blipFill>
        <p:spPr>
          <a:xfrm>
            <a:off x="6263640" y="3210120"/>
            <a:ext cx="4569120" cy="3316320"/>
          </a:xfrm>
          <a:prstGeom prst="rect">
            <a:avLst/>
          </a:prstGeom>
          <a:ln>
            <a:noFill/>
          </a:ln>
        </p:spPr>
      </p:pic>
      <p:pic>
        <p:nvPicPr>
          <p:cNvPr id="147" name="Image 146"/>
          <p:cNvPicPr/>
          <p:nvPr/>
        </p:nvPicPr>
        <p:blipFill>
          <a:blip r:embed="rId5"/>
          <a:stretch/>
        </p:blipFill>
        <p:spPr>
          <a:xfrm>
            <a:off x="6967080" y="375120"/>
            <a:ext cx="3307320" cy="2712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EB8E54-ED4B-4053-AB37-2F74A121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200" dirty="0"/>
              <a:t>Multi-Layer Perceptron (MLP)</a:t>
            </a:r>
            <a:br>
              <a:rPr lang="fr-BE" sz="3200" dirty="0"/>
            </a:br>
            <a:endParaRPr lang="fr-BE" sz="32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9E6234-6A38-41B8-8B7D-16DB6BF7F655}"/>
              </a:ext>
            </a:extLst>
          </p:cNvPr>
          <p:cNvSpPr txBox="1"/>
          <p:nvPr/>
        </p:nvSpPr>
        <p:spPr>
          <a:xfrm>
            <a:off x="838080" y="1590261"/>
            <a:ext cx="7444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Paramètres optimisés: 512 neurones sur la couche intermédiaire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432473B-ABE1-4911-A928-1C7D7AEFC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91" y="1959593"/>
            <a:ext cx="4136121" cy="380013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32ED8C8-852B-4902-864D-699FA5C3B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421" y="1959593"/>
            <a:ext cx="3919435" cy="372014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475F8AA-BF40-44DE-9209-D446BF2C2718}"/>
              </a:ext>
            </a:extLst>
          </p:cNvPr>
          <p:cNvSpPr txBox="1"/>
          <p:nvPr/>
        </p:nvSpPr>
        <p:spPr>
          <a:xfrm>
            <a:off x="1088571" y="5979886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Trajectoires stables et bien estimées mais réseau peu robuste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Résultats dépendants du nombre de neurones </a:t>
            </a:r>
          </a:p>
        </p:txBody>
      </p:sp>
    </p:spTree>
    <p:extLst>
      <p:ext uri="{BB962C8B-B14F-4D97-AF65-F5344CB8AC3E}">
        <p14:creationId xmlns:p14="http://schemas.microsoft.com/office/powerpoint/2010/main" val="3908615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3D2627D5-4593-43C2-B883-75A29A6D5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</p:spPr>
        <p:txBody>
          <a:bodyPr/>
          <a:lstStyle/>
          <a:p>
            <a:r>
              <a:rPr lang="fr-BE" sz="3200" dirty="0"/>
              <a:t>Multi-Layer Perceptron (MLP)</a:t>
            </a:r>
            <a:br>
              <a:rPr lang="fr-BE" sz="3200" dirty="0"/>
            </a:br>
            <a:endParaRPr lang="fr-BE" sz="32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9D18C43-BE9E-40E3-80EA-1032D18FB7FD}"/>
              </a:ext>
            </a:extLst>
          </p:cNvPr>
          <p:cNvSpPr txBox="1"/>
          <p:nvPr/>
        </p:nvSpPr>
        <p:spPr>
          <a:xfrm>
            <a:off x="838080" y="1590261"/>
            <a:ext cx="7444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Influence du passé: ajout d’échantillons supplémentaire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Paramètres optimisés: 128 neurones sur la couche intermédiaire</a:t>
            </a:r>
          </a:p>
          <a:p>
            <a:r>
              <a:rPr lang="fr-BE" dirty="0">
                <a:sym typeface="Wingdings" panose="05000000000000000000" pitchFamily="2" charset="2"/>
              </a:rPr>
              <a:t> Le réseau a plus d’information pour résoudre la même tâche</a:t>
            </a:r>
            <a:endParaRPr lang="fr-BE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2E7FD80-EC96-4252-8673-F8DF03354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73" y="2513590"/>
            <a:ext cx="3649050" cy="339372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DC4BA06-23F3-4C62-97AC-2CDF42744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421" y="2513590"/>
            <a:ext cx="3605170" cy="339372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C85379D-BCE1-4336-AE40-1BCCBFEE87FB}"/>
              </a:ext>
            </a:extLst>
          </p:cNvPr>
          <p:cNvSpPr txBox="1"/>
          <p:nvPr/>
        </p:nvSpPr>
        <p:spPr>
          <a:xfrm>
            <a:off x="838080" y="6084372"/>
            <a:ext cx="5500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Meilleures estimations des trajectoires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Réseau plus robuste</a:t>
            </a:r>
          </a:p>
        </p:txBody>
      </p:sp>
    </p:spTree>
    <p:extLst>
      <p:ext uri="{BB962C8B-B14F-4D97-AF65-F5344CB8AC3E}">
        <p14:creationId xmlns:p14="http://schemas.microsoft.com/office/powerpoint/2010/main" val="676342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D2A7D9-CEB3-4615-A9DD-5222CD5FB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200" dirty="0"/>
              <a:t>Transformer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5E30DDA-A124-4BD8-94EA-DC0BBD7AFD02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fr-BE" dirty="0"/>
              <a:t>Présentation du transformer</a:t>
            </a:r>
          </a:p>
          <a:p>
            <a:r>
              <a:rPr lang="fr-BE" dirty="0"/>
              <a:t>Paramètres optimisés</a:t>
            </a:r>
          </a:p>
          <a:p>
            <a:r>
              <a:rPr lang="fr-BE"/>
              <a:t>Résultats</a:t>
            </a:r>
          </a:p>
        </p:txBody>
      </p:sp>
    </p:spTree>
    <p:extLst>
      <p:ext uri="{BB962C8B-B14F-4D97-AF65-F5344CB8AC3E}">
        <p14:creationId xmlns:p14="http://schemas.microsoft.com/office/powerpoint/2010/main" val="1075575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706320" y="556560"/>
            <a:ext cx="60573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La validation expérimentale ressemble à la simulation</a:t>
            </a:r>
          </a:p>
          <a:p>
            <a:endParaRPr lang="fr-FR" sz="1800" b="0" strike="noStrike" spc="-1">
              <a:latin typeface="Arial"/>
            </a:endParaRPr>
          </a:p>
        </p:txBody>
      </p:sp>
      <p:pic>
        <p:nvPicPr>
          <p:cNvPr id="149" name="Image 148"/>
          <p:cNvPicPr/>
          <p:nvPr/>
        </p:nvPicPr>
        <p:blipFill>
          <a:blip r:embed="rId2"/>
          <a:stretch/>
        </p:blipFill>
        <p:spPr>
          <a:xfrm>
            <a:off x="3805920" y="1294920"/>
            <a:ext cx="4057200" cy="2975760"/>
          </a:xfrm>
          <a:prstGeom prst="rect">
            <a:avLst/>
          </a:prstGeom>
          <a:ln>
            <a:noFill/>
          </a:ln>
        </p:spPr>
      </p:pic>
      <p:pic>
        <p:nvPicPr>
          <p:cNvPr id="150" name="Image 149"/>
          <p:cNvPicPr/>
          <p:nvPr/>
        </p:nvPicPr>
        <p:blipFill>
          <a:blip r:embed="rId3"/>
          <a:stretch/>
        </p:blipFill>
        <p:spPr>
          <a:xfrm>
            <a:off x="7951680" y="1307880"/>
            <a:ext cx="4142160" cy="2982960"/>
          </a:xfrm>
          <a:prstGeom prst="rect">
            <a:avLst/>
          </a:prstGeom>
          <a:ln>
            <a:noFill/>
          </a:ln>
        </p:spPr>
      </p:pic>
      <p:pic>
        <p:nvPicPr>
          <p:cNvPr id="151" name="Image 150"/>
          <p:cNvPicPr/>
          <p:nvPr/>
        </p:nvPicPr>
        <p:blipFill>
          <a:blip r:embed="rId4"/>
          <a:stretch/>
        </p:blipFill>
        <p:spPr>
          <a:xfrm>
            <a:off x="0" y="1371960"/>
            <a:ext cx="3816000" cy="2769840"/>
          </a:xfrm>
          <a:prstGeom prst="rect">
            <a:avLst/>
          </a:prstGeom>
          <a:ln>
            <a:noFill/>
          </a:ln>
        </p:spPr>
      </p:pic>
      <p:sp>
        <p:nvSpPr>
          <p:cNvPr id="152" name="TextShape 2"/>
          <p:cNvSpPr txBox="1"/>
          <p:nvPr/>
        </p:nvSpPr>
        <p:spPr>
          <a:xfrm>
            <a:off x="492120" y="4334400"/>
            <a:ext cx="25794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Sans calibration</a:t>
            </a:r>
          </a:p>
        </p:txBody>
      </p:sp>
      <p:sp>
        <p:nvSpPr>
          <p:cNvPr id="153" name="TextShape 3"/>
          <p:cNvSpPr txBox="1"/>
          <p:nvPr/>
        </p:nvSpPr>
        <p:spPr>
          <a:xfrm>
            <a:off x="4131000" y="4388040"/>
            <a:ext cx="33818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Avec calibration</a:t>
            </a:r>
          </a:p>
        </p:txBody>
      </p:sp>
      <p:sp>
        <p:nvSpPr>
          <p:cNvPr id="154" name="TextShape 4"/>
          <p:cNvSpPr txBox="1"/>
          <p:nvPr/>
        </p:nvSpPr>
        <p:spPr>
          <a:xfrm>
            <a:off x="8433000" y="4345200"/>
            <a:ext cx="29538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Simulation radar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802440" y="363960"/>
            <a:ext cx="54583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La validation expérimentale pose encore souci </a:t>
            </a:r>
          </a:p>
          <a:p>
            <a:endParaRPr lang="fr-FR" sz="1800" b="0" strike="noStrike" spc="-1">
              <a:latin typeface="Arial"/>
            </a:endParaRPr>
          </a:p>
        </p:txBody>
      </p:sp>
      <p:pic>
        <p:nvPicPr>
          <p:cNvPr id="156" name="Image 155"/>
          <p:cNvPicPr/>
          <p:nvPr/>
        </p:nvPicPr>
        <p:blipFill>
          <a:blip r:embed="rId2"/>
          <a:stretch/>
        </p:blipFill>
        <p:spPr>
          <a:xfrm>
            <a:off x="567000" y="1086120"/>
            <a:ext cx="6928920" cy="4728960"/>
          </a:xfrm>
          <a:prstGeom prst="rect">
            <a:avLst/>
          </a:prstGeom>
          <a:ln>
            <a:noFill/>
          </a:ln>
        </p:spPr>
      </p:pic>
      <p:sp>
        <p:nvSpPr>
          <p:cNvPr id="157" name="Line 2"/>
          <p:cNvSpPr/>
          <p:nvPr/>
        </p:nvSpPr>
        <p:spPr>
          <a:xfrm>
            <a:off x="363600" y="1669680"/>
            <a:ext cx="6185880" cy="4237920"/>
          </a:xfrm>
          <a:prstGeom prst="line">
            <a:avLst/>
          </a:prstGeom>
          <a:ln w="38160">
            <a:solidFill>
              <a:srgbClr val="E472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Line 3"/>
          <p:cNvSpPr/>
          <p:nvPr/>
        </p:nvSpPr>
        <p:spPr>
          <a:xfrm>
            <a:off x="1541160" y="966240"/>
            <a:ext cx="6367680" cy="433152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TextShape 4"/>
          <p:cNvSpPr txBox="1"/>
          <p:nvPr/>
        </p:nvSpPr>
        <p:spPr>
          <a:xfrm>
            <a:off x="8336880" y="1273680"/>
            <a:ext cx="2675520" cy="2394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Les données caméra suivent une trajectoire</a:t>
            </a:r>
          </a:p>
          <a:p>
            <a:endParaRPr lang="fr-FR" sz="1800" b="0" strike="noStrike" spc="-1">
              <a:latin typeface="Arial"/>
            </a:endParaRPr>
          </a:p>
          <a:p>
            <a:endParaRPr lang="fr-FR" sz="1800" b="0" strike="noStrike" spc="-1">
              <a:latin typeface="Arial"/>
            </a:endParaRPr>
          </a:p>
          <a:p>
            <a:r>
              <a:rPr lang="fr-FR" sz="1800" b="0" strike="noStrike" spc="-1">
                <a:latin typeface="Arial"/>
              </a:rPr>
              <a:t>Les données radar après levée d’ambuigités ne correspond pas tout a fait à nos attentes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409320"/>
            <a:ext cx="10515240" cy="123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BE" sz="3600" b="0" strike="noStrike" spc="-1">
                <a:solidFill>
                  <a:srgbClr val="000000"/>
                </a:solidFill>
                <a:latin typeface="Calibri Light"/>
              </a:rPr>
              <a:t>Conception d’un senseur intégré multimodal pour l’observation des routes</a:t>
            </a:r>
            <a:endParaRPr lang="fr-F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632880" y="1842840"/>
            <a:ext cx="5359320" cy="703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BE" sz="2400" b="0" strike="noStrike" spc="-1" dirty="0">
                <a:solidFill>
                  <a:srgbClr val="000000"/>
                </a:solidFill>
                <a:latin typeface="Calibri"/>
              </a:rPr>
              <a:t>Tables des matières</a:t>
            </a:r>
            <a:endParaRPr lang="fr-FR" sz="24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fr-BE" sz="2400" b="0" strike="noStrike" spc="-1" dirty="0">
                <a:solidFill>
                  <a:srgbClr val="000000"/>
                </a:solidFill>
                <a:latin typeface="Calibri"/>
              </a:rPr>
              <a:t>Simulation d’un radar Doppler (4min)</a:t>
            </a:r>
            <a:endParaRPr lang="fr-FR" sz="2400" b="0" strike="noStrike" spc="-1" dirty="0"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fr-BE" sz="2400" b="0" strike="noStrike" spc="-1" dirty="0">
                <a:solidFill>
                  <a:srgbClr val="000000"/>
                </a:solidFill>
                <a:latin typeface="Calibri"/>
              </a:rPr>
              <a:t>Phénomènes physiques</a:t>
            </a:r>
            <a:endParaRPr lang="fr-FR" sz="2400" b="0" strike="noStrike" spc="-1" dirty="0"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fr-BE" sz="2400" b="0" strike="noStrike" spc="-1" dirty="0">
                <a:solidFill>
                  <a:srgbClr val="000000"/>
                </a:solidFill>
                <a:latin typeface="Calibri"/>
              </a:rPr>
              <a:t>Extraction des données</a:t>
            </a:r>
            <a:endParaRPr lang="fr-FR" sz="2400" b="0" strike="noStrike" spc="-1" dirty="0"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fr-BE" sz="2400" b="0" strike="noStrike" spc="-1" dirty="0">
                <a:solidFill>
                  <a:srgbClr val="000000"/>
                </a:solidFill>
                <a:latin typeface="Calibri"/>
              </a:rPr>
              <a:t>Résultats</a:t>
            </a:r>
            <a:endParaRPr lang="fr-FR" sz="24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fr-BE" sz="2400" b="0" strike="noStrike" spc="-1" dirty="0">
                <a:solidFill>
                  <a:srgbClr val="000000"/>
                </a:solidFill>
                <a:latin typeface="Calibri"/>
              </a:rPr>
              <a:t>Simulation d’une caméra (4min)</a:t>
            </a:r>
            <a:endParaRPr lang="fr-FR" sz="2400" b="0" strike="noStrike" spc="-1" dirty="0"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fr-BE" sz="2400" b="0" strike="noStrike" spc="-1" dirty="0">
                <a:solidFill>
                  <a:srgbClr val="000000"/>
                </a:solidFill>
                <a:latin typeface="Calibri"/>
              </a:rPr>
              <a:t>Extractions des données</a:t>
            </a:r>
            <a:endParaRPr lang="fr-FR" sz="2400" b="0" strike="noStrike" spc="-1" dirty="0"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fr-BE" sz="2400" b="0" strike="noStrike" spc="-1" dirty="0">
                <a:solidFill>
                  <a:srgbClr val="000000"/>
                </a:solidFill>
                <a:latin typeface="Calibri"/>
              </a:rPr>
              <a:t>Résultats</a:t>
            </a:r>
            <a:endParaRPr lang="fr-FR" sz="24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fr-BE" sz="2400" b="0" strike="noStrike" spc="-1" dirty="0">
                <a:solidFill>
                  <a:srgbClr val="000000"/>
                </a:solidFill>
                <a:latin typeface="Calibri"/>
              </a:rPr>
              <a:t>Filtrage et Fusion des données (5min)</a:t>
            </a:r>
            <a:endParaRPr lang="fr-FR" sz="2400" b="0" strike="noStrike" spc="-1" dirty="0"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fr-BE" sz="2400" b="0" strike="noStrike" spc="-1" dirty="0">
                <a:solidFill>
                  <a:srgbClr val="000000"/>
                </a:solidFill>
                <a:latin typeface="Calibri"/>
              </a:rPr>
              <a:t>Filtre de </a:t>
            </a:r>
            <a:r>
              <a:rPr lang="fr-BE" sz="2400" b="0" strike="noStrike" spc="-1" dirty="0" err="1">
                <a:solidFill>
                  <a:srgbClr val="000000"/>
                </a:solidFill>
                <a:latin typeface="Calibri"/>
              </a:rPr>
              <a:t>Kalman</a:t>
            </a:r>
            <a:endParaRPr lang="fr-FR" sz="2400" b="0" strike="noStrike" spc="-1" dirty="0"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fr-BE" sz="2400" b="0" strike="noStrike" spc="-1" dirty="0">
                <a:solidFill>
                  <a:srgbClr val="000000"/>
                </a:solidFill>
                <a:latin typeface="Calibri"/>
              </a:rPr>
              <a:t>MLP</a:t>
            </a:r>
            <a:endParaRPr lang="fr-FR" sz="2400" b="0" strike="noStrike" spc="-1" dirty="0"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fr-BE" sz="2400" b="0" strike="noStrike" spc="-1" dirty="0">
                <a:solidFill>
                  <a:srgbClr val="000000"/>
                </a:solidFill>
                <a:latin typeface="Calibri"/>
              </a:rPr>
              <a:t>Transformer</a:t>
            </a:r>
            <a:endParaRPr lang="fr-FR" sz="24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fr-BE" sz="2400" b="0" strike="noStrike" spc="-1" dirty="0">
                <a:solidFill>
                  <a:srgbClr val="000000"/>
                </a:solidFill>
                <a:latin typeface="Calibri"/>
              </a:rPr>
              <a:t>Validation expérimentale (4min)</a:t>
            </a:r>
            <a:endParaRPr lang="fr-FR" sz="24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fr-BE" sz="2400" b="0" strike="noStrike" spc="-1" dirty="0">
                <a:solidFill>
                  <a:srgbClr val="000000"/>
                </a:solidFill>
                <a:latin typeface="Calibri"/>
              </a:rPr>
              <a:t>Conclusion</a:t>
            </a:r>
            <a:endParaRPr lang="fr-F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Image 159"/>
          <p:cNvPicPr/>
          <p:nvPr/>
        </p:nvPicPr>
        <p:blipFill>
          <a:blip r:embed="rId2"/>
          <a:stretch/>
        </p:blipFill>
        <p:spPr>
          <a:xfrm>
            <a:off x="142920" y="1285560"/>
            <a:ext cx="3675240" cy="2674440"/>
          </a:xfrm>
          <a:prstGeom prst="rect">
            <a:avLst/>
          </a:prstGeom>
          <a:ln>
            <a:noFill/>
          </a:ln>
        </p:spPr>
      </p:pic>
      <p:pic>
        <p:nvPicPr>
          <p:cNvPr id="161" name="Image 160"/>
          <p:cNvPicPr/>
          <p:nvPr/>
        </p:nvPicPr>
        <p:blipFill>
          <a:blip r:embed="rId3"/>
          <a:stretch/>
        </p:blipFill>
        <p:spPr>
          <a:xfrm>
            <a:off x="3861000" y="1200240"/>
            <a:ext cx="4370760" cy="3012120"/>
          </a:xfrm>
          <a:prstGeom prst="rect">
            <a:avLst/>
          </a:prstGeom>
          <a:ln>
            <a:noFill/>
          </a:ln>
        </p:spPr>
      </p:pic>
      <p:pic>
        <p:nvPicPr>
          <p:cNvPr id="162" name="Image 161"/>
          <p:cNvPicPr/>
          <p:nvPr/>
        </p:nvPicPr>
        <p:blipFill>
          <a:blip r:embed="rId4"/>
          <a:stretch/>
        </p:blipFill>
        <p:spPr>
          <a:xfrm>
            <a:off x="8049600" y="1200240"/>
            <a:ext cx="4072320" cy="2788200"/>
          </a:xfrm>
          <a:prstGeom prst="rect">
            <a:avLst/>
          </a:prstGeom>
          <a:ln>
            <a:noFill/>
          </a:ln>
        </p:spPr>
      </p:pic>
      <p:sp>
        <p:nvSpPr>
          <p:cNvPr id="163" name="TextShape 1"/>
          <p:cNvSpPr txBox="1"/>
          <p:nvPr/>
        </p:nvSpPr>
        <p:spPr>
          <a:xfrm>
            <a:off x="759600" y="278280"/>
            <a:ext cx="87012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Les résultats des trois architectures en dessous des performances espérées </a:t>
            </a:r>
          </a:p>
        </p:txBody>
      </p:sp>
      <p:sp>
        <p:nvSpPr>
          <p:cNvPr id="164" name="TextShape 2"/>
          <p:cNvSpPr txBox="1"/>
          <p:nvPr/>
        </p:nvSpPr>
        <p:spPr>
          <a:xfrm>
            <a:off x="641880" y="4366440"/>
            <a:ext cx="25045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Trajectoire des pistes</a:t>
            </a:r>
          </a:p>
        </p:txBody>
      </p:sp>
      <p:sp>
        <p:nvSpPr>
          <p:cNvPr id="165" name="TextShape 3"/>
          <p:cNvSpPr txBox="1"/>
          <p:nvPr/>
        </p:nvSpPr>
        <p:spPr>
          <a:xfrm>
            <a:off x="684720" y="5040720"/>
            <a:ext cx="44949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Mauvaise réception des données radar</a:t>
            </a:r>
          </a:p>
        </p:txBody>
      </p:sp>
      <p:sp>
        <p:nvSpPr>
          <p:cNvPr id="166" name="TextShape 4"/>
          <p:cNvSpPr txBox="1"/>
          <p:nvPr/>
        </p:nvSpPr>
        <p:spPr>
          <a:xfrm>
            <a:off x="684720" y="5643000"/>
            <a:ext cx="102528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Pas assez d’instants captés afin de pouvoir utiliser des instants du passé se suivant</a:t>
            </a:r>
          </a:p>
        </p:txBody>
      </p:sp>
      <p:sp>
        <p:nvSpPr>
          <p:cNvPr id="167" name="TextShape 5"/>
          <p:cNvSpPr txBox="1"/>
          <p:nvPr/>
        </p:nvSpPr>
        <p:spPr>
          <a:xfrm>
            <a:off x="749160" y="6245280"/>
            <a:ext cx="86364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Surentrainement → les données simulées sont trop variées.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928440" y="351720"/>
            <a:ext cx="1087380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BE" sz="3600" b="0" strike="noStrike" spc="-1">
                <a:solidFill>
                  <a:srgbClr val="000000"/>
                </a:solidFill>
                <a:latin typeface="Calibri"/>
              </a:rPr>
              <a:t>Conception d’un senseur intégré multimodal pour l’observation des routes</a:t>
            </a:r>
            <a:endParaRPr lang="fr-FR" sz="3600" b="0" strike="noStrike" spc="-1">
              <a:latin typeface="Arial"/>
            </a:endParaRPr>
          </a:p>
        </p:txBody>
      </p:sp>
      <p:pic>
        <p:nvPicPr>
          <p:cNvPr id="88" name="Image 5"/>
          <p:cNvPicPr/>
          <p:nvPr/>
        </p:nvPicPr>
        <p:blipFill>
          <a:blip r:embed="rId2"/>
          <a:stretch/>
        </p:blipFill>
        <p:spPr>
          <a:xfrm>
            <a:off x="736200" y="2584080"/>
            <a:ext cx="4942800" cy="3539160"/>
          </a:xfrm>
          <a:prstGeom prst="rect">
            <a:avLst/>
          </a:prstGeom>
          <a:ln>
            <a:noFill/>
          </a:ln>
        </p:spPr>
      </p:pic>
      <p:pic>
        <p:nvPicPr>
          <p:cNvPr id="89" name="Image 7"/>
          <p:cNvPicPr/>
          <p:nvPr/>
        </p:nvPicPr>
        <p:blipFill>
          <a:blip r:embed="rId3"/>
          <a:stretch/>
        </p:blipFill>
        <p:spPr>
          <a:xfrm>
            <a:off x="6095880" y="2584080"/>
            <a:ext cx="5218920" cy="354096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1027080" y="1814760"/>
            <a:ext cx="240516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BE" sz="2000" b="0" strike="noStrike" spc="-1">
                <a:solidFill>
                  <a:srgbClr val="000000"/>
                </a:solidFill>
                <a:latin typeface="Calibri"/>
              </a:rPr>
              <a:t>Radar Doppler:</a:t>
            </a:r>
            <a:endParaRPr lang="fr-FR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928440" y="351720"/>
            <a:ext cx="1087380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BE" sz="3600" b="0" strike="noStrike" spc="-1">
                <a:solidFill>
                  <a:srgbClr val="000000"/>
                </a:solidFill>
                <a:latin typeface="Calibri"/>
              </a:rPr>
              <a:t>Conception d’un senseur intégré multimodal pour l’observation des routes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703440" y="1766160"/>
            <a:ext cx="8074800" cy="1937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BE" sz="2000" spc="-1" dirty="0">
                <a:solidFill>
                  <a:srgbClr val="000000"/>
                </a:solidFill>
                <a:latin typeface="Calibri"/>
              </a:rPr>
              <a:t>Données provenant de la c</a:t>
            </a:r>
            <a:r>
              <a:rPr lang="fr-BE" sz="2000" b="0" strike="noStrike" spc="-1" dirty="0">
                <a:solidFill>
                  <a:srgbClr val="000000"/>
                </a:solidFill>
                <a:latin typeface="Calibri"/>
              </a:rPr>
              <a:t>améra: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fr-BE" sz="2000" spc="-1" dirty="0">
                <a:solidFill>
                  <a:srgbClr val="000000"/>
                </a:solidFill>
                <a:latin typeface="Calibri"/>
              </a:rPr>
              <a:t>Détection d’objets sur une image (YOLO)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fr-BE" sz="2000" b="0" strike="noStrike" spc="-1" dirty="0">
                <a:solidFill>
                  <a:srgbClr val="000000"/>
                </a:solidFill>
                <a:latin typeface="Calibri"/>
              </a:rPr>
              <a:t>Estimation de la profondeur de chaque objet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fr-BE" sz="2000" spc="-1" dirty="0">
                <a:solidFill>
                  <a:srgbClr val="000000"/>
                </a:solidFill>
                <a:latin typeface="Calibri"/>
              </a:rPr>
              <a:t>Détermination de la position de chaque objet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fr-BE" sz="2000" b="0" strike="noStrike" spc="-1" dirty="0">
                <a:solidFill>
                  <a:srgbClr val="000000"/>
                </a:solidFill>
                <a:latin typeface="Calibri"/>
              </a:rPr>
              <a:t>Détermination de la vitesse de chaque objet</a:t>
            </a:r>
          </a:p>
          <a:p>
            <a:pPr>
              <a:lnSpc>
                <a:spcPct val="100000"/>
              </a:lnSpc>
            </a:pPr>
            <a:endParaRPr lang="fr-FR" sz="2000" b="0" strike="noStrike" spc="-1" dirty="0">
              <a:latin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F118EB-1750-4D89-BF66-572D684D5CAA}"/>
              </a:ext>
            </a:extLst>
          </p:cNvPr>
          <p:cNvSpPr/>
          <p:nvPr/>
        </p:nvSpPr>
        <p:spPr>
          <a:xfrm>
            <a:off x="703440" y="3703698"/>
            <a:ext cx="156145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BA25099-D4A1-404D-9F7B-BA40CD0EFDC6}"/>
              </a:ext>
            </a:extLst>
          </p:cNvPr>
          <p:cNvSpPr txBox="1"/>
          <p:nvPr/>
        </p:nvSpPr>
        <p:spPr>
          <a:xfrm>
            <a:off x="928440" y="3840480"/>
            <a:ext cx="1209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/>
              <a:t>Image au temps 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23900C-244F-4EA2-AE52-52FAD350C261}"/>
              </a:ext>
            </a:extLst>
          </p:cNvPr>
          <p:cNvSpPr/>
          <p:nvPr/>
        </p:nvSpPr>
        <p:spPr>
          <a:xfrm>
            <a:off x="703440" y="5184036"/>
            <a:ext cx="156145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D8D795D-A159-48DD-93B6-B4E0D8F0721D}"/>
              </a:ext>
            </a:extLst>
          </p:cNvPr>
          <p:cNvSpPr txBox="1"/>
          <p:nvPr/>
        </p:nvSpPr>
        <p:spPr>
          <a:xfrm>
            <a:off x="928440" y="5320818"/>
            <a:ext cx="1209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/>
              <a:t>Image au temps t-1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EDD0D95-A3B7-4340-9F53-86DD14BD8703}"/>
              </a:ext>
            </a:extLst>
          </p:cNvPr>
          <p:cNvCxnSpPr/>
          <p:nvPr/>
        </p:nvCxnSpPr>
        <p:spPr>
          <a:xfrm>
            <a:off x="2504049" y="4160898"/>
            <a:ext cx="970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07CBFA3-D903-4FA3-9128-75FAABED2018}"/>
              </a:ext>
            </a:extLst>
          </p:cNvPr>
          <p:cNvCxnSpPr/>
          <p:nvPr/>
        </p:nvCxnSpPr>
        <p:spPr>
          <a:xfrm>
            <a:off x="2504049" y="5681003"/>
            <a:ext cx="970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EB3EF34-6414-44A0-A6E6-8AAFD859316C}"/>
              </a:ext>
            </a:extLst>
          </p:cNvPr>
          <p:cNvSpPr/>
          <p:nvPr/>
        </p:nvSpPr>
        <p:spPr>
          <a:xfrm>
            <a:off x="3627175" y="3703698"/>
            <a:ext cx="156145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18C54C4-71B1-43E2-B187-453C155A7D1A}"/>
              </a:ext>
            </a:extLst>
          </p:cNvPr>
          <p:cNvSpPr txBox="1"/>
          <p:nvPr/>
        </p:nvSpPr>
        <p:spPr>
          <a:xfrm>
            <a:off x="3852174" y="3717264"/>
            <a:ext cx="1209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/>
              <a:t>Détection d’objets au temps 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982051-7D7F-4CAF-B314-D479BBB678CB}"/>
              </a:ext>
            </a:extLst>
          </p:cNvPr>
          <p:cNvSpPr/>
          <p:nvPr/>
        </p:nvSpPr>
        <p:spPr>
          <a:xfrm>
            <a:off x="3627175" y="5223803"/>
            <a:ext cx="156145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7975F13-E59F-4528-8170-C1C4D5B0A3F6}"/>
              </a:ext>
            </a:extLst>
          </p:cNvPr>
          <p:cNvSpPr txBox="1"/>
          <p:nvPr/>
        </p:nvSpPr>
        <p:spPr>
          <a:xfrm>
            <a:off x="3852174" y="5267439"/>
            <a:ext cx="1209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/>
              <a:t>Détection d’objets au temps t-1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43BC7D3F-60E6-48BC-80C0-B3A7E4F29DFC}"/>
              </a:ext>
            </a:extLst>
          </p:cNvPr>
          <p:cNvCxnSpPr/>
          <p:nvPr/>
        </p:nvCxnSpPr>
        <p:spPr>
          <a:xfrm>
            <a:off x="5394670" y="5681003"/>
            <a:ext cx="970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05AE8F45-BE8D-4A38-9F69-5B3EE5525C36}"/>
              </a:ext>
            </a:extLst>
          </p:cNvPr>
          <p:cNvCxnSpPr/>
          <p:nvPr/>
        </p:nvCxnSpPr>
        <p:spPr>
          <a:xfrm>
            <a:off x="5394670" y="4142141"/>
            <a:ext cx="970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12F72B3-E7F6-47FD-A20B-EC8107ECDE03}"/>
              </a:ext>
            </a:extLst>
          </p:cNvPr>
          <p:cNvSpPr/>
          <p:nvPr/>
        </p:nvSpPr>
        <p:spPr>
          <a:xfrm>
            <a:off x="6625968" y="3703698"/>
            <a:ext cx="156145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AB416D9-EA7B-4126-896D-E8BDC4A9C384}"/>
              </a:ext>
            </a:extLst>
          </p:cNvPr>
          <p:cNvSpPr txBox="1"/>
          <p:nvPr/>
        </p:nvSpPr>
        <p:spPr>
          <a:xfrm>
            <a:off x="6850967" y="3717264"/>
            <a:ext cx="1209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/>
              <a:t>Position des objets au temps 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9B0A04-EF3A-4124-A27A-C47B63ACC9E2}"/>
              </a:ext>
            </a:extLst>
          </p:cNvPr>
          <p:cNvSpPr/>
          <p:nvPr/>
        </p:nvSpPr>
        <p:spPr>
          <a:xfrm>
            <a:off x="6625968" y="5198104"/>
            <a:ext cx="156145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F2B83D1-EC0D-4810-A174-CB89D548D682}"/>
              </a:ext>
            </a:extLst>
          </p:cNvPr>
          <p:cNvSpPr txBox="1"/>
          <p:nvPr/>
        </p:nvSpPr>
        <p:spPr>
          <a:xfrm>
            <a:off x="6787661" y="5216861"/>
            <a:ext cx="1336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/>
              <a:t>Position des objets au temps t-1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FF4BD44C-FDA1-4051-A4AA-4FCDD526705C}"/>
              </a:ext>
            </a:extLst>
          </p:cNvPr>
          <p:cNvCxnSpPr>
            <a:cxnSpLocks/>
          </p:cNvCxnSpPr>
          <p:nvPr/>
        </p:nvCxnSpPr>
        <p:spPr>
          <a:xfrm>
            <a:off x="8292905" y="4179362"/>
            <a:ext cx="1160584" cy="673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E768ED8-32BB-4FE0-8C97-3911EFEFC733}"/>
              </a:ext>
            </a:extLst>
          </p:cNvPr>
          <p:cNvCxnSpPr>
            <a:cxnSpLocks/>
          </p:cNvCxnSpPr>
          <p:nvPr/>
        </p:nvCxnSpPr>
        <p:spPr>
          <a:xfrm flipV="1">
            <a:off x="8389119" y="4853354"/>
            <a:ext cx="1033974" cy="80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6C8D0C8-A6FC-4F7E-B37E-DF928AF4DFF7}"/>
              </a:ext>
            </a:extLst>
          </p:cNvPr>
          <p:cNvSpPr/>
          <p:nvPr/>
        </p:nvSpPr>
        <p:spPr>
          <a:xfrm>
            <a:off x="9690231" y="4424289"/>
            <a:ext cx="156145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4843855-F3E3-4E75-AD4D-4E1E243BD455}"/>
              </a:ext>
            </a:extLst>
          </p:cNvPr>
          <p:cNvSpPr txBox="1"/>
          <p:nvPr/>
        </p:nvSpPr>
        <p:spPr>
          <a:xfrm>
            <a:off x="9915230" y="4437855"/>
            <a:ext cx="1209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/>
              <a:t>Vitesse des objets au temps 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804759A-BC5A-4997-BD31-76D6940A38EA}"/>
              </a:ext>
            </a:extLst>
          </p:cNvPr>
          <p:cNvSpPr txBox="1"/>
          <p:nvPr/>
        </p:nvSpPr>
        <p:spPr>
          <a:xfrm>
            <a:off x="2552170" y="3772809"/>
            <a:ext cx="86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YOLO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E1AB5CC-1A9D-471F-B291-24352BCCE58B}"/>
              </a:ext>
            </a:extLst>
          </p:cNvPr>
          <p:cNvSpPr txBox="1"/>
          <p:nvPr/>
        </p:nvSpPr>
        <p:spPr>
          <a:xfrm>
            <a:off x="2525526" y="5291584"/>
            <a:ext cx="86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YOLO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B31934-EFF8-4981-8150-86050A243F66}"/>
              </a:ext>
            </a:extLst>
          </p:cNvPr>
          <p:cNvSpPr txBox="1"/>
          <p:nvPr/>
        </p:nvSpPr>
        <p:spPr>
          <a:xfrm>
            <a:off x="5341089" y="3745832"/>
            <a:ext cx="118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Est. Prof.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90B9879-1B24-48F2-B96E-7E1FAB7CF558}"/>
              </a:ext>
            </a:extLst>
          </p:cNvPr>
          <p:cNvSpPr txBox="1"/>
          <p:nvPr/>
        </p:nvSpPr>
        <p:spPr>
          <a:xfrm>
            <a:off x="5350326" y="5275294"/>
            <a:ext cx="118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Est. Prof.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380" y="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BE" sz="3200" b="0" strike="noStrike" spc="-1" dirty="0">
                <a:solidFill>
                  <a:srgbClr val="000000"/>
                </a:solidFill>
                <a:latin typeface="Calibri"/>
              </a:rPr>
              <a:t>Extraction des données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BE" sz="2000" spc="-1" dirty="0">
                <a:solidFill>
                  <a:srgbClr val="000000"/>
                </a:solidFill>
                <a:latin typeface="Calibri"/>
              </a:rPr>
              <a:t>Première étape: Détection des objets (YOLO)</a:t>
            </a:r>
          </a:p>
          <a:p>
            <a:pPr marL="343260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BE" sz="2000" b="0" strike="noStrike" spc="-1" dirty="0">
                <a:solidFill>
                  <a:srgbClr val="000000"/>
                </a:solidFill>
                <a:latin typeface="Calibri"/>
              </a:rPr>
              <a:t>Réseau neuronal (CNN</a:t>
            </a:r>
            <a:r>
              <a:rPr lang="fr-BE" sz="2000" spc="-1" dirty="0">
                <a:solidFill>
                  <a:srgbClr val="000000"/>
                </a:solidFill>
                <a:latin typeface="Calibri"/>
              </a:rPr>
              <a:t>) pré-entraîné sur l’ensemble des données COCO</a:t>
            </a:r>
          </a:p>
          <a:p>
            <a:pPr marL="343260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BE" sz="2000" b="0" strike="noStrike" spc="-1" dirty="0">
                <a:solidFill>
                  <a:srgbClr val="000000"/>
                </a:solidFill>
                <a:latin typeface="Calibri"/>
              </a:rPr>
              <a:t>Implémentation open source (YOLOv5) 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Image 2" descr="Une image contenant texte, passage, scène, route&#10;&#10;Description générée automatiquement">
            <a:extLst>
              <a:ext uri="{FF2B5EF4-FFF2-40B4-BE49-F238E27FC236}">
                <a16:creationId xmlns:a16="http://schemas.microsoft.com/office/drawing/2014/main" id="{58271DB2-4E4B-41D3-A917-285FF960D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21" y="2271437"/>
            <a:ext cx="7393858" cy="41590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route, passage, scène&#10;&#10;Description générée automatiquement">
            <a:extLst>
              <a:ext uri="{FF2B5EF4-FFF2-40B4-BE49-F238E27FC236}">
                <a16:creationId xmlns:a16="http://schemas.microsoft.com/office/drawing/2014/main" id="{5D2049AC-B719-43DA-85B2-75DFDDA02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15" y="2175480"/>
            <a:ext cx="7629833" cy="4291781"/>
          </a:xfrm>
          <a:prstGeom prst="rect">
            <a:avLst/>
          </a:prstGeom>
        </p:spPr>
      </p:pic>
      <p:sp>
        <p:nvSpPr>
          <p:cNvPr id="6" name="TextShape 1">
            <a:extLst>
              <a:ext uri="{FF2B5EF4-FFF2-40B4-BE49-F238E27FC236}">
                <a16:creationId xmlns:a16="http://schemas.microsoft.com/office/drawing/2014/main" id="{27931D92-EF76-4749-9F94-A4A8874F570D}"/>
              </a:ext>
            </a:extLst>
          </p:cNvPr>
          <p:cNvSpPr txBox="1"/>
          <p:nvPr/>
        </p:nvSpPr>
        <p:spPr>
          <a:xfrm>
            <a:off x="838380" y="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BE" sz="3200" b="0" strike="noStrike" spc="-1" dirty="0">
                <a:solidFill>
                  <a:srgbClr val="000000"/>
                </a:solidFill>
                <a:latin typeface="Calibri"/>
              </a:rPr>
              <a:t>Extraction des données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BE" sz="2000" spc="-1" dirty="0">
                <a:solidFill>
                  <a:srgbClr val="000000"/>
                </a:solidFill>
                <a:latin typeface="Calibri"/>
              </a:rPr>
              <a:t>Première étape: Détection des objets (YOLO)</a:t>
            </a:r>
          </a:p>
          <a:p>
            <a:pPr marL="343260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BE" sz="2000" b="0" strike="noStrike" spc="-1" dirty="0">
                <a:solidFill>
                  <a:srgbClr val="000000"/>
                </a:solidFill>
                <a:latin typeface="Calibri"/>
              </a:rPr>
              <a:t>Objets gardés si le seuil est supérieur à 0.25</a:t>
            </a:r>
          </a:p>
          <a:p>
            <a:pPr marL="343260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BE" sz="2000" b="0" strike="noStrike" spc="-1" dirty="0">
                <a:solidFill>
                  <a:srgbClr val="000000"/>
                </a:solidFill>
                <a:latin typeface="Calibri"/>
              </a:rPr>
              <a:t>Certains objets sont indésirables (feux de signalisation, panneaux routiers,…)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8089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>
            <a:extLst>
              <a:ext uri="{FF2B5EF4-FFF2-40B4-BE49-F238E27FC236}">
                <a16:creationId xmlns:a16="http://schemas.microsoft.com/office/drawing/2014/main" id="{E4107997-53BB-48F8-B55A-8B8B26F36A58}"/>
              </a:ext>
            </a:extLst>
          </p:cNvPr>
          <p:cNvSpPr txBox="1"/>
          <p:nvPr/>
        </p:nvSpPr>
        <p:spPr>
          <a:xfrm>
            <a:off x="838380" y="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BE" sz="3200" b="0" strike="noStrike" spc="-1" dirty="0">
                <a:solidFill>
                  <a:srgbClr val="000000"/>
                </a:solidFill>
                <a:latin typeface="Calibri"/>
              </a:rPr>
              <a:t>Extraction des données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BE" sz="2000" spc="-1" dirty="0">
                <a:solidFill>
                  <a:srgbClr val="000000"/>
                </a:solidFill>
                <a:latin typeface="Calibri"/>
              </a:rPr>
              <a:t>Deuxième étape: Estimation de la profondeur pour chaque objet</a:t>
            </a:r>
          </a:p>
          <a:p>
            <a:pPr marL="343260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BE" sz="2000" b="0" strike="noStrike" spc="-1" dirty="0">
                <a:solidFill>
                  <a:srgbClr val="000000"/>
                </a:solidFill>
                <a:latin typeface="Calibri"/>
              </a:rPr>
              <a:t>Modélisation de la caméra avec le modèle du </a:t>
            </a:r>
            <a:r>
              <a:rPr lang="fr-BE" sz="2000" b="0" strike="noStrike" spc="-1" dirty="0" err="1">
                <a:solidFill>
                  <a:srgbClr val="000000"/>
                </a:solidFill>
                <a:latin typeface="Calibri"/>
              </a:rPr>
              <a:t>pinhole</a:t>
            </a:r>
            <a:endParaRPr lang="fr-BE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260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BE" sz="2000" spc="-1" dirty="0">
                <a:solidFill>
                  <a:srgbClr val="000000"/>
                </a:solidFill>
                <a:latin typeface="Calibri"/>
              </a:rPr>
              <a:t>Caméra virtuelle: pas de distance focale disponible</a:t>
            </a:r>
          </a:p>
          <a:p>
            <a:pPr marL="343260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BE" sz="2000" b="0" strike="noStrike" spc="-1" dirty="0">
                <a:solidFill>
                  <a:srgbClr val="000000"/>
                </a:solidFill>
                <a:latin typeface="Calibri"/>
              </a:rPr>
              <a:t>Utilisation de l’angle de vue (horizontal) de la caméra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F7351F9-6F89-4E8F-9758-2E2FA8D2B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423" y="2583543"/>
            <a:ext cx="4459959" cy="372569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9745261-96B8-4CA5-B59E-6022D9623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475" y="2583543"/>
            <a:ext cx="2783795" cy="188364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632E84B-8CA5-4D2D-A85C-152D65BE5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000" y="4467189"/>
            <a:ext cx="4459960" cy="10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627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Shape 1">
            <a:extLst>
              <a:ext uri="{FF2B5EF4-FFF2-40B4-BE49-F238E27FC236}">
                <a16:creationId xmlns:a16="http://schemas.microsoft.com/office/drawing/2014/main" id="{041B31B6-98F3-4E8D-95B3-90B366F8246E}"/>
              </a:ext>
            </a:extLst>
          </p:cNvPr>
          <p:cNvSpPr txBox="1"/>
          <p:nvPr/>
        </p:nvSpPr>
        <p:spPr>
          <a:xfrm>
            <a:off x="838380" y="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BE" sz="3200" b="0" strike="noStrike" spc="-1" dirty="0">
                <a:solidFill>
                  <a:srgbClr val="000000"/>
                </a:solidFill>
                <a:latin typeface="Calibri"/>
              </a:rPr>
              <a:t>Extraction des données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BE" sz="2000" spc="-1" dirty="0">
                <a:solidFill>
                  <a:srgbClr val="000000"/>
                </a:solidFill>
                <a:latin typeface="Calibri"/>
              </a:rPr>
              <a:t>Troisième étape: Estimation de la position de chaque objet</a:t>
            </a:r>
          </a:p>
          <a:p>
            <a:pPr marL="343260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BE" sz="2000" spc="-1" dirty="0">
                <a:solidFill>
                  <a:srgbClr val="000000"/>
                </a:solidFill>
                <a:latin typeface="Calibri"/>
              </a:rPr>
              <a:t>Passage de coordonnées sphériques aux coordonnées cartésiennes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BE" sz="2000" b="0" strike="noStrike" spc="-1" dirty="0">
                <a:solidFill>
                  <a:srgbClr val="000000"/>
                </a:solidFill>
                <a:latin typeface="Calibri"/>
              </a:rPr>
              <a:t>Quatrième étape: Estimation de la vitesse de chaque objet</a:t>
            </a:r>
          </a:p>
          <a:p>
            <a:pPr marL="343260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BE" sz="2000" b="0" strike="noStrike" spc="-1" dirty="0">
                <a:solidFill>
                  <a:srgbClr val="000000"/>
                </a:solidFill>
                <a:latin typeface="Calibri"/>
              </a:rPr>
              <a:t>Association des données </a:t>
            </a:r>
          </a:p>
          <a:p>
            <a:pPr marL="343260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BE" sz="2000" b="0" strike="noStrike" spc="-1" dirty="0">
                <a:solidFill>
                  <a:srgbClr val="000000"/>
                </a:solidFill>
                <a:latin typeface="Calibri"/>
              </a:rPr>
              <a:t>Estimation de la vitesse sur base de la distance parcourue</a:t>
            </a:r>
          </a:p>
          <a:p>
            <a:pPr marL="343260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fr-BE" sz="2000" spc="-1" dirty="0">
              <a:solidFill>
                <a:srgbClr val="000000"/>
              </a:solidFill>
              <a:latin typeface="Calibri"/>
            </a:endParaRPr>
          </a:p>
          <a:p>
            <a:pPr marL="343260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fr-BE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fr-BE" sz="2000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2B4413E-CF68-472A-B52C-D4A35C30F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318" y="2481943"/>
            <a:ext cx="5114108" cy="94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60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A6E087-0940-47F8-BC58-1CACF9E20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200" dirty="0"/>
              <a:t>Résultats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2AF5E22-CD26-4816-A2FA-C7F742CEA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987" y="2311766"/>
            <a:ext cx="4149725" cy="111723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BC6278F-B170-4AA5-A7FD-BB8780801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0" y="2244810"/>
            <a:ext cx="6869907" cy="393827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E020669-83C4-4728-B01A-AF1A6FA23E67}"/>
              </a:ext>
            </a:extLst>
          </p:cNvPr>
          <p:cNvSpPr txBox="1"/>
          <p:nvPr/>
        </p:nvSpPr>
        <p:spPr>
          <a:xfrm>
            <a:off x="7707987" y="1837754"/>
            <a:ext cx="2989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Données estimées: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D8009A6-F226-419A-930F-27C0FE3F0479}"/>
              </a:ext>
            </a:extLst>
          </p:cNvPr>
          <p:cNvSpPr txBox="1"/>
          <p:nvPr/>
        </p:nvSpPr>
        <p:spPr>
          <a:xfrm>
            <a:off x="957941" y="1837754"/>
            <a:ext cx="414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Exemple de données capturées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1CF065E-A621-4814-A24B-F90E0C707F0F}"/>
              </a:ext>
            </a:extLst>
          </p:cNvPr>
          <p:cNvSpPr txBox="1"/>
          <p:nvPr/>
        </p:nvSpPr>
        <p:spPr>
          <a:xfrm>
            <a:off x="7707987" y="3599764"/>
            <a:ext cx="23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Données réelles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7F658CB-DAD5-4F9A-AE87-4CB97A557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5629" y="4024826"/>
            <a:ext cx="4656301" cy="108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650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</TotalTime>
  <Words>649</Words>
  <Application>Microsoft Office PowerPoint</Application>
  <PresentationFormat>Grand écran</PresentationFormat>
  <Paragraphs>112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Résultats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Multi-Layer Perceptron (MLP) </vt:lpstr>
      <vt:lpstr>Multi-Layer Perceptron (MLP) </vt:lpstr>
      <vt:lpstr>Transformer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Gauthier</dc:creator>
  <dc:description/>
  <cp:lastModifiedBy>Gauthier</cp:lastModifiedBy>
  <cp:revision>27</cp:revision>
  <dcterms:created xsi:type="dcterms:W3CDTF">2021-06-16T07:01:54Z</dcterms:created>
  <dcterms:modified xsi:type="dcterms:W3CDTF">2021-06-19T11:14:20Z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