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9" r:id="rId4"/>
    <p:sldId id="258" r:id="rId5"/>
    <p:sldId id="261" r:id="rId6"/>
    <p:sldId id="262" r:id="rId7"/>
    <p:sldId id="256" r:id="rId8"/>
    <p:sldId id="260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16.02.2021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39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16.02.2021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45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16.02.2021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655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00F8EB-0F57-43E6-833C-1BDAA7F5D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F88F18-25B3-42E6-A3B8-8CC26958F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E1DACD-F25D-4989-8F88-F982F9E26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D69D-74C9-44C2-AA09-BF23A02BA6D3}" type="datetimeFigureOut">
              <a:rPr lang="fr-BE" smtClean="0"/>
              <a:t>16-02-21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69A780-6DD8-4BC6-8917-E9702BC65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E65A83-2C33-44D9-A528-C247B64B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A72-A6E3-460C-89F6-BD7F786B0D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7863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E945B5-85D7-4D45-9555-A60B7704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ABFE82-8085-44CE-AAAC-76A503AF0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27572E-CAD3-4595-AD3B-829D0088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D69D-74C9-44C2-AA09-BF23A02BA6D3}" type="datetimeFigureOut">
              <a:rPr lang="fr-BE" smtClean="0"/>
              <a:t>16-02-21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6F531D-1B18-4971-AB47-2716D02E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07C95A-2010-463C-8340-15E06150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A72-A6E3-460C-89F6-BD7F786B0D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89290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61CB1-4EEB-4F25-BCED-54C16C7F4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E5F506-D0A1-4C0F-A242-3CA03C286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6AED5E-177E-4557-B451-26EE3179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D69D-74C9-44C2-AA09-BF23A02BA6D3}" type="datetimeFigureOut">
              <a:rPr lang="fr-BE" smtClean="0"/>
              <a:t>16-02-21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ECB812-20BC-45BC-8996-DFEFAFCB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5E9A21-7F71-4DB2-9A24-7BCB57A0A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A72-A6E3-460C-89F6-BD7F786B0D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72038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B2A592-190E-42C7-BDD6-FFFC7CBE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DC9243-F817-4AE2-ADAB-B0990C98D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560DCD-8205-4E6F-B542-D3AAF1550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4DE1C5-206B-4E14-AEEE-343B43BC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D69D-74C9-44C2-AA09-BF23A02BA6D3}" type="datetimeFigureOut">
              <a:rPr lang="fr-BE" smtClean="0"/>
              <a:t>16-02-21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9E0C45-5544-48B6-B39A-99ACB30B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A7F8E1-B780-47B7-BE85-CDECCE82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A72-A6E3-460C-89F6-BD7F786B0D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556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6836BD-F401-4517-AF36-39EDDC06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5BB316-1C15-4250-9AAE-0E95DA9DE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F92D83-E415-4AF7-A265-28E270094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AFDA64-5064-4BF6-B35C-3D7CC8862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15C3483-683B-4CE0-B782-460FF6D6C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A4888F8-6B41-4ED4-8CD5-B47842BA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D69D-74C9-44C2-AA09-BF23A02BA6D3}" type="datetimeFigureOut">
              <a:rPr lang="fr-BE" smtClean="0"/>
              <a:t>16-02-21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B07887-30DE-4688-A185-667DCCDC7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0B1CA40-9039-455F-997E-4A33A761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A72-A6E3-460C-89F6-BD7F786B0D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59654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52E2D-8F6F-4792-8E1B-A7198F92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D2555B5-8962-46E1-A97E-8F8B3CF19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D69D-74C9-44C2-AA09-BF23A02BA6D3}" type="datetimeFigureOut">
              <a:rPr lang="fr-BE" smtClean="0"/>
              <a:t>16-02-21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A7184A-D2E1-487D-859C-7AAA0401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A7068DB-A418-462F-AA15-65603572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A72-A6E3-460C-89F6-BD7F786B0D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909338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5847894-3781-45DF-8ABA-9E2CBFD2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D69D-74C9-44C2-AA09-BF23A02BA6D3}" type="datetimeFigureOut">
              <a:rPr lang="fr-BE" smtClean="0"/>
              <a:t>16-02-21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4B5D98E-676E-4605-8B3A-9425EFA9A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A70261-4BFA-4008-B351-DF7DA2CA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A72-A6E3-460C-89F6-BD7F786B0D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026596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70942-CFB4-4E96-9E9C-A393A274B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F36F34-7AB2-4749-B2DE-85F2EBCB4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B977A9-9A39-4D53-B05C-A8FF7CA06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05FE43-C3BB-4B6B-8DF5-058051E2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D69D-74C9-44C2-AA09-BF23A02BA6D3}" type="datetimeFigureOut">
              <a:rPr lang="fr-BE" smtClean="0"/>
              <a:t>16-02-21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B94A88-DD3B-4804-90A7-5CE5549BF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79E8B2-EE9A-4114-8D0F-D6CE172F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A72-A6E3-460C-89F6-BD7F786B0D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2432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16.02.2021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7725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1E8B30-6894-47F7-BDD7-0E0422D3D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DE783BD-636A-4333-B812-8E8BEDEA1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67C389-8517-41EB-8AA0-BDC405624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D6DBCA-212F-4B67-9482-CBF02DD4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D69D-74C9-44C2-AA09-BF23A02BA6D3}" type="datetimeFigureOut">
              <a:rPr lang="fr-BE" smtClean="0"/>
              <a:t>16-02-21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A89B46-9CDF-46CD-9022-62B6406B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9B12D6-004F-4196-BBD0-4F8A6E49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A72-A6E3-460C-89F6-BD7F786B0D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223817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52B95B-878A-4513-B164-B21F5151A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4259E64-FF09-4341-8E34-5AC500C72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4EA4E8-F9AC-4D8A-9D26-8360F6CB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D69D-74C9-44C2-AA09-BF23A02BA6D3}" type="datetimeFigureOut">
              <a:rPr lang="fr-BE" smtClean="0"/>
              <a:t>16-02-21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D1B975-F174-406C-B5A6-0D5E499EA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A58EB1-544F-4093-AABC-3E600462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A72-A6E3-460C-89F6-BD7F786B0D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930698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9589BCB-C683-44D5-B8DA-68F25835C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8CA968-83C8-439A-8DCE-F4DCE4B29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A402EC-76EB-4BD6-80B3-7F42CFDB2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D69D-74C9-44C2-AA09-BF23A02BA6D3}" type="datetimeFigureOut">
              <a:rPr lang="fr-BE" smtClean="0"/>
              <a:t>16-02-21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B89095-F22E-498E-8892-990AB59E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B768B3-3B1C-4048-9AB8-AF64507C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FA72-A6E3-460C-89F6-BD7F786B0D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7374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16.02.2021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78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16.02.2021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02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16.02.2021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3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16.02.2021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86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16.02.2021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332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16.02.2021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99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16.02.2021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67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16.02.2021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35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94032E7-DA8B-4815-B0A9-271C1538B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94082D-7FCC-4F4F-A76A-0D2615594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DC59F8-067E-4FAF-BCA5-FCA5C0414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9D69D-74C9-44C2-AA09-BF23A02BA6D3}" type="datetimeFigureOut">
              <a:rPr lang="fr-BE" smtClean="0"/>
              <a:t>16-02-21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0CFA7A-0D56-4D7E-B0A4-B0A10C55B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2F31C3-F8E7-4E2B-8090-DCFD65D97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3FA72-A6E3-460C-89F6-BD7F786B0D0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1115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illustrated-self-attention-2d627e33b20a" TargetMode="External"/><Relationship Id="rId2" Type="http://schemas.openxmlformats.org/officeDocument/2006/relationships/hyperlink" Target="https://jalammar.github.io/illustrated-transforme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clweb.org/anthology/2020.challengehml-1.1.pdf" TargetMode="External"/><Relationship Id="rId4" Type="http://schemas.openxmlformats.org/officeDocument/2006/relationships/hyperlink" Target="https://arxiv.org/pdf/2003.08111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4CA021B-137B-4771-88B0-9E53F8337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89"/>
          <a:stretch/>
        </p:blipFill>
        <p:spPr>
          <a:xfrm>
            <a:off x="1398043" y="609600"/>
            <a:ext cx="8756436" cy="6248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D7AC16A-FFC7-48F4-8D21-06E1B4D59202}"/>
              </a:ext>
            </a:extLst>
          </p:cNvPr>
          <p:cNvSpPr/>
          <p:nvPr/>
        </p:nvSpPr>
        <p:spPr>
          <a:xfrm>
            <a:off x="2991679" y="2205356"/>
            <a:ext cx="2908300" cy="28575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L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8AB824-C275-4AFA-8864-109E6C258517}"/>
              </a:ext>
            </a:extLst>
          </p:cNvPr>
          <p:cNvSpPr/>
          <p:nvPr/>
        </p:nvSpPr>
        <p:spPr>
          <a:xfrm>
            <a:off x="5976179" y="609600"/>
            <a:ext cx="2733354" cy="445325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L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7A99D8-9D70-449C-AC1D-1547E6EF421B}"/>
              </a:ext>
            </a:extLst>
          </p:cNvPr>
          <p:cNvSpPr txBox="1"/>
          <p:nvPr/>
        </p:nvSpPr>
        <p:spPr>
          <a:xfrm>
            <a:off x="4131183" y="1780778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LU" sz="18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Encodeur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A3A9CCC-F8A2-423D-A102-567AB391D8B1}"/>
              </a:ext>
            </a:extLst>
          </p:cNvPr>
          <p:cNvSpPr txBox="1"/>
          <p:nvPr/>
        </p:nvSpPr>
        <p:spPr>
          <a:xfrm>
            <a:off x="6455283" y="240268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LU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Décodeur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A498304-EA85-4BDC-BE66-DA051C63F7BC}"/>
              </a:ext>
            </a:extLst>
          </p:cNvPr>
          <p:cNvSpPr txBox="1"/>
          <p:nvPr/>
        </p:nvSpPr>
        <p:spPr>
          <a:xfrm>
            <a:off x="9011478" y="960755"/>
            <a:ext cx="3073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L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lang="fr-LU" dirty="0">
                <a:solidFill>
                  <a:prstClr val="black"/>
                </a:solidFill>
                <a:latin typeface="Calibri" panose="020F0502020204030204"/>
              </a:rPr>
              <a:t>modules</a:t>
            </a:r>
            <a:r>
              <a:rPr kumimoji="0" lang="fr-L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lang="fr-LU" dirty="0">
                <a:solidFill>
                  <a:prstClr val="black"/>
                </a:solidFill>
                <a:latin typeface="Calibri" panose="020F0502020204030204"/>
              </a:rPr>
              <a:t>un encodeur et un décodeur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L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Chaque module est fait d’une succession contenant différentes couches: MHA, FF, …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0BA392-88DC-4BA6-BA73-58F7ED630801}"/>
              </a:ext>
            </a:extLst>
          </p:cNvPr>
          <p:cNvSpPr txBox="1"/>
          <p:nvPr/>
        </p:nvSpPr>
        <p:spPr>
          <a:xfrm>
            <a:off x="13393" y="81699"/>
            <a:ext cx="6207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400" dirty="0"/>
              <a:t>Architecture Transformer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845783-4876-4602-980B-18A7B34EC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Mécanisme d’attention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3AF91CF-4941-46A8-9637-A7CE53FF934C}"/>
              </a:ext>
            </a:extLst>
          </p:cNvPr>
          <p:cNvSpPr txBox="1"/>
          <p:nvPr/>
        </p:nvSpPr>
        <p:spPr>
          <a:xfrm>
            <a:off x="4571998" y="1690688"/>
            <a:ext cx="618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K = Key, Q = </a:t>
            </a:r>
            <a:r>
              <a:rPr lang="fr-BE" dirty="0" err="1"/>
              <a:t>Query</a:t>
            </a:r>
            <a:r>
              <a:rPr lang="fr-BE" dirty="0"/>
              <a:t>, V = Value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08CA0D0-C6D1-4646-B25B-502CBE05D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27" y="1584144"/>
            <a:ext cx="3988671" cy="79140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24A8B85-431C-4588-BC8A-BCBB28CDFBF4}"/>
              </a:ext>
            </a:extLst>
          </p:cNvPr>
          <p:cNvSpPr txBox="1"/>
          <p:nvPr/>
        </p:nvSpPr>
        <p:spPr>
          <a:xfrm>
            <a:off x="940904" y="5317002"/>
            <a:ext cx="485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En général: self-attention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86D5C02-C63A-4A87-8C02-4ED85290DE51}"/>
              </a:ext>
            </a:extLst>
          </p:cNvPr>
          <p:cNvCxnSpPr/>
          <p:nvPr/>
        </p:nvCxnSpPr>
        <p:spPr>
          <a:xfrm>
            <a:off x="3525078" y="5526831"/>
            <a:ext cx="808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C0B9967F-8F3B-46C2-850E-D5531C458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336" y="5002375"/>
            <a:ext cx="1341989" cy="104891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0C53970-A5C5-4166-9433-0A64B3225ED3}"/>
              </a:ext>
            </a:extLst>
          </p:cNvPr>
          <p:cNvSpPr txBox="1"/>
          <p:nvPr/>
        </p:nvSpPr>
        <p:spPr>
          <a:xfrm>
            <a:off x="2769703" y="3059668"/>
            <a:ext cx="1802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Attention(K,Q,V)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6CEB5B3-6E77-4023-9018-FBD4CFABE946}"/>
              </a:ext>
            </a:extLst>
          </p:cNvPr>
          <p:cNvSpPr txBox="1"/>
          <p:nvPr/>
        </p:nvSpPr>
        <p:spPr>
          <a:xfrm>
            <a:off x="2769704" y="3710936"/>
            <a:ext cx="59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X1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F02F12D-8D50-4F03-A914-2954DF8D662E}"/>
              </a:ext>
            </a:extLst>
          </p:cNvPr>
          <p:cNvCxnSpPr>
            <a:cxnSpLocks/>
          </p:cNvCxnSpPr>
          <p:nvPr/>
        </p:nvCxnSpPr>
        <p:spPr>
          <a:xfrm flipH="1" flipV="1">
            <a:off x="2961861" y="3483878"/>
            <a:ext cx="1" cy="256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9E3F0352-C8EF-44AF-AE1D-39C25F18EBB6}"/>
              </a:ext>
            </a:extLst>
          </p:cNvPr>
          <p:cNvSpPr txBox="1"/>
          <p:nvPr/>
        </p:nvSpPr>
        <p:spPr>
          <a:xfrm>
            <a:off x="3949146" y="3711263"/>
            <a:ext cx="59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Xn</a:t>
            </a:r>
            <a:endParaRPr lang="fr-BE" dirty="0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559870B-238E-4932-BCCB-9F574CF02072}"/>
              </a:ext>
            </a:extLst>
          </p:cNvPr>
          <p:cNvCxnSpPr>
            <a:cxnSpLocks/>
          </p:cNvCxnSpPr>
          <p:nvPr/>
        </p:nvCxnSpPr>
        <p:spPr>
          <a:xfrm flipH="1" flipV="1">
            <a:off x="4121426" y="3486185"/>
            <a:ext cx="1" cy="256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ED9A76C5-37B1-4147-996E-61244962FEF0}"/>
              </a:ext>
            </a:extLst>
          </p:cNvPr>
          <p:cNvSpPr txBox="1"/>
          <p:nvPr/>
        </p:nvSpPr>
        <p:spPr>
          <a:xfrm>
            <a:off x="2769703" y="2228590"/>
            <a:ext cx="59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Z1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64F62CD-08A0-4585-AAD0-A0DBF6E8C595}"/>
              </a:ext>
            </a:extLst>
          </p:cNvPr>
          <p:cNvCxnSpPr>
            <a:cxnSpLocks/>
          </p:cNvCxnSpPr>
          <p:nvPr/>
        </p:nvCxnSpPr>
        <p:spPr>
          <a:xfrm flipH="1" flipV="1">
            <a:off x="2961861" y="2579367"/>
            <a:ext cx="1" cy="256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BE046C0D-B302-4935-B0A1-B9471521A8D6}"/>
              </a:ext>
            </a:extLst>
          </p:cNvPr>
          <p:cNvSpPr txBox="1"/>
          <p:nvPr/>
        </p:nvSpPr>
        <p:spPr>
          <a:xfrm>
            <a:off x="3916566" y="2228590"/>
            <a:ext cx="59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Zn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9DF83E2D-FCA8-461E-B052-93AC043042EC}"/>
              </a:ext>
            </a:extLst>
          </p:cNvPr>
          <p:cNvCxnSpPr>
            <a:cxnSpLocks/>
          </p:cNvCxnSpPr>
          <p:nvPr/>
        </p:nvCxnSpPr>
        <p:spPr>
          <a:xfrm flipH="1" flipV="1">
            <a:off x="4121426" y="2597922"/>
            <a:ext cx="1" cy="256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DAD2E4FD-510F-481D-BBD3-4E574D6A0FA9}"/>
              </a:ext>
            </a:extLst>
          </p:cNvPr>
          <p:cNvSpPr txBox="1"/>
          <p:nvPr/>
        </p:nvSpPr>
        <p:spPr>
          <a:xfrm>
            <a:off x="6054589" y="2432732"/>
            <a:ext cx="40038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Pour chaque mot Xi, on calcule une abstraction Zi indépendante.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/>
              <a:t>Softmax</a:t>
            </a:r>
            <a:r>
              <a:rPr lang="fr-BE" dirty="0"/>
              <a:t>: output entre 0 et 1 (poids)</a:t>
            </a:r>
          </a:p>
          <a:p>
            <a:endParaRPr lang="fr-BE" dirty="0"/>
          </a:p>
          <a:p>
            <a:r>
              <a:rPr lang="fr-BE" dirty="0"/>
              <a:t>        permet de savoir sur quels mots il faut se concentrer/prêter plus d’attention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6253AAC-A89A-4B20-80E8-4393064AFB30}"/>
              </a:ext>
            </a:extLst>
          </p:cNvPr>
          <p:cNvCxnSpPr>
            <a:cxnSpLocks/>
          </p:cNvCxnSpPr>
          <p:nvPr/>
        </p:nvCxnSpPr>
        <p:spPr>
          <a:xfrm flipV="1">
            <a:off x="6096000" y="3710935"/>
            <a:ext cx="3716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708CBD90-5832-489F-A6D5-F476BA29CD6C}"/>
              </a:ext>
            </a:extLst>
          </p:cNvPr>
          <p:cNvSpPr txBox="1"/>
          <p:nvPr/>
        </p:nvSpPr>
        <p:spPr>
          <a:xfrm>
            <a:off x="6054589" y="5002375"/>
            <a:ext cx="4549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Les matrices W sont déterminées durant l’entrainement du réseau et peuvent être </a:t>
            </a:r>
            <a:r>
              <a:rPr lang="fr-BE" dirty="0" err="1"/>
              <a:t>inititalisées</a:t>
            </a:r>
            <a:r>
              <a:rPr lang="fr-BE" dirty="0"/>
              <a:t> avec une distribution gaussienne.</a:t>
            </a:r>
          </a:p>
        </p:txBody>
      </p:sp>
    </p:spTree>
    <p:extLst>
      <p:ext uri="{BB962C8B-B14F-4D97-AF65-F5344CB8AC3E}">
        <p14:creationId xmlns:p14="http://schemas.microsoft.com/office/powerpoint/2010/main" val="188686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A5A30-1FF6-4974-B424-0B9B8C34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4000" dirty="0"/>
              <a:t>Encodeur: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D44E6C-573D-4513-9DC5-9EA74E973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09" y="1345095"/>
            <a:ext cx="4010025" cy="47244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842F97B-A59D-4AC4-A428-B58D6E5086D1}"/>
              </a:ext>
            </a:extLst>
          </p:cNvPr>
          <p:cNvSpPr txBox="1"/>
          <p:nvPr/>
        </p:nvSpPr>
        <p:spPr>
          <a:xfrm>
            <a:off x="4902200" y="1219200"/>
            <a:ext cx="560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MHA: h couches d’attention en parallèle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Meilleures performances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Différentes représentations Zi pour un même mot Xi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9ACE274-664E-496E-A387-EE1AB9D66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200" y="2246610"/>
            <a:ext cx="3589081" cy="59630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6F6F107-881F-4822-B435-B411F48B103D}"/>
              </a:ext>
            </a:extLst>
          </p:cNvPr>
          <p:cNvSpPr txBox="1"/>
          <p:nvPr/>
        </p:nvSpPr>
        <p:spPr>
          <a:xfrm>
            <a:off x="4902200" y="2996605"/>
            <a:ext cx="614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Questions: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Les matrices Wi sont de mêmes tailles que celles dans le self attention?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A quoi sert la matrice W0?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531120D-A5B2-4125-8978-21853DE5B8BB}"/>
              </a:ext>
            </a:extLst>
          </p:cNvPr>
          <p:cNvSpPr txBox="1"/>
          <p:nvPr/>
        </p:nvSpPr>
        <p:spPr>
          <a:xfrm>
            <a:off x="4902200" y="4495800"/>
            <a:ext cx="5778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MLP: Permet d’approximer n’importe quelle fonction par le théorème d’approximation universelle? Ou bien un autre but?</a:t>
            </a:r>
          </a:p>
          <a:p>
            <a:r>
              <a:rPr lang="fr-BE" dirty="0"/>
              <a:t>Connexions résiduelles: Pour une meilleure propagation du gradient? Ou bien un autre but?</a:t>
            </a:r>
          </a:p>
        </p:txBody>
      </p:sp>
    </p:spTree>
    <p:extLst>
      <p:ext uri="{BB962C8B-B14F-4D97-AF65-F5344CB8AC3E}">
        <p14:creationId xmlns:p14="http://schemas.microsoft.com/office/powerpoint/2010/main" val="389298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E36A87-3B3A-48AC-848F-04C9104E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4000" dirty="0"/>
              <a:t>Décodeur: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8A4359C-D4E1-4829-A832-8698FD249CA8}"/>
              </a:ext>
            </a:extLst>
          </p:cNvPr>
          <p:cNvSpPr txBox="1"/>
          <p:nvPr/>
        </p:nvSpPr>
        <p:spPr>
          <a:xfrm>
            <a:off x="838200" y="1717676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A priori, pas besoin de décodeur car on ne doit pas fournir une séquence en output</a:t>
            </a:r>
          </a:p>
        </p:txBody>
      </p:sp>
    </p:spTree>
    <p:extLst>
      <p:ext uri="{BB962C8B-B14F-4D97-AF65-F5344CB8AC3E}">
        <p14:creationId xmlns:p14="http://schemas.microsoft.com/office/powerpoint/2010/main" val="134052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F8536E-DB28-4F0B-8FC5-C5E4F4DCB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4000" dirty="0"/>
              <a:t>Transformers multimodaux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5AB6FF4-23CE-4FFF-B9BC-D63008E94F13}"/>
              </a:ext>
            </a:extLst>
          </p:cNvPr>
          <p:cNvSpPr txBox="1"/>
          <p:nvPr/>
        </p:nvSpPr>
        <p:spPr>
          <a:xfrm>
            <a:off x="990600" y="1854200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L’architecture semble dépendre fortement de l’application.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Principalement un transformer par modalité</a:t>
            </a:r>
          </a:p>
        </p:txBody>
      </p:sp>
    </p:spTree>
    <p:extLst>
      <p:ext uri="{BB962C8B-B14F-4D97-AF65-F5344CB8AC3E}">
        <p14:creationId xmlns:p14="http://schemas.microsoft.com/office/powerpoint/2010/main" val="272405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00D8C1-DEE2-47C6-9BB3-A0CD6FB9E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291" y="241409"/>
            <a:ext cx="7620000" cy="746194"/>
          </a:xfrm>
        </p:spPr>
        <p:txBody>
          <a:bodyPr>
            <a:normAutofit/>
          </a:bodyPr>
          <a:lstStyle/>
          <a:p>
            <a:pPr algn="l"/>
            <a:r>
              <a:rPr lang="fr-BE" sz="4000" dirty="0"/>
              <a:t>Notre cas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22793D8-7412-4C69-AE6A-4036C9942F56}"/>
              </a:ext>
            </a:extLst>
          </p:cNvPr>
          <p:cNvSpPr txBox="1"/>
          <p:nvPr/>
        </p:nvSpPr>
        <p:spPr>
          <a:xfrm>
            <a:off x="0" y="2706833"/>
            <a:ext cx="123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FX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01CE1BF-2316-4034-8B75-E36E34EEFDB3}"/>
              </a:ext>
            </a:extLst>
          </p:cNvPr>
          <p:cNvCxnSpPr/>
          <p:nvPr/>
        </p:nvCxnSpPr>
        <p:spPr>
          <a:xfrm flipV="1">
            <a:off x="616227" y="2295151"/>
            <a:ext cx="914400" cy="596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172B69B-CEE1-42A1-9972-45B5F8BB583D}"/>
              </a:ext>
            </a:extLst>
          </p:cNvPr>
          <p:cNvCxnSpPr>
            <a:cxnSpLocks/>
          </p:cNvCxnSpPr>
          <p:nvPr/>
        </p:nvCxnSpPr>
        <p:spPr>
          <a:xfrm>
            <a:off x="616227" y="2884874"/>
            <a:ext cx="914400" cy="54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5771C7B9-4A43-4EE9-9F4D-665697AD5653}"/>
              </a:ext>
            </a:extLst>
          </p:cNvPr>
          <p:cNvSpPr txBox="1"/>
          <p:nvPr/>
        </p:nvSpPr>
        <p:spPr>
          <a:xfrm>
            <a:off x="1808922" y="1977099"/>
            <a:ext cx="1789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Vitesse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C629290-9575-454E-BCC8-73EFBC77D8CD}"/>
              </a:ext>
            </a:extLst>
          </p:cNvPr>
          <p:cNvSpPr txBox="1"/>
          <p:nvPr/>
        </p:nvSpPr>
        <p:spPr>
          <a:xfrm>
            <a:off x="1808922" y="3248444"/>
            <a:ext cx="149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Frames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0D41928-EDCD-42F6-8049-5C950B21A49D}"/>
              </a:ext>
            </a:extLst>
          </p:cNvPr>
          <p:cNvSpPr txBox="1"/>
          <p:nvPr/>
        </p:nvSpPr>
        <p:spPr>
          <a:xfrm rot="19718952">
            <a:off x="545858" y="2168815"/>
            <a:ext cx="88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radar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4349DB0-9A05-47DD-92C2-7E381BAAEE67}"/>
              </a:ext>
            </a:extLst>
          </p:cNvPr>
          <p:cNvSpPr txBox="1"/>
          <p:nvPr/>
        </p:nvSpPr>
        <p:spPr>
          <a:xfrm rot="2010561">
            <a:off x="568810" y="314567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caméra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B3B7059-A8E9-4273-86A8-3F61801B8C3D}"/>
              </a:ext>
            </a:extLst>
          </p:cNvPr>
          <p:cNvCxnSpPr>
            <a:cxnSpLocks/>
          </p:cNvCxnSpPr>
          <p:nvPr/>
        </p:nvCxnSpPr>
        <p:spPr>
          <a:xfrm>
            <a:off x="3306418" y="2295151"/>
            <a:ext cx="1364974" cy="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19584F9-DCD2-460A-AE54-D2D9901F2F58}"/>
              </a:ext>
            </a:extLst>
          </p:cNvPr>
          <p:cNvCxnSpPr/>
          <p:nvPr/>
        </p:nvCxnSpPr>
        <p:spPr>
          <a:xfrm>
            <a:off x="3306418" y="3438007"/>
            <a:ext cx="1364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1B74F4C4-BBB8-4742-BBEA-8A1B64C848F4}"/>
              </a:ext>
            </a:extLst>
          </p:cNvPr>
          <p:cNvSpPr txBox="1"/>
          <p:nvPr/>
        </p:nvSpPr>
        <p:spPr>
          <a:xfrm>
            <a:off x="3438940" y="1656489"/>
            <a:ext cx="1232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Extraction de (</a:t>
            </a:r>
            <a:r>
              <a:rPr kumimoji="0" lang="fr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d,v</a:t>
            </a:r>
            <a:r>
              <a:rPr kumimoji="0" lang="fr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E285BC0-D837-41CB-B760-DE17493A6B83}"/>
              </a:ext>
            </a:extLst>
          </p:cNvPr>
          <p:cNvSpPr txBox="1"/>
          <p:nvPr/>
        </p:nvSpPr>
        <p:spPr>
          <a:xfrm flipH="1">
            <a:off x="3431648" y="2796788"/>
            <a:ext cx="1514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Extraction de (</a:t>
            </a:r>
            <a:r>
              <a:rPr kumimoji="0" lang="fr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theta</a:t>
            </a:r>
            <a:r>
              <a:rPr kumimoji="0" lang="fr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phi)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0F44A7F-7243-46F0-AE81-2D86F1A30663}"/>
              </a:ext>
            </a:extLst>
          </p:cNvPr>
          <p:cNvSpPr txBox="1"/>
          <p:nvPr/>
        </p:nvSpPr>
        <p:spPr>
          <a:xfrm>
            <a:off x="4946043" y="3153229"/>
            <a:ext cx="2375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Update de (</a:t>
            </a:r>
            <a:r>
              <a:rPr kumimoji="0" lang="fr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theta</a:t>
            </a:r>
            <a:r>
              <a:rPr kumimoji="0" lang="fr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phi)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via la simu radar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270F251-8B00-4E3E-800D-AD602B84DD3C}"/>
              </a:ext>
            </a:extLst>
          </p:cNvPr>
          <p:cNvCxnSpPr>
            <a:cxnSpLocks/>
          </p:cNvCxnSpPr>
          <p:nvPr/>
        </p:nvCxnSpPr>
        <p:spPr>
          <a:xfrm>
            <a:off x="7321826" y="3429000"/>
            <a:ext cx="742122" cy="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C717708A-1526-443F-B806-9FD9F9106DFE}"/>
              </a:ext>
            </a:extLst>
          </p:cNvPr>
          <p:cNvSpPr txBox="1"/>
          <p:nvPr/>
        </p:nvSpPr>
        <p:spPr>
          <a:xfrm>
            <a:off x="8232994" y="2632794"/>
            <a:ext cx="147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>
                <a:solidFill>
                  <a:prstClr val="black"/>
                </a:solidFill>
                <a:latin typeface="Calibri" panose="020F0502020204030204"/>
              </a:rPr>
              <a:t>Transformers</a:t>
            </a:r>
            <a:endParaRPr kumimoji="0" lang="fr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E7D5389-038F-4DD0-9F8B-05CB7294C991}"/>
              </a:ext>
            </a:extLst>
          </p:cNvPr>
          <p:cNvCxnSpPr>
            <a:cxnSpLocks/>
          </p:cNvCxnSpPr>
          <p:nvPr/>
        </p:nvCxnSpPr>
        <p:spPr>
          <a:xfrm flipV="1">
            <a:off x="8063948" y="3153229"/>
            <a:ext cx="282162" cy="282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76183DE0-03C7-4128-939F-EDF18FA01485}"/>
              </a:ext>
            </a:extLst>
          </p:cNvPr>
          <p:cNvCxnSpPr>
            <a:cxnSpLocks/>
          </p:cNvCxnSpPr>
          <p:nvPr/>
        </p:nvCxnSpPr>
        <p:spPr>
          <a:xfrm>
            <a:off x="8063948" y="2295151"/>
            <a:ext cx="282162" cy="298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E520D547-0469-4A66-8313-129232339641}"/>
              </a:ext>
            </a:extLst>
          </p:cNvPr>
          <p:cNvCxnSpPr>
            <a:cxnSpLocks/>
          </p:cNvCxnSpPr>
          <p:nvPr/>
        </p:nvCxnSpPr>
        <p:spPr>
          <a:xfrm flipV="1">
            <a:off x="9636646" y="2827505"/>
            <a:ext cx="348579" cy="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A41AE9BF-83DF-4B5D-9673-1807C35178D5}"/>
              </a:ext>
            </a:extLst>
          </p:cNvPr>
          <p:cNvSpPr txBox="1"/>
          <p:nvPr/>
        </p:nvSpPr>
        <p:spPr>
          <a:xfrm>
            <a:off x="9985225" y="2623430"/>
            <a:ext cx="208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(</a:t>
            </a:r>
            <a:r>
              <a:rPr kumimoji="0" lang="fr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d,v</a:t>
            </a:r>
            <a:r>
              <a:rPr kumimoji="0" lang="fr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theta</a:t>
            </a:r>
            <a:r>
              <a:rPr kumimoji="0" lang="fr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phi)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4599E31-52B0-4FA3-A3D7-544B0045CA6F}"/>
              </a:ext>
            </a:extLst>
          </p:cNvPr>
          <p:cNvSpPr txBox="1"/>
          <p:nvPr/>
        </p:nvSpPr>
        <p:spPr>
          <a:xfrm>
            <a:off x="4946043" y="1946994"/>
            <a:ext cx="2375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Update de (</a:t>
            </a:r>
            <a:r>
              <a:rPr kumimoji="0" lang="fr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d,v</a:t>
            </a:r>
            <a:r>
              <a:rPr kumimoji="0" lang="fr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via la simu radar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A8830182-112B-4671-B5A9-F7D664A1DDBE}"/>
              </a:ext>
            </a:extLst>
          </p:cNvPr>
          <p:cNvCxnSpPr>
            <a:cxnSpLocks/>
          </p:cNvCxnSpPr>
          <p:nvPr/>
        </p:nvCxnSpPr>
        <p:spPr>
          <a:xfrm flipV="1">
            <a:off x="7218018" y="2314391"/>
            <a:ext cx="845930" cy="10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E30EDDF6-05E9-4E44-A5A8-A65C8BE65599}"/>
              </a:ext>
            </a:extLst>
          </p:cNvPr>
          <p:cNvSpPr txBox="1"/>
          <p:nvPr/>
        </p:nvSpPr>
        <p:spPr>
          <a:xfrm>
            <a:off x="514162" y="4078514"/>
            <a:ext cx="635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Input: Matrice N x 4 avec en colonne (</a:t>
            </a:r>
            <a:r>
              <a:rPr lang="fr-BE" dirty="0" err="1"/>
              <a:t>d,v,theta,phi</a:t>
            </a:r>
            <a:r>
              <a:rPr lang="fr-BE" dirty="0"/>
              <a:t>), pour N objets</a:t>
            </a:r>
          </a:p>
          <a:p>
            <a:r>
              <a:rPr lang="fr-BE" dirty="0"/>
              <a:t>Output: Vecteur (</a:t>
            </a:r>
            <a:r>
              <a:rPr lang="fr-BE" dirty="0" err="1"/>
              <a:t>d,v,theta,phi</a:t>
            </a:r>
            <a:r>
              <a:rPr lang="fr-B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030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890EF3-E64D-4AE3-A6A2-32BF9376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4000" dirty="0"/>
              <a:t>Bibliographie: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3F7618F-AE39-4ADE-B68F-95F5BA5D5D47}"/>
              </a:ext>
            </a:extLst>
          </p:cNvPr>
          <p:cNvSpPr txBox="1"/>
          <p:nvPr/>
        </p:nvSpPr>
        <p:spPr>
          <a:xfrm>
            <a:off x="990600" y="1536700"/>
            <a:ext cx="1076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hlinkClick r:id="rId2"/>
              </a:rPr>
              <a:t>https://jalammar.github.io/illustrated-transformer/</a:t>
            </a:r>
            <a:r>
              <a:rPr lang="fr-BE" dirty="0"/>
              <a:t>, 04/02/21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Illustrated: Self-Attention. Step-by-step guide to self-attention… | by Raimi Karim | Towards Data Science</a:t>
            </a:r>
            <a:r>
              <a:rPr lang="en-US" dirty="0"/>
              <a:t>, 04/02/21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hlinkClick r:id="rId4"/>
              </a:rPr>
              <a:t>2003.08111.pdf (arxiv.org)</a:t>
            </a:r>
            <a:r>
              <a:rPr lang="fr-BE" dirty="0"/>
              <a:t>, 04/02/21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A Transformer-based joint-encoding for Emotion Recognition and Sentiment Analysis (aclweb.org)</a:t>
            </a:r>
            <a:r>
              <a:rPr lang="en-US" dirty="0"/>
              <a:t>, 04/02/21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3663107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6726</TotalTime>
  <Words>365</Words>
  <Application>Microsoft Office PowerPoint</Application>
  <PresentationFormat>Grand écran</PresentationFormat>
  <Paragraphs>54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1_Thème Office</vt:lpstr>
      <vt:lpstr>Thème Office</vt:lpstr>
      <vt:lpstr>Présentation PowerPoint</vt:lpstr>
      <vt:lpstr>Mécanisme d’attention </vt:lpstr>
      <vt:lpstr>Encodeur:</vt:lpstr>
      <vt:lpstr>Décodeur:</vt:lpstr>
      <vt:lpstr>Transformers multimodaux</vt:lpstr>
      <vt:lpstr>Notre cas</vt:lpstr>
      <vt:lpstr>Bibliographie: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Gauthier</dc:creator>
  <cp:lastModifiedBy>Gauthier</cp:lastModifiedBy>
  <cp:revision>18</cp:revision>
  <dcterms:created xsi:type="dcterms:W3CDTF">2021-02-04T08:46:45Z</dcterms:created>
  <dcterms:modified xsi:type="dcterms:W3CDTF">2021-02-17T13:57:23Z</dcterms:modified>
</cp:coreProperties>
</file>