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3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hier" initials="G" lastIdx="1" clrIdx="0">
    <p:extLst>
      <p:ext uri="{19B8F6BF-5375-455C-9EA6-DF929625EA0E}">
        <p15:presenceInfo xmlns:p15="http://schemas.microsoft.com/office/powerpoint/2012/main" userId="63d97aa830ccd8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FE678-5803-49EB-B4E0-2BBC215F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CCE065-C1B2-4F1F-89BB-BEA35F641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17B15-F9F8-41B4-AAD2-3C3DB7CF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5D7A6-9579-43B5-A553-2EDB088F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BF0B1-48FF-48F4-9C0D-995A652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293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BC8AE-1E04-4E2C-9D7F-74945806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32560B-DFC2-48FB-9C54-69C6A5A3D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DC10C4-A4F5-41E1-AE1B-13A103FF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8BE2C-2745-43BC-9E43-AF7349B2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11849-C8D8-467B-B480-15B2172B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316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B43F74-B79D-4A9A-9D16-C0AF071F0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CF7DE7-BAC2-40E0-8766-3C5B38A9B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85337-843F-4694-B780-9623F1A7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5E2AFC-ECF6-40DF-92C6-BCF2B3CD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44D08-C546-4C58-AC05-07CFD782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952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11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81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46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94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218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3423"/>
            <a:ext cx="10971684" cy="53073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13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531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1627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87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88E7A-A5FF-426D-B74B-83FE07D7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48CCF-1C18-4455-9399-2784E89D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6E5E9-7E7C-409F-8F68-7FBA3DC7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77186-6DDB-4A2F-9A06-BDEB68DC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81EA-F53A-4E02-AF62-85D5546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7397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684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926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684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953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03" y="3681627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55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184" y="1604399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370" y="1604399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562" y="3681627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184" y="3681627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370" y="3681627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BEDF-7A46-49C4-B681-8031175F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B611E-4E37-4A92-8BBE-982FDD20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CBBDA-6312-46F3-81EC-38AE937E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B8D85-CDB1-4B55-A648-4D762DD3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2B6E1-BA39-4B04-B7E1-03453B8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111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AB9CC-CB61-400C-9723-9D256BB6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5F7D2-606D-40FE-92C9-C512A45B2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B85E0D-8778-45BC-9286-D6770C9F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E18E77-3EA0-4327-81E8-B12BD446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5DD7F4-B2F8-47CB-8CDC-9D48051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58C94-FDAD-4E53-8A20-26A46690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2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CABDF-5DCA-4D1F-9D44-A869206D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DEAB3-09AD-43D0-BF7D-429EEB7F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0118CD-4975-4723-82D8-BCC2B576A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740EAF-FC49-4FCC-BA2C-C9B44303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291835-16A3-40FE-B142-F2A4E307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334795-1C8A-4155-AC2D-E625E49B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61EBF0-F3D4-4DCF-970C-1212410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9CD355-5152-4042-9C40-A0DCC8B9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751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FF3D8-C1DC-4BC0-AFED-7B7479D1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4AA5E2-BA73-4EC3-BC62-9FD7AA2B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2C2C71-3D7B-4034-8A6A-A15BC963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0785A-08CE-4470-ACB4-28846F1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37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C68D94-098C-44A1-AD5B-33A9542A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67F663-9181-4F59-AFD8-31CB54CF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B02D97-4B0A-487B-B5F5-ED2E07F3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DADBA-C1CA-44B2-8467-7BA09AD0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D64D2-26D0-4DE3-9540-CD00ACD9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369E98-4974-4326-B4BF-B3BB30B1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BA0EE-19D9-4DD2-BCD3-01122E1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FB8DF3-9679-4894-8BAE-C856C3AE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3B67ED-A593-4C0F-8C39-8C3732F5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944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5F930-489C-4C4C-BFDB-DE3981D2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1A873D-7867-44E2-8671-029C03CD1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B171B-2EB2-4E16-90FB-1414D864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45E366-7A61-46E4-9920-D76647FF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F10E4-6ADE-4E35-BB26-F6FBF78A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44788-1E81-44C2-8A92-912BAE99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98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B00F4D-3BCE-4BAF-A2A2-5A2114DA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9B4C79-AEA1-4880-B1BF-E1B10064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5EE59C-4887-4903-83FF-4F5163EA6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E1F8-9E1D-4943-9260-2D6C71C80FD6}" type="datetimeFigureOut">
              <a:rPr lang="fr-BE" smtClean="0"/>
              <a:t>11-03-21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0C867-6956-4D19-89F6-D502A9BAA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3C4EA-BB1D-4899-95CB-31E5924F6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56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321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870" b="0" strike="noStrike" spc="-1">
                <a:latin typeface="Arial"/>
              </a:rPr>
              <a:t>Cliquez pour éditer le format du plan de texte</a:t>
            </a:r>
          </a:p>
          <a:p>
            <a:pPr marL="1044922" lvl="1" indent="-391846">
              <a:spcBef>
                <a:spcPts val="13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386" b="0" strike="noStrike" spc="-1">
                <a:latin typeface="Arial"/>
              </a:rPr>
              <a:t>Second niveau de plan</a:t>
            </a:r>
          </a:p>
          <a:p>
            <a:pPr marL="1567382" lvl="2" indent="-348307">
              <a:spcBef>
                <a:spcPts val="10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903" b="0" strike="noStrike" spc="-1">
                <a:latin typeface="Arial"/>
              </a:rPr>
              <a:t>Troisième niveau de plan</a:t>
            </a:r>
          </a:p>
          <a:p>
            <a:pPr marL="2089843" lvl="3" indent="-261230">
              <a:spcBef>
                <a:spcPts val="68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19" b="0" strike="noStrike" spc="-1">
                <a:latin typeface="Arial"/>
              </a:rPr>
              <a:t>Quatrième niveau de plan</a:t>
            </a:r>
          </a:p>
          <a:p>
            <a:pPr marL="2612304" lvl="4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19" b="0" strike="noStrike" spc="-1">
                <a:latin typeface="Arial"/>
              </a:rPr>
              <a:t>Cinquième niveau de plan</a:t>
            </a:r>
          </a:p>
          <a:p>
            <a:pPr marL="3134765" lvl="5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19" b="0" strike="noStrike" spc="-1">
                <a:latin typeface="Arial"/>
              </a:rPr>
              <a:t>Sixième niveau de plan</a:t>
            </a:r>
          </a:p>
          <a:p>
            <a:pPr marL="3657226" lvl="6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19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6923"/>
            <a:ext cx="2840124" cy="47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693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6923"/>
            <a:ext cx="3864189" cy="47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693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6923"/>
            <a:ext cx="2840124" cy="47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AB143F5-AE17-4FEA-8062-96DE9CC5F9BB}" type="slidenum">
              <a:rPr lang="fr-FR" sz="1693" b="0" strike="noStrike" spc="-1">
                <a:latin typeface="Times New Roman"/>
              </a:rPr>
              <a:t>‹N°›</a:t>
            </a:fld>
            <a:endParaRPr lang="fr-FR" sz="1693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289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105875" rtl="0" eaLnBrk="1" latinLnBrk="0" hangingPunct="1">
        <a:lnSpc>
          <a:spcPct val="90000"/>
        </a:lnSpc>
        <a:spcBef>
          <a:spcPct val="0"/>
        </a:spcBef>
        <a:buNone/>
        <a:defRPr sz="5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461" indent="-391846" algn="l" defTabSz="1105875" rtl="0" eaLnBrk="1" latinLnBrk="0" hangingPunct="1">
        <a:lnSpc>
          <a:spcPct val="90000"/>
        </a:lnSpc>
        <a:spcBef>
          <a:spcPts val="1714"/>
        </a:spcBef>
        <a:buClr>
          <a:srgbClr val="000000"/>
        </a:buClr>
        <a:buSzPct val="45000"/>
        <a:buFont typeface="Wingdings" charset="2"/>
        <a:buChar char="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 defTabSz="1105875"/>
            <a:r>
              <a:rPr lang="fr-FR" sz="5321" spc="-1">
                <a:solidFill>
                  <a:prstClr val="black"/>
                </a:solidFill>
                <a:latin typeface="Arial"/>
              </a:rPr>
              <a:t>Realité vs simu</a:t>
            </a:r>
          </a:p>
        </p:txBody>
      </p:sp>
      <p:pic>
        <p:nvPicPr>
          <p:cNvPr id="42" name="Image 41"/>
          <p:cNvPicPr/>
          <p:nvPr/>
        </p:nvPicPr>
        <p:blipFill>
          <a:blip r:embed="rId2"/>
          <a:stretch/>
        </p:blipFill>
        <p:spPr>
          <a:xfrm>
            <a:off x="174368" y="1567391"/>
            <a:ext cx="6633982" cy="4422219"/>
          </a:xfrm>
          <a:prstGeom prst="rect">
            <a:avLst/>
          </a:prstGeom>
          <a:ln>
            <a:noFill/>
          </a:ln>
        </p:spPr>
      </p:pic>
      <p:pic>
        <p:nvPicPr>
          <p:cNvPr id="43" name="Image 42"/>
          <p:cNvPicPr/>
          <p:nvPr/>
        </p:nvPicPr>
        <p:blipFill>
          <a:blip r:embed="rId3"/>
          <a:stretch/>
        </p:blipFill>
        <p:spPr>
          <a:xfrm>
            <a:off x="6186619" y="1721082"/>
            <a:ext cx="5743181" cy="42685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 defTabSz="1105875"/>
            <a:r>
              <a:rPr lang="fr-FR" sz="5321" spc="-1">
                <a:solidFill>
                  <a:prstClr val="black"/>
                </a:solidFill>
                <a:latin typeface="Arial"/>
              </a:rPr>
              <a:t>Réalité vs Simu</a:t>
            </a:r>
          </a:p>
        </p:txBody>
      </p:sp>
      <p:pic>
        <p:nvPicPr>
          <p:cNvPr id="45" name="Image 44"/>
          <p:cNvPicPr/>
          <p:nvPr/>
        </p:nvPicPr>
        <p:blipFill>
          <a:blip r:embed="rId2"/>
          <a:stretch/>
        </p:blipFill>
        <p:spPr>
          <a:xfrm>
            <a:off x="245336" y="1586112"/>
            <a:ext cx="6633982" cy="4422219"/>
          </a:xfrm>
          <a:prstGeom prst="rect">
            <a:avLst/>
          </a:prstGeom>
          <a:ln>
            <a:noFill/>
          </a:ln>
        </p:spPr>
      </p:pic>
      <p:pic>
        <p:nvPicPr>
          <p:cNvPr id="46" name="Image 45"/>
          <p:cNvPicPr/>
          <p:nvPr/>
        </p:nvPicPr>
        <p:blipFill>
          <a:blip r:embed="rId3"/>
          <a:stretch/>
        </p:blipFill>
        <p:spPr>
          <a:xfrm>
            <a:off x="6095622" y="1652726"/>
            <a:ext cx="6019652" cy="42685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E3D2847-5686-4370-B044-215B053D3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448020"/>
            <a:ext cx="9144000" cy="1655762"/>
          </a:xfrm>
        </p:spPr>
        <p:txBody>
          <a:bodyPr/>
          <a:lstStyle/>
          <a:p>
            <a:pPr algn="l"/>
            <a:r>
              <a:rPr lang="fr-BE" dirty="0"/>
              <a:t>Simulation: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987940-8221-47FD-99AD-10C4B8273C85}"/>
              </a:ext>
            </a:extLst>
          </p:cNvPr>
          <p:cNvSpPr txBox="1"/>
          <p:nvPr/>
        </p:nvSpPr>
        <p:spPr>
          <a:xfrm>
            <a:off x="50061" y="196422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43E075-84C7-471D-9080-9E4801EB95FA}"/>
              </a:ext>
            </a:extLst>
          </p:cNvPr>
          <p:cNvCxnSpPr/>
          <p:nvPr/>
        </p:nvCxnSpPr>
        <p:spPr>
          <a:xfrm flipV="1">
            <a:off x="666288" y="1552542"/>
            <a:ext cx="91440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8A925D-6F43-47D5-8FDE-0FD2F6C35D52}"/>
              </a:ext>
            </a:extLst>
          </p:cNvPr>
          <p:cNvCxnSpPr>
            <a:cxnSpLocks/>
          </p:cNvCxnSpPr>
          <p:nvPr/>
        </p:nvCxnSpPr>
        <p:spPr>
          <a:xfrm>
            <a:off x="666288" y="2142265"/>
            <a:ext cx="914400" cy="5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112E93D-54A3-43A1-80FE-803A63F15197}"/>
              </a:ext>
            </a:extLst>
          </p:cNvPr>
          <p:cNvSpPr txBox="1"/>
          <p:nvPr/>
        </p:nvSpPr>
        <p:spPr>
          <a:xfrm>
            <a:off x="1858983" y="1234490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983EB5-CE1E-4AC3-8D01-463BABF1222D}"/>
              </a:ext>
            </a:extLst>
          </p:cNvPr>
          <p:cNvSpPr txBox="1"/>
          <p:nvPr/>
        </p:nvSpPr>
        <p:spPr>
          <a:xfrm>
            <a:off x="1858983" y="250583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821260-4DAF-468F-8294-81BD9A07BA2E}"/>
              </a:ext>
            </a:extLst>
          </p:cNvPr>
          <p:cNvSpPr txBox="1"/>
          <p:nvPr/>
        </p:nvSpPr>
        <p:spPr>
          <a:xfrm rot="19718952">
            <a:off x="595919" y="1426206"/>
            <a:ext cx="88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radar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45AF9C-F54D-4F3A-BBE9-ADAF4B62240B}"/>
              </a:ext>
            </a:extLst>
          </p:cNvPr>
          <p:cNvSpPr txBox="1"/>
          <p:nvPr/>
        </p:nvSpPr>
        <p:spPr>
          <a:xfrm rot="2010561">
            <a:off x="618871" y="24030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caméra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F0E5E1-1487-46CD-B5FD-CEF63A48B13D}"/>
              </a:ext>
            </a:extLst>
          </p:cNvPr>
          <p:cNvCxnSpPr>
            <a:cxnSpLocks/>
          </p:cNvCxnSpPr>
          <p:nvPr/>
        </p:nvCxnSpPr>
        <p:spPr>
          <a:xfrm>
            <a:off x="3276966" y="1439469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82DE9D5-E3B4-41DB-9FDA-0774CF5B1DE2}"/>
              </a:ext>
            </a:extLst>
          </p:cNvPr>
          <p:cNvCxnSpPr/>
          <p:nvPr/>
        </p:nvCxnSpPr>
        <p:spPr>
          <a:xfrm>
            <a:off x="3356479" y="2695398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D04AA5F-6401-4DAA-BB2A-A403FF7D1FA2}"/>
              </a:ext>
            </a:extLst>
          </p:cNvPr>
          <p:cNvSpPr txBox="1"/>
          <p:nvPr/>
        </p:nvSpPr>
        <p:spPr>
          <a:xfrm>
            <a:off x="3098062" y="1039073"/>
            <a:ext cx="20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olidFill>
                  <a:prstClr val="black"/>
                </a:solidFill>
                <a:latin typeface="Calibri" panose="020F0502020204030204"/>
              </a:rPr>
              <a:t>Coord. Sphériques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9C8642-C5A6-4CC0-BFD5-3D13E1079552}"/>
              </a:ext>
            </a:extLst>
          </p:cNvPr>
          <p:cNvSpPr txBox="1"/>
          <p:nvPr/>
        </p:nvSpPr>
        <p:spPr>
          <a:xfrm>
            <a:off x="5019626" y="1223739"/>
            <a:ext cx="168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d, </a:t>
            </a:r>
            <a:r>
              <a:rPr lang="fr-BE" dirty="0" err="1"/>
              <a:t>theta</a:t>
            </a:r>
            <a:r>
              <a:rPr lang="fr-BE" dirty="0"/>
              <a:t>, phi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E487C4F-6B67-4874-BE6B-31AE2CB44B92}"/>
              </a:ext>
            </a:extLst>
          </p:cNvPr>
          <p:cNvCxnSpPr>
            <a:cxnSpLocks/>
          </p:cNvCxnSpPr>
          <p:nvPr/>
        </p:nvCxnSpPr>
        <p:spPr>
          <a:xfrm>
            <a:off x="3276966" y="1710480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505A012-B631-451F-8D61-141666F9BD1C}"/>
              </a:ext>
            </a:extLst>
          </p:cNvPr>
          <p:cNvSpPr txBox="1"/>
          <p:nvPr/>
        </p:nvSpPr>
        <p:spPr>
          <a:xfrm>
            <a:off x="5019626" y="1552542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v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400DE6E-3EF6-419E-B688-73F0B99BAE9F}"/>
              </a:ext>
            </a:extLst>
          </p:cNvPr>
          <p:cNvCxnSpPr>
            <a:cxnSpLocks/>
          </p:cNvCxnSpPr>
          <p:nvPr/>
        </p:nvCxnSpPr>
        <p:spPr>
          <a:xfrm>
            <a:off x="6396092" y="1552542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8B96934-F8E0-4646-B40B-AC2EA25C8F75}"/>
              </a:ext>
            </a:extLst>
          </p:cNvPr>
          <p:cNvSpPr txBox="1"/>
          <p:nvPr/>
        </p:nvSpPr>
        <p:spPr>
          <a:xfrm>
            <a:off x="7761066" y="1223739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heatmaps</a:t>
            </a:r>
            <a:r>
              <a:rPr lang="fr-BE" dirty="0"/>
              <a:t> (</a:t>
            </a:r>
            <a:r>
              <a:rPr lang="fr-BE" dirty="0" err="1"/>
              <a:t>d,v</a:t>
            </a:r>
            <a:r>
              <a:rPr lang="fr-BE" dirty="0"/>
              <a:t>) et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90A6B1-20B0-452A-959A-0BB029A94858}"/>
              </a:ext>
            </a:extLst>
          </p:cNvPr>
          <p:cNvSpPr txBox="1"/>
          <p:nvPr/>
        </p:nvSpPr>
        <p:spPr>
          <a:xfrm>
            <a:off x="3634775" y="2372735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B794A9-3E4F-407C-BCD7-29E53BBC30CF}"/>
              </a:ext>
            </a:extLst>
          </p:cNvPr>
          <p:cNvSpPr txBox="1"/>
          <p:nvPr/>
        </p:nvSpPr>
        <p:spPr>
          <a:xfrm>
            <a:off x="4794884" y="2478139"/>
            <a:ext cx="9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</a:t>
            </a:r>
            <a:r>
              <a:rPr lang="fr-BE" dirty="0" err="1"/>
              <a:t>xc,yc</a:t>
            </a:r>
            <a:r>
              <a:rPr lang="fr-BE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3CF5FF5-5BE9-4352-818C-6D03CAD3A897}"/>
              </a:ext>
            </a:extLst>
          </p:cNvPr>
          <p:cNvSpPr txBox="1"/>
          <p:nvPr/>
        </p:nvSpPr>
        <p:spPr>
          <a:xfrm>
            <a:off x="1087232" y="4401745"/>
            <a:ext cx="173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2D (</a:t>
            </a:r>
            <a:r>
              <a:rPr lang="fr-BE" dirty="0" err="1"/>
              <a:t>xc,yc</a:t>
            </a:r>
            <a:r>
              <a:rPr lang="fr-BE" dirty="0"/>
              <a:t>) de l’image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3037CA4-4DE8-4491-8425-9840B89C64F3}"/>
              </a:ext>
            </a:extLst>
          </p:cNvPr>
          <p:cNvCxnSpPr>
            <a:stCxn id="23" idx="3"/>
          </p:cNvCxnSpPr>
          <p:nvPr/>
        </p:nvCxnSpPr>
        <p:spPr>
          <a:xfrm flipV="1">
            <a:off x="2819216" y="4719245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2185460-C8AD-4A81-BD19-987DB8A57C4B}"/>
              </a:ext>
            </a:extLst>
          </p:cNvPr>
          <p:cNvSpPr txBox="1"/>
          <p:nvPr/>
        </p:nvSpPr>
        <p:spPr>
          <a:xfrm>
            <a:off x="5233781" y="4401745"/>
            <a:ext cx="166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3D (X,Y,Z) correspondant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EAF2BAC-9453-4305-8073-C638E401F38F}"/>
              </a:ext>
            </a:extLst>
          </p:cNvPr>
          <p:cNvSpPr txBox="1"/>
          <p:nvPr/>
        </p:nvSpPr>
        <p:spPr>
          <a:xfrm>
            <a:off x="2990665" y="4266871"/>
            <a:ext cx="234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Homogènes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BE16FEA-7220-42CC-ACBF-4A59B80BB557}"/>
              </a:ext>
            </a:extLst>
          </p:cNvPr>
          <p:cNvCxnSpPr/>
          <p:nvPr/>
        </p:nvCxnSpPr>
        <p:spPr>
          <a:xfrm flipV="1">
            <a:off x="7056232" y="4713579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EDCC52FC-221C-4E86-8264-CB3703D6394F}"/>
              </a:ext>
            </a:extLst>
          </p:cNvPr>
          <p:cNvSpPr txBox="1"/>
          <p:nvPr/>
        </p:nvSpPr>
        <p:spPr>
          <a:xfrm>
            <a:off x="9398827" y="4569553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d,theta</a:t>
            </a:r>
            <a:r>
              <a:rPr lang="fr-BE" dirty="0"/>
              <a:t>, phi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0CAC7E6-AC64-4578-9B5B-14C3767C320D}"/>
              </a:ext>
            </a:extLst>
          </p:cNvPr>
          <p:cNvSpPr txBox="1"/>
          <p:nvPr/>
        </p:nvSpPr>
        <p:spPr>
          <a:xfrm>
            <a:off x="7348332" y="4266871"/>
            <a:ext cx="19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Sphériques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8D11487-D451-4A2E-A2DF-A04D61C719B4}"/>
              </a:ext>
            </a:extLst>
          </p:cNvPr>
          <p:cNvSpPr txBox="1"/>
          <p:nvPr/>
        </p:nvSpPr>
        <p:spPr>
          <a:xfrm>
            <a:off x="5432462" y="2302687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Camera calibration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0AB52D6-0D57-4066-A484-49963B6A445E}"/>
              </a:ext>
            </a:extLst>
          </p:cNvPr>
          <p:cNvCxnSpPr/>
          <p:nvPr/>
        </p:nvCxnSpPr>
        <p:spPr>
          <a:xfrm>
            <a:off x="5713605" y="2686391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21E8C5C-F2EA-4415-BC39-66B5587A6E5B}"/>
              </a:ext>
            </a:extLst>
          </p:cNvPr>
          <p:cNvSpPr txBox="1"/>
          <p:nvPr/>
        </p:nvSpPr>
        <p:spPr>
          <a:xfrm>
            <a:off x="7443846" y="2466540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d,theta</a:t>
            </a:r>
            <a:r>
              <a:rPr lang="fr-BE" dirty="0"/>
              <a:t>, phi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530244F-50EA-41EA-AC76-FC7495574A56}"/>
              </a:ext>
            </a:extLst>
          </p:cNvPr>
          <p:cNvSpPr txBox="1"/>
          <p:nvPr/>
        </p:nvSpPr>
        <p:spPr>
          <a:xfrm>
            <a:off x="1086678" y="3837463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Camera calibration: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260708B-CBE9-40A7-8F97-671D2916BC2A}"/>
              </a:ext>
            </a:extLst>
          </p:cNvPr>
          <p:cNvCxnSpPr>
            <a:cxnSpLocks/>
          </p:cNvCxnSpPr>
          <p:nvPr/>
        </p:nvCxnSpPr>
        <p:spPr>
          <a:xfrm>
            <a:off x="9438582" y="1539235"/>
            <a:ext cx="701249" cy="5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63837BE-A632-49BB-8611-09217009F52A}"/>
              </a:ext>
            </a:extLst>
          </p:cNvPr>
          <p:cNvCxnSpPr>
            <a:cxnSpLocks/>
          </p:cNvCxnSpPr>
          <p:nvPr/>
        </p:nvCxnSpPr>
        <p:spPr>
          <a:xfrm flipV="1">
            <a:off x="9449079" y="2181345"/>
            <a:ext cx="690752" cy="49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15A63DC-9BEF-4AA0-81FC-C3458ACC7CF2}"/>
              </a:ext>
            </a:extLst>
          </p:cNvPr>
          <p:cNvSpPr txBox="1"/>
          <p:nvPr/>
        </p:nvSpPr>
        <p:spPr>
          <a:xfrm>
            <a:off x="10227652" y="1933355"/>
            <a:ext cx="158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d,v,theta,phi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0387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760C1-8691-46F3-9891-0BE0E21A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2400" dirty="0"/>
              <a:t>Filtre de </a:t>
            </a:r>
            <a:r>
              <a:rPr lang="fr-BE" sz="2400" dirty="0" err="1"/>
              <a:t>Kalman</a:t>
            </a:r>
            <a:r>
              <a:rPr lang="fr-BE" sz="2400" dirty="0"/>
              <a:t>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8263D1-509A-43F7-A186-912201EFC648}"/>
              </a:ext>
            </a:extLst>
          </p:cNvPr>
          <p:cNvSpPr txBox="1"/>
          <p:nvPr/>
        </p:nvSpPr>
        <p:spPr>
          <a:xfrm>
            <a:off x="731350" y="1223739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heatmaps</a:t>
            </a:r>
            <a:r>
              <a:rPr lang="fr-BE" dirty="0"/>
              <a:t> (</a:t>
            </a:r>
            <a:r>
              <a:rPr lang="fr-BE" dirty="0" err="1"/>
              <a:t>d,v</a:t>
            </a:r>
            <a:r>
              <a:rPr lang="fr-BE" dirty="0"/>
              <a:t>) et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A9858A-4F3A-4DBE-8338-2B54AEE24203}"/>
              </a:ext>
            </a:extLst>
          </p:cNvPr>
          <p:cNvSpPr txBox="1"/>
          <p:nvPr/>
        </p:nvSpPr>
        <p:spPr>
          <a:xfrm>
            <a:off x="414130" y="2466540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d,theta</a:t>
            </a:r>
            <a:r>
              <a:rPr lang="fr-BE" dirty="0"/>
              <a:t>, phi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A013993-DB1F-4885-98D6-C469247DB32A}"/>
              </a:ext>
            </a:extLst>
          </p:cNvPr>
          <p:cNvCxnSpPr>
            <a:cxnSpLocks/>
          </p:cNvCxnSpPr>
          <p:nvPr/>
        </p:nvCxnSpPr>
        <p:spPr>
          <a:xfrm>
            <a:off x="2408866" y="1539235"/>
            <a:ext cx="701249" cy="5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860796C-9CFE-4CDF-B834-C93B1C3DAD08}"/>
              </a:ext>
            </a:extLst>
          </p:cNvPr>
          <p:cNvCxnSpPr>
            <a:cxnSpLocks/>
          </p:cNvCxnSpPr>
          <p:nvPr/>
        </p:nvCxnSpPr>
        <p:spPr>
          <a:xfrm flipV="1">
            <a:off x="2419363" y="2181345"/>
            <a:ext cx="690752" cy="49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9065D4D-849D-4CC9-B4D6-A2A085CCDF11}"/>
              </a:ext>
            </a:extLst>
          </p:cNvPr>
          <p:cNvSpPr txBox="1"/>
          <p:nvPr/>
        </p:nvSpPr>
        <p:spPr>
          <a:xfrm>
            <a:off x="3197936" y="1933355"/>
            <a:ext cx="158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d,v,theta,phi</a:t>
            </a:r>
            <a:endParaRPr lang="fr-BE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4D6ECBA-CA6A-462C-90D9-D3F5F6E10E24}"/>
              </a:ext>
            </a:extLst>
          </p:cNvPr>
          <p:cNvCxnSpPr>
            <a:cxnSpLocks/>
          </p:cNvCxnSpPr>
          <p:nvPr/>
        </p:nvCxnSpPr>
        <p:spPr>
          <a:xfrm>
            <a:off x="4704549" y="2163640"/>
            <a:ext cx="117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56125-828A-4224-BC5A-E2AD943B360E}"/>
              </a:ext>
            </a:extLst>
          </p:cNvPr>
          <p:cNvSpPr txBox="1"/>
          <p:nvPr/>
        </p:nvSpPr>
        <p:spPr>
          <a:xfrm>
            <a:off x="4872427" y="1778690"/>
            <a:ext cx="10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Kalman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295C3-7DAD-4F10-8FF6-E190E8D59121}"/>
              </a:ext>
            </a:extLst>
          </p:cNvPr>
          <p:cNvSpPr txBox="1"/>
          <p:nvPr/>
        </p:nvSpPr>
        <p:spPr>
          <a:xfrm>
            <a:off x="5971786" y="1961894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New(</a:t>
            </a:r>
            <a:r>
              <a:rPr lang="fr-BE" dirty="0" err="1"/>
              <a:t>d,v,theta,phi</a:t>
            </a:r>
            <a:r>
              <a:rPr lang="fr-BE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BD7478-EE3A-4C51-BBF7-8DAA5D35544B}"/>
              </a:ext>
            </a:extLst>
          </p:cNvPr>
          <p:cNvSpPr txBox="1"/>
          <p:nvPr/>
        </p:nvSpPr>
        <p:spPr>
          <a:xfrm>
            <a:off x="7720846" y="1722310"/>
            <a:ext cx="275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Sphériques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71C3E0-BFC9-42C4-80DC-7EC18EF5489D}"/>
              </a:ext>
            </a:extLst>
          </p:cNvPr>
          <p:cNvCxnSpPr>
            <a:cxnSpLocks/>
          </p:cNvCxnSpPr>
          <p:nvPr/>
        </p:nvCxnSpPr>
        <p:spPr>
          <a:xfrm>
            <a:off x="8063974" y="2146560"/>
            <a:ext cx="117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FA207F7-40D8-43F0-A144-B9017C2D480C}"/>
              </a:ext>
            </a:extLst>
          </p:cNvPr>
          <p:cNvSpPr txBox="1"/>
          <p:nvPr/>
        </p:nvSpPr>
        <p:spPr>
          <a:xfrm>
            <a:off x="9647583" y="1933355"/>
            <a:ext cx="117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x,y,z</a:t>
            </a:r>
            <a:endParaRPr lang="fr-BE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0B1881F-4502-47F1-B22C-C02513BB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0" y="3140764"/>
            <a:ext cx="5075583" cy="340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AAAEF-7AE8-45B4-85BD-06C24A81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Transformer: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F6B6BF-25C1-4697-A558-8132A6B08C39}"/>
              </a:ext>
            </a:extLst>
          </p:cNvPr>
          <p:cNvSpPr txBox="1"/>
          <p:nvPr/>
        </p:nvSpPr>
        <p:spPr>
          <a:xfrm>
            <a:off x="1073426" y="1484243"/>
            <a:ext cx="19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Heatmaps</a:t>
            </a:r>
            <a:r>
              <a:rPr lang="fr-BE" dirty="0"/>
              <a:t> (</a:t>
            </a:r>
            <a:r>
              <a:rPr lang="fr-BE" dirty="0" err="1"/>
              <a:t>d,v</a:t>
            </a:r>
            <a:r>
              <a:rPr lang="fr-BE" dirty="0"/>
              <a:t>) et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AF7D4A4-384C-4D8D-9D5B-63E375F35E8B}"/>
              </a:ext>
            </a:extLst>
          </p:cNvPr>
          <p:cNvCxnSpPr>
            <a:cxnSpLocks/>
          </p:cNvCxnSpPr>
          <p:nvPr/>
        </p:nvCxnSpPr>
        <p:spPr>
          <a:xfrm>
            <a:off x="3008243" y="1760790"/>
            <a:ext cx="115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37B06D2E-E386-4411-AB1A-5E4D36725A0B}"/>
              </a:ext>
            </a:extLst>
          </p:cNvPr>
          <p:cNvSpPr txBox="1"/>
          <p:nvPr/>
        </p:nvSpPr>
        <p:spPr>
          <a:xfrm>
            <a:off x="1192695" y="2332383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frame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EDAD067-C4BB-4868-A3AC-3C8B2A0701AE}"/>
              </a:ext>
            </a:extLst>
          </p:cNvPr>
          <p:cNvCxnSpPr>
            <a:cxnSpLocks/>
          </p:cNvCxnSpPr>
          <p:nvPr/>
        </p:nvCxnSpPr>
        <p:spPr>
          <a:xfrm>
            <a:off x="2040834" y="2536241"/>
            <a:ext cx="81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A03BC41-9D81-4C34-B275-D03F99828C12}"/>
              </a:ext>
            </a:extLst>
          </p:cNvPr>
          <p:cNvSpPr txBox="1"/>
          <p:nvPr/>
        </p:nvSpPr>
        <p:spPr>
          <a:xfrm>
            <a:off x="2100469" y="2130574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9489C4-0F92-4491-9C0E-061CE9956214}"/>
              </a:ext>
            </a:extLst>
          </p:cNvPr>
          <p:cNvSpPr txBox="1"/>
          <p:nvPr/>
        </p:nvSpPr>
        <p:spPr>
          <a:xfrm>
            <a:off x="3001616" y="2244737"/>
            <a:ext cx="102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Frame + b. box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E3422C2-D4C8-4EEE-919B-15368BA8A22B}"/>
              </a:ext>
            </a:extLst>
          </p:cNvPr>
          <p:cNvCxnSpPr>
            <a:cxnSpLocks/>
          </p:cNvCxnSpPr>
          <p:nvPr/>
        </p:nvCxnSpPr>
        <p:spPr>
          <a:xfrm flipV="1">
            <a:off x="4028659" y="2244737"/>
            <a:ext cx="834889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913C19-1F32-429D-A3A3-0B292780FF62}"/>
              </a:ext>
            </a:extLst>
          </p:cNvPr>
          <p:cNvCxnSpPr>
            <a:cxnSpLocks/>
          </p:cNvCxnSpPr>
          <p:nvPr/>
        </p:nvCxnSpPr>
        <p:spPr>
          <a:xfrm>
            <a:off x="4161183" y="1765867"/>
            <a:ext cx="702365" cy="40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AB1DCEF-1C4D-4ED9-BE01-70FF07850E8F}"/>
              </a:ext>
            </a:extLst>
          </p:cNvPr>
          <p:cNvSpPr txBox="1"/>
          <p:nvPr/>
        </p:nvSpPr>
        <p:spPr>
          <a:xfrm>
            <a:off x="4996070" y="2019732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Transformer/MLP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886C0C-EC64-4006-8025-D933EA1AAED9}"/>
              </a:ext>
            </a:extLst>
          </p:cNvPr>
          <p:cNvSpPr txBox="1"/>
          <p:nvPr/>
        </p:nvSpPr>
        <p:spPr>
          <a:xfrm>
            <a:off x="8110330" y="2019732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</a:t>
            </a:r>
            <a:r>
              <a:rPr lang="fr-BE" dirty="0" err="1"/>
              <a:t>d,v,theta,phi</a:t>
            </a:r>
            <a:r>
              <a:rPr lang="fr-BE" dirty="0"/>
              <a:t>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861459D-C02B-4183-B488-49A56BB33D66}"/>
              </a:ext>
            </a:extLst>
          </p:cNvPr>
          <p:cNvCxnSpPr>
            <a:cxnSpLocks/>
          </p:cNvCxnSpPr>
          <p:nvPr/>
        </p:nvCxnSpPr>
        <p:spPr>
          <a:xfrm>
            <a:off x="6838122" y="2244737"/>
            <a:ext cx="115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1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F5C0A-5E28-4EC5-BCE8-1AB5C091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Questions: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08467-6180-408A-8CA0-34855692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800" dirty="0" err="1"/>
              <a:t>Tracking</a:t>
            </a:r>
            <a:endParaRPr lang="fr-BE" sz="1800" dirty="0"/>
          </a:p>
          <a:p>
            <a:r>
              <a:rPr lang="fr-BE" sz="1800" dirty="0"/>
              <a:t>Déterminer la vitesse à partir de la caméra seulement</a:t>
            </a:r>
          </a:p>
        </p:txBody>
      </p:sp>
    </p:spTree>
    <p:extLst>
      <p:ext uri="{BB962C8B-B14F-4D97-AF65-F5344CB8AC3E}">
        <p14:creationId xmlns:p14="http://schemas.microsoft.com/office/powerpoint/2010/main" val="3208516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180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Office Theme</vt:lpstr>
      <vt:lpstr>Présentation PowerPoint</vt:lpstr>
      <vt:lpstr>Présentation PowerPoint</vt:lpstr>
      <vt:lpstr>Présentation PowerPoint</vt:lpstr>
      <vt:lpstr>Filtre de Kalman:</vt:lpstr>
      <vt:lpstr>Transformer:</vt:lpstr>
      <vt:lpstr>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</dc:creator>
  <cp:lastModifiedBy>Gauthier</cp:lastModifiedBy>
  <cp:revision>6</cp:revision>
  <dcterms:created xsi:type="dcterms:W3CDTF">2021-02-17T13:57:37Z</dcterms:created>
  <dcterms:modified xsi:type="dcterms:W3CDTF">2021-03-11T13:54:36Z</dcterms:modified>
</cp:coreProperties>
</file>