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48.png" ContentType="image/png"/>
  <Override PartName="/ppt/media/image11.png" ContentType="image/png"/>
  <Override PartName="/ppt/media/image40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10.jpeg" ContentType="image/jpeg"/>
  <Override PartName="/ppt/media/image25.png" ContentType="image/png"/>
  <Override PartName="/ppt/media/image15.png" ContentType="image/png"/>
  <Override PartName="/ppt/media/image9.jpeg" ContentType="image/jpeg"/>
  <Override PartName="/ppt/media/image36.png" ContentType="image/png"/>
  <Override PartName="/ppt/media/image29.png" ContentType="image/png"/>
  <Override PartName="/ppt/media/image31.png" ContentType="image/png"/>
  <Override PartName="/ppt/media/image30.png" ContentType="image/png"/>
  <Override PartName="/ppt/media/image26.png" ContentType="image/png"/>
  <Override PartName="/ppt/media/image17.jpeg" ContentType="image/jpeg"/>
  <Override PartName="/ppt/media/image27.png" ContentType="image/png"/>
  <Override PartName="/ppt/media/image24.png" ContentType="image/png"/>
  <Override PartName="/ppt/media/image61.png" ContentType="image/png"/>
  <Override PartName="/ppt/media/image59.png" ContentType="image/png"/>
  <Override PartName="/ppt/media/image22.png" ContentType="image/png"/>
  <Override PartName="/ppt/media/image60.png" ContentType="image/png"/>
  <Override PartName="/ppt/media/image6.png" ContentType="image/png"/>
  <Override PartName="/ppt/media/image18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57.png" ContentType="image/png"/>
  <Override PartName="/ppt/media/image20.png" ContentType="image/png"/>
  <Override PartName="/ppt/media/image16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3.png" ContentType="image/png"/>
  <Override PartName="/ppt/media/image34.png" ContentType="image/png"/>
  <Override PartName="/ppt/media/image39.png" ContentType="image/png"/>
  <Override PartName="/ppt/media/image3.jpeg" ContentType="image/jpe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50.png" ContentType="image/png"/>
  <Override PartName="/ppt/media/image4.jpeg" ContentType="image/jpe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59680" y="2035800"/>
            <a:ext cx="10514520" cy="12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eptio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n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d’un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sens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eur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inté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gré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mult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imod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pour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l’obs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erva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tion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des 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rout</a:t>
            </a: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68000" y="3767040"/>
            <a:ext cx="44841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Auteurs : </a:t>
            </a:r>
            <a:r>
              <a:rPr b="0" lang="fr-FR" sz="1800" spc="-1" strike="noStrike">
                <a:latin typeface="Arial"/>
              </a:rPr>
              <a:t>De Sousa </a:t>
            </a:r>
            <a:r>
              <a:rPr b="0" lang="fr-FR" sz="1800" spc="-1" strike="noStrike">
                <a:latin typeface="Arial"/>
              </a:rPr>
              <a:t>Kevin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Rotsart de </a:t>
            </a:r>
            <a:r>
              <a:rPr b="0" lang="fr-FR" sz="1800" spc="-1" strike="noStrike">
                <a:latin typeface="Arial"/>
              </a:rPr>
              <a:t>Hertaing </a:t>
            </a:r>
            <a:r>
              <a:rPr b="0" lang="fr-FR" sz="1800" spc="-1" strike="noStrike">
                <a:latin typeface="Arial"/>
              </a:rPr>
              <a:t>Gauthier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Promoteur</a:t>
            </a:r>
            <a:r>
              <a:rPr b="0" lang="fr-FR" sz="1800" spc="-1" strike="noStrike">
                <a:latin typeface="Arial"/>
                <a:ea typeface="Noto Sans CJK SC"/>
              </a:rPr>
              <a:t>s : Macq  </a:t>
            </a:r>
            <a:r>
              <a:rPr b="0" lang="fr-FR" sz="1800" spc="-1" strike="noStrike">
                <a:latin typeface="Arial"/>
                <a:ea typeface="Noto Sans CJK SC"/>
              </a:rPr>
              <a:t>Benoît ,  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	</a:t>
            </a:r>
            <a:r>
              <a:rPr b="0" lang="fr-FR" sz="1800" spc="-1" strike="noStrike">
                <a:latin typeface="Arial"/>
                <a:ea typeface="Noto Sans CJK SC"/>
              </a:rPr>
              <a:t>Craeye </a:t>
            </a:r>
            <a:r>
              <a:rPr b="0" lang="fr-FR" sz="1800" spc="-1" strike="noStrike">
                <a:latin typeface="Arial"/>
              </a:rPr>
              <a:t>Christophe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Lecteurs : </a:t>
            </a:r>
            <a:r>
              <a:rPr b="0" lang="fr-FR" sz="1800" spc="-1" strike="noStrike">
                <a:latin typeface="Arial"/>
                <a:ea typeface="Noto Sans CJK SC"/>
              </a:rPr>
              <a:t>Delbrouck </a:t>
            </a:r>
            <a:r>
              <a:rPr b="0" lang="fr-FR" sz="1800" spc="-1" strike="noStrike">
                <a:latin typeface="Arial"/>
              </a:rPr>
              <a:t>Jean-</a:t>
            </a:r>
            <a:r>
              <a:rPr b="0" lang="fr-FR" sz="1800" spc="-1" strike="noStrike">
                <a:latin typeface="Arial"/>
              </a:rPr>
              <a:t>Benoît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  </a:t>
            </a:r>
            <a:r>
              <a:rPr b="0" lang="fr-FR" sz="1800" spc="-1" strike="noStrike">
                <a:latin typeface="Arial"/>
              </a:rPr>
              <a:t>Legat </a:t>
            </a:r>
            <a:r>
              <a:rPr b="0" lang="fr-FR" sz="1800" spc="-1" strike="noStrike">
                <a:latin typeface="Arial"/>
              </a:rPr>
              <a:t>Jean-Didier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  </a:t>
            </a:r>
            <a:r>
              <a:rPr b="0" lang="fr-FR" sz="1800" spc="-1" strike="noStrike">
                <a:latin typeface="Arial"/>
              </a:rPr>
              <a:t>Manjah </a:t>
            </a:r>
            <a:r>
              <a:rPr b="0" lang="fr-FR" sz="1800" spc="-1" strike="noStrike">
                <a:latin typeface="Arial"/>
              </a:rPr>
              <a:t>Dani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928440" y="351720"/>
            <a:ext cx="10873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Conception d’un senseur intégré multimodal pour l’observation des routes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192" name="Image 5" descr=""/>
          <p:cNvPicPr/>
          <p:nvPr/>
        </p:nvPicPr>
        <p:blipFill>
          <a:blip r:embed="rId1"/>
          <a:stretch/>
        </p:blipFill>
        <p:spPr>
          <a:xfrm>
            <a:off x="736200" y="2584080"/>
            <a:ext cx="4942080" cy="3538440"/>
          </a:xfrm>
          <a:prstGeom prst="rect">
            <a:avLst/>
          </a:prstGeom>
          <a:ln>
            <a:noFill/>
          </a:ln>
        </p:spPr>
      </p:pic>
      <p:pic>
        <p:nvPicPr>
          <p:cNvPr id="193" name="Image 7" descr=""/>
          <p:cNvPicPr/>
          <p:nvPr/>
        </p:nvPicPr>
        <p:blipFill>
          <a:blip r:embed="rId2"/>
          <a:stretch/>
        </p:blipFill>
        <p:spPr>
          <a:xfrm>
            <a:off x="6095880" y="2584080"/>
            <a:ext cx="5218200" cy="354024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1027080" y="1814760"/>
            <a:ext cx="24044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Radar Doppler: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5209920" y="1251720"/>
            <a:ext cx="3735720" cy="27183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727920" y="289080"/>
            <a:ext cx="7522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Comment créer la carte thermique distance-vitesse ?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97" name="Image 95" descr=""/>
          <p:cNvPicPr/>
          <p:nvPr/>
        </p:nvPicPr>
        <p:blipFill>
          <a:blip r:embed="rId2"/>
          <a:stretch/>
        </p:blipFill>
        <p:spPr>
          <a:xfrm>
            <a:off x="222840" y="1199160"/>
            <a:ext cx="4496400" cy="2899440"/>
          </a:xfrm>
          <a:prstGeom prst="rect">
            <a:avLst/>
          </a:prstGeom>
          <a:ln>
            <a:noFill/>
          </a:ln>
        </p:spPr>
      </p:pic>
      <p:pic>
        <p:nvPicPr>
          <p:cNvPr id="198" name="Image 96" descr="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4966200" y="1071000"/>
            <a:ext cx="3884040" cy="33382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3349800" y="1423080"/>
            <a:ext cx="855360" cy="65232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3"/>
          <p:cNvSpPr/>
          <p:nvPr/>
        </p:nvSpPr>
        <p:spPr>
          <a:xfrm>
            <a:off x="3869280" y="1947960"/>
            <a:ext cx="2082600" cy="973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1702080" y="767520"/>
            <a:ext cx="6099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Calcul de la distance et de la vitesse radiale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02" name="Image 100" descr=""/>
          <p:cNvPicPr/>
          <p:nvPr/>
        </p:nvPicPr>
        <p:blipFill>
          <a:blip r:embed="rId4">
            <a:lum bright="-2000"/>
          </a:blip>
          <a:stretch/>
        </p:blipFill>
        <p:spPr>
          <a:xfrm>
            <a:off x="5951880" y="2070720"/>
            <a:ext cx="2425320" cy="1449360"/>
          </a:xfrm>
          <a:prstGeom prst="rect">
            <a:avLst/>
          </a:prstGeom>
          <a:ln w="38160">
            <a:solidFill>
              <a:srgbClr val="3465a4"/>
            </a:solidFill>
            <a:round/>
          </a:ln>
        </p:spPr>
      </p:pic>
      <p:sp>
        <p:nvSpPr>
          <p:cNvPr id="203" name="CustomShape 5"/>
          <p:cNvSpPr/>
          <p:nvPr/>
        </p:nvSpPr>
        <p:spPr>
          <a:xfrm>
            <a:off x="7277400" y="1460880"/>
            <a:ext cx="1572840" cy="3690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6"/>
          <p:cNvSpPr/>
          <p:nvPr/>
        </p:nvSpPr>
        <p:spPr>
          <a:xfrm flipV="1">
            <a:off x="6956640" y="1637280"/>
            <a:ext cx="320760" cy="43344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Image 103" descr=""/>
          <p:cNvPicPr/>
          <p:nvPr/>
        </p:nvPicPr>
        <p:blipFill>
          <a:blip r:embed="rId5"/>
          <a:stretch/>
        </p:blipFill>
        <p:spPr>
          <a:xfrm rot="4800">
            <a:off x="8948160" y="384120"/>
            <a:ext cx="2769480" cy="4163760"/>
          </a:xfrm>
          <a:prstGeom prst="rect">
            <a:avLst/>
          </a:prstGeom>
          <a:ln>
            <a:noFill/>
          </a:ln>
        </p:spPr>
      </p:pic>
      <p:pic>
        <p:nvPicPr>
          <p:cNvPr id="206" name="Image 104" descr=""/>
          <p:cNvPicPr/>
          <p:nvPr/>
        </p:nvPicPr>
        <p:blipFill>
          <a:blip r:embed="rId6"/>
          <a:stretch/>
        </p:blipFill>
        <p:spPr>
          <a:xfrm>
            <a:off x="7725960" y="4775400"/>
            <a:ext cx="3703680" cy="574920"/>
          </a:xfrm>
          <a:prstGeom prst="rect">
            <a:avLst/>
          </a:prstGeom>
          <a:ln>
            <a:noFill/>
          </a:ln>
        </p:spPr>
      </p:pic>
      <p:pic>
        <p:nvPicPr>
          <p:cNvPr id="207" name="Image 105" descr=""/>
          <p:cNvPicPr/>
          <p:nvPr/>
        </p:nvPicPr>
        <p:blipFill>
          <a:blip r:embed="rId7"/>
          <a:stretch/>
        </p:blipFill>
        <p:spPr>
          <a:xfrm>
            <a:off x="1091160" y="4736520"/>
            <a:ext cx="4555800" cy="592560"/>
          </a:xfrm>
          <a:prstGeom prst="rect">
            <a:avLst/>
          </a:prstGeom>
          <a:ln>
            <a:noFill/>
          </a:ln>
        </p:spPr>
      </p:pic>
      <p:pic>
        <p:nvPicPr>
          <p:cNvPr id="208" name="Image 106" descr=""/>
          <p:cNvPicPr/>
          <p:nvPr/>
        </p:nvPicPr>
        <p:blipFill>
          <a:blip r:embed="rId8"/>
          <a:stretch/>
        </p:blipFill>
        <p:spPr>
          <a:xfrm>
            <a:off x="1042200" y="5517720"/>
            <a:ext cx="1270440" cy="539640"/>
          </a:xfrm>
          <a:prstGeom prst="rect">
            <a:avLst/>
          </a:prstGeom>
          <a:ln>
            <a:noFill/>
          </a:ln>
        </p:spPr>
      </p:pic>
      <p:pic>
        <p:nvPicPr>
          <p:cNvPr id="209" name="Image 107" descr=""/>
          <p:cNvPicPr/>
          <p:nvPr/>
        </p:nvPicPr>
        <p:blipFill>
          <a:blip r:embed="rId9"/>
          <a:stretch/>
        </p:blipFill>
        <p:spPr>
          <a:xfrm>
            <a:off x="3404520" y="5608080"/>
            <a:ext cx="1186560" cy="528120"/>
          </a:xfrm>
          <a:prstGeom prst="rect">
            <a:avLst/>
          </a:prstGeom>
          <a:ln>
            <a:noFill/>
          </a:ln>
        </p:spPr>
      </p:pic>
      <p:sp>
        <p:nvSpPr>
          <p:cNvPr id="210" name="CustomShape 7"/>
          <p:cNvSpPr/>
          <p:nvPr/>
        </p:nvSpPr>
        <p:spPr>
          <a:xfrm>
            <a:off x="1166760" y="4270320"/>
            <a:ext cx="2396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Amas de points :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28280" y="289080"/>
            <a:ext cx="7522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Comment créer la carte thermique distance-vitesse ?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12" name="Image 110" descr=""/>
          <p:cNvPicPr/>
          <p:nvPr/>
        </p:nvPicPr>
        <p:blipFill>
          <a:blip r:embed="rId1"/>
          <a:stretch/>
        </p:blipFill>
        <p:spPr>
          <a:xfrm>
            <a:off x="524520" y="4161240"/>
            <a:ext cx="5856480" cy="1221120"/>
          </a:xfrm>
          <a:prstGeom prst="rect">
            <a:avLst/>
          </a:prstGeom>
          <a:ln>
            <a:noFill/>
          </a:ln>
        </p:spPr>
      </p:pic>
      <p:pic>
        <p:nvPicPr>
          <p:cNvPr id="213" name="Image 111" descr=""/>
          <p:cNvPicPr/>
          <p:nvPr/>
        </p:nvPicPr>
        <p:blipFill>
          <a:blip r:embed="rId2"/>
          <a:stretch/>
        </p:blipFill>
        <p:spPr>
          <a:xfrm>
            <a:off x="6522840" y="1412640"/>
            <a:ext cx="5238360" cy="3723840"/>
          </a:xfrm>
          <a:prstGeom prst="rect">
            <a:avLst/>
          </a:prstGeom>
          <a:ln>
            <a:noFill/>
          </a:ln>
        </p:spPr>
      </p:pic>
      <p:pic>
        <p:nvPicPr>
          <p:cNvPr id="214" name="Image 112" descr=""/>
          <p:cNvPicPr/>
          <p:nvPr/>
        </p:nvPicPr>
        <p:blipFill>
          <a:blip r:embed="rId3"/>
          <a:stretch/>
        </p:blipFill>
        <p:spPr>
          <a:xfrm>
            <a:off x="866880" y="1297440"/>
            <a:ext cx="4333680" cy="261972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1145160" y="920520"/>
            <a:ext cx="2150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Micro-Doppler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28640" y="289080"/>
            <a:ext cx="7522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Comment trouver les véhicules dans la carte thermique ?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17" name="Image 115" descr=""/>
          <p:cNvPicPr/>
          <p:nvPr/>
        </p:nvPicPr>
        <p:blipFill>
          <a:blip r:embed="rId1"/>
          <a:stretch/>
        </p:blipFill>
        <p:spPr>
          <a:xfrm>
            <a:off x="105120" y="1604880"/>
            <a:ext cx="8206920" cy="368100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8197920" y="1002600"/>
            <a:ext cx="3381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Algorithme de recherche de distance -vitesse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411760" y="1947960"/>
            <a:ext cx="299592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Normaliser les valeurs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Rechercher l’amplitude maximale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Calculer la moyenne et la déviation standard dans la zone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Si elles sont supérieures à un seuil donnée, on trouve la distance-vitesse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On met la zone concerné à 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On revient à l’étape 2 jusqu’à ce que la valeur max soit inférieur à 0.5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28280" y="289080"/>
            <a:ext cx="7522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Comment créer la carte thermique des angles ?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1" name="Line 2"/>
          <p:cNvSpPr/>
          <p:nvPr/>
        </p:nvSpPr>
        <p:spPr>
          <a:xfrm flipV="1">
            <a:off x="691920" y="2301120"/>
            <a:ext cx="1352520" cy="1193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3"/>
          <p:cNvSpPr/>
          <p:nvPr/>
        </p:nvSpPr>
        <p:spPr>
          <a:xfrm flipV="1">
            <a:off x="685080" y="1337760"/>
            <a:ext cx="10800" cy="2161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4"/>
          <p:cNvSpPr/>
          <p:nvPr/>
        </p:nvSpPr>
        <p:spPr>
          <a:xfrm flipV="1">
            <a:off x="695880" y="898920"/>
            <a:ext cx="1401840" cy="260064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5"/>
          <p:cNvSpPr/>
          <p:nvPr/>
        </p:nvSpPr>
        <p:spPr>
          <a:xfrm flipV="1">
            <a:off x="695880" y="3232080"/>
            <a:ext cx="1626480" cy="26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6"/>
          <p:cNvSpPr/>
          <p:nvPr/>
        </p:nvSpPr>
        <p:spPr>
          <a:xfrm>
            <a:off x="685080" y="3499560"/>
            <a:ext cx="1573200" cy="663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7"/>
          <p:cNvSpPr/>
          <p:nvPr/>
        </p:nvSpPr>
        <p:spPr>
          <a:xfrm>
            <a:off x="2097720" y="898920"/>
            <a:ext cx="224640" cy="233316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8"/>
          <p:cNvSpPr/>
          <p:nvPr/>
        </p:nvSpPr>
        <p:spPr>
          <a:xfrm>
            <a:off x="278280" y="2857320"/>
            <a:ext cx="1508400" cy="1305000"/>
          </a:xfrm>
          <a:prstGeom prst="arc">
            <a:avLst>
              <a:gd name="adj1" fmla="val 20793601"/>
              <a:gd name="adj2" fmla="val 2052667"/>
            </a:avLst>
          </a:prstGeom>
          <a:noFill/>
          <a:ln>
            <a:solidFill>
              <a:srgbClr val="dc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9"/>
          <p:cNvSpPr/>
          <p:nvPr/>
        </p:nvSpPr>
        <p:spPr>
          <a:xfrm>
            <a:off x="128520" y="2343600"/>
            <a:ext cx="1658160" cy="1487160"/>
          </a:xfrm>
          <a:prstGeom prst="arc">
            <a:avLst>
              <a:gd name="adj1" fmla="val 14903396"/>
              <a:gd name="adj2" fmla="val 17695052"/>
            </a:avLst>
          </a:prstGeom>
          <a:noFill/>
          <a:ln>
            <a:solidFill>
              <a:srgbClr val="dc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Image 127" descr=""/>
          <p:cNvPicPr/>
          <p:nvPr/>
        </p:nvPicPr>
        <p:blipFill>
          <a:blip r:embed="rId1"/>
          <a:stretch/>
        </p:blipFill>
        <p:spPr>
          <a:xfrm>
            <a:off x="439560" y="4485960"/>
            <a:ext cx="2145240" cy="662760"/>
          </a:xfrm>
          <a:prstGeom prst="rect">
            <a:avLst/>
          </a:prstGeom>
          <a:ln>
            <a:noFill/>
          </a:ln>
        </p:spPr>
      </p:pic>
      <p:pic>
        <p:nvPicPr>
          <p:cNvPr id="230" name="Image 128" descr=""/>
          <p:cNvPicPr/>
          <p:nvPr/>
        </p:nvPicPr>
        <p:blipFill>
          <a:blip r:embed="rId2"/>
          <a:stretch/>
        </p:blipFill>
        <p:spPr>
          <a:xfrm>
            <a:off x="3237120" y="4272120"/>
            <a:ext cx="3638160" cy="559800"/>
          </a:xfrm>
          <a:prstGeom prst="rect">
            <a:avLst/>
          </a:prstGeom>
          <a:ln>
            <a:noFill/>
          </a:ln>
        </p:spPr>
      </p:pic>
      <p:pic>
        <p:nvPicPr>
          <p:cNvPr id="231" name="Image 129" descr=""/>
          <p:cNvPicPr/>
          <p:nvPr/>
        </p:nvPicPr>
        <p:blipFill>
          <a:blip r:embed="rId3"/>
          <a:stretch/>
        </p:blipFill>
        <p:spPr>
          <a:xfrm>
            <a:off x="2564280" y="635400"/>
            <a:ext cx="4852080" cy="3346560"/>
          </a:xfrm>
          <a:prstGeom prst="rect">
            <a:avLst/>
          </a:prstGeom>
          <a:ln>
            <a:noFill/>
          </a:ln>
        </p:spPr>
      </p:pic>
      <p:pic>
        <p:nvPicPr>
          <p:cNvPr id="232" name="Image 130" descr=""/>
          <p:cNvPicPr/>
          <p:nvPr/>
        </p:nvPicPr>
        <p:blipFill>
          <a:blip r:embed="rId4"/>
          <a:stretch/>
        </p:blipFill>
        <p:spPr>
          <a:xfrm>
            <a:off x="7577640" y="785160"/>
            <a:ext cx="4511160" cy="3174480"/>
          </a:xfrm>
          <a:prstGeom prst="rect">
            <a:avLst/>
          </a:prstGeom>
          <a:ln>
            <a:noFill/>
          </a:ln>
        </p:spPr>
      </p:pic>
      <p:sp>
        <p:nvSpPr>
          <p:cNvPr id="233" name="CustomShape 10"/>
          <p:cNvSpPr/>
          <p:nvPr/>
        </p:nvSpPr>
        <p:spPr>
          <a:xfrm>
            <a:off x="4870080" y="1809360"/>
            <a:ext cx="898200" cy="42768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1"/>
          <p:cNvSpPr/>
          <p:nvPr/>
        </p:nvSpPr>
        <p:spPr>
          <a:xfrm flipV="1">
            <a:off x="5790600" y="1091880"/>
            <a:ext cx="2065320" cy="9954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2"/>
          <p:cNvSpPr/>
          <p:nvPr/>
        </p:nvSpPr>
        <p:spPr>
          <a:xfrm>
            <a:off x="5790600" y="2087280"/>
            <a:ext cx="2033280" cy="1466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Image 134" descr=""/>
          <p:cNvPicPr/>
          <p:nvPr/>
        </p:nvPicPr>
        <p:blipFill>
          <a:blip r:embed="rId5"/>
          <a:stretch/>
        </p:blipFill>
        <p:spPr>
          <a:xfrm>
            <a:off x="8462880" y="4262400"/>
            <a:ext cx="3063240" cy="1126440"/>
          </a:xfrm>
          <a:prstGeom prst="rect">
            <a:avLst/>
          </a:prstGeom>
          <a:ln>
            <a:noFill/>
          </a:ln>
        </p:spPr>
      </p:pic>
      <p:sp>
        <p:nvSpPr>
          <p:cNvPr id="237" name="CustomShape 13"/>
          <p:cNvSpPr/>
          <p:nvPr/>
        </p:nvSpPr>
        <p:spPr>
          <a:xfrm>
            <a:off x="3237120" y="3925800"/>
            <a:ext cx="2493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Signal à maximiser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8" name="CustomShape 14"/>
          <p:cNvSpPr/>
          <p:nvPr/>
        </p:nvSpPr>
        <p:spPr>
          <a:xfrm>
            <a:off x="8615520" y="3960360"/>
            <a:ext cx="2407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Trouver les angles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CustomShape 15"/>
          <p:cNvSpPr/>
          <p:nvPr/>
        </p:nvSpPr>
        <p:spPr>
          <a:xfrm>
            <a:off x="3360600" y="4901760"/>
            <a:ext cx="25038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Zone sans ambiguité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40" name="Image 138" descr=""/>
          <p:cNvPicPr/>
          <p:nvPr/>
        </p:nvPicPr>
        <p:blipFill>
          <a:blip r:embed="rId6"/>
          <a:stretch/>
        </p:blipFill>
        <p:spPr>
          <a:xfrm>
            <a:off x="5871960" y="4832640"/>
            <a:ext cx="1003320" cy="732960"/>
          </a:xfrm>
          <a:prstGeom prst="rect">
            <a:avLst/>
          </a:prstGeom>
          <a:ln>
            <a:noFill/>
          </a:ln>
        </p:spPr>
      </p:pic>
      <p:sp>
        <p:nvSpPr>
          <p:cNvPr id="241" name="CustomShape 16"/>
          <p:cNvSpPr/>
          <p:nvPr/>
        </p:nvSpPr>
        <p:spPr>
          <a:xfrm>
            <a:off x="3285360" y="5586840"/>
            <a:ext cx="2471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Nombre d’ambiguités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42" name="Image 140" descr=""/>
          <p:cNvPicPr/>
          <p:nvPr/>
        </p:nvPicPr>
        <p:blipFill>
          <a:blip r:embed="rId7"/>
          <a:stretch/>
        </p:blipFill>
        <p:spPr>
          <a:xfrm>
            <a:off x="5757480" y="5504040"/>
            <a:ext cx="951840" cy="61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198440" y="331560"/>
            <a:ext cx="6175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Association des données et levée des ambiguïtés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44" name="Image 6_0" descr=""/>
          <p:cNvPicPr/>
          <p:nvPr/>
        </p:nvPicPr>
        <p:blipFill>
          <a:blip r:embed="rId1"/>
          <a:srcRect l="0" t="0" r="0" b="2610"/>
          <a:stretch/>
        </p:blipFill>
        <p:spPr>
          <a:xfrm>
            <a:off x="6806520" y="1082880"/>
            <a:ext cx="4922640" cy="274788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rcRect l="-5278" t="0" r="0" b="0"/>
          <a:stretch/>
        </p:blipFill>
        <p:spPr>
          <a:xfrm>
            <a:off x="21600" y="4344480"/>
            <a:ext cx="6806160" cy="812160"/>
          </a:xfrm>
          <a:prstGeom prst="rect">
            <a:avLst/>
          </a:prstGeom>
          <a:ln>
            <a:noFill/>
          </a:ln>
        </p:spPr>
      </p:pic>
      <p:sp>
        <p:nvSpPr>
          <p:cNvPr id="246" name="Line 2"/>
          <p:cNvSpPr/>
          <p:nvPr/>
        </p:nvSpPr>
        <p:spPr>
          <a:xfrm flipH="1" flipV="1">
            <a:off x="4826880" y="1562760"/>
            <a:ext cx="2215440" cy="160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" descr=""/>
          <p:cNvPicPr/>
          <p:nvPr/>
        </p:nvPicPr>
        <p:blipFill>
          <a:blip r:embed="rId3"/>
          <a:stretch/>
        </p:blipFill>
        <p:spPr>
          <a:xfrm>
            <a:off x="731880" y="1079280"/>
            <a:ext cx="3695040" cy="103752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4"/>
          <a:stretch/>
        </p:blipFill>
        <p:spPr>
          <a:xfrm>
            <a:off x="2393280" y="2754360"/>
            <a:ext cx="3599640" cy="1009080"/>
          </a:xfrm>
          <a:prstGeom prst="rect">
            <a:avLst/>
          </a:prstGeom>
          <a:ln>
            <a:noFill/>
          </a:ln>
        </p:spPr>
      </p:pic>
      <p:sp>
        <p:nvSpPr>
          <p:cNvPr id="249" name="Line 3"/>
          <p:cNvSpPr/>
          <p:nvPr/>
        </p:nvSpPr>
        <p:spPr>
          <a:xfrm>
            <a:off x="1980000" y="2044440"/>
            <a:ext cx="0" cy="2247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2343960" y="2408040"/>
            <a:ext cx="2760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Levée de l’ambiguïté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974160" y="449640"/>
            <a:ext cx="4719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Fusion et filtrage des données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rcRect l="-5278" t="0" r="0" b="0"/>
          <a:stretch/>
        </p:blipFill>
        <p:spPr>
          <a:xfrm>
            <a:off x="96840" y="1016280"/>
            <a:ext cx="6806160" cy="81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824400" y="2215440"/>
            <a:ext cx="55861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3 architectures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    </a:t>
            </a:r>
            <a:r>
              <a:rPr b="0" lang="fr-FR" sz="1800" spc="-1" strike="noStrike">
                <a:latin typeface="Arial"/>
              </a:rPr>
              <a:t>- filtre de Kalman ( linéaire)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    </a:t>
            </a:r>
            <a:r>
              <a:rPr b="0" lang="fr-FR" sz="1800" spc="-1" strike="noStrike">
                <a:latin typeface="Arial"/>
              </a:rPr>
              <a:t>- MLP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     </a:t>
            </a:r>
            <a:r>
              <a:rPr b="0" lang="fr-FR" sz="1800" spc="-1" strike="noStrike">
                <a:latin typeface="Arial"/>
              </a:rPr>
              <a:t>- Transformer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42240" y="3713760"/>
            <a:ext cx="7694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optimisé à l’aide du critère d’erreur quadratique minimum (MSE)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42240" y="4187880"/>
            <a:ext cx="6581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Fusionne les informations des différents methodes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920520" y="417600"/>
            <a:ext cx="3445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Filtre de Kalman :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02560" y="3682080"/>
            <a:ext cx="2813760" cy="5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Méthode de fusion :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58" name="Image 143" descr=""/>
          <p:cNvPicPr/>
          <p:nvPr/>
        </p:nvPicPr>
        <p:blipFill>
          <a:blip r:embed="rId1"/>
          <a:stretch/>
        </p:blipFill>
        <p:spPr>
          <a:xfrm>
            <a:off x="599400" y="2394000"/>
            <a:ext cx="2867040" cy="676800"/>
          </a:xfrm>
          <a:prstGeom prst="rect">
            <a:avLst/>
          </a:prstGeom>
          <a:ln>
            <a:noFill/>
          </a:ln>
        </p:spPr>
      </p:pic>
      <p:pic>
        <p:nvPicPr>
          <p:cNvPr id="259" name="Image 144" descr=""/>
          <p:cNvPicPr/>
          <p:nvPr/>
        </p:nvPicPr>
        <p:blipFill>
          <a:blip r:embed="rId2"/>
          <a:stretch/>
        </p:blipFill>
        <p:spPr>
          <a:xfrm>
            <a:off x="1639440" y="4209120"/>
            <a:ext cx="4281840" cy="1473120"/>
          </a:xfrm>
          <a:prstGeom prst="rect">
            <a:avLst/>
          </a:prstGeom>
          <a:ln>
            <a:noFill/>
          </a:ln>
        </p:spPr>
      </p:pic>
      <p:pic>
        <p:nvPicPr>
          <p:cNvPr id="260" name="Image 145" descr=""/>
          <p:cNvPicPr/>
          <p:nvPr/>
        </p:nvPicPr>
        <p:blipFill>
          <a:blip r:embed="rId3"/>
          <a:stretch/>
        </p:blipFill>
        <p:spPr>
          <a:xfrm>
            <a:off x="6338520" y="3295440"/>
            <a:ext cx="4568400" cy="3315600"/>
          </a:xfrm>
          <a:prstGeom prst="rect">
            <a:avLst/>
          </a:prstGeom>
          <a:ln>
            <a:noFill/>
          </a:ln>
        </p:spPr>
      </p:pic>
      <p:pic>
        <p:nvPicPr>
          <p:cNvPr id="261" name="Image 146" descr=""/>
          <p:cNvPicPr/>
          <p:nvPr/>
        </p:nvPicPr>
        <p:blipFill>
          <a:blip r:embed="rId4"/>
          <a:stretch/>
        </p:blipFill>
        <p:spPr>
          <a:xfrm>
            <a:off x="6967080" y="439200"/>
            <a:ext cx="3306600" cy="2711880"/>
          </a:xfrm>
          <a:prstGeom prst="rect">
            <a:avLst/>
          </a:prstGeom>
          <a:ln>
            <a:noFill/>
          </a:ln>
        </p:spPr>
      </p:pic>
      <p:sp>
        <p:nvSpPr>
          <p:cNvPr id="262" name="CustomShape 3"/>
          <p:cNvSpPr/>
          <p:nvPr/>
        </p:nvSpPr>
        <p:spPr>
          <a:xfrm>
            <a:off x="482040" y="974160"/>
            <a:ext cx="36169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DejaVu Math TeX Gyre"/>
              </a:rPr>
              <a:t>4 étapes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  </a:t>
            </a:r>
            <a:r>
              <a:rPr b="0" lang="fr-FR" sz="1800" spc="-1" strike="noStrike">
                <a:latin typeface="DejaVu Math TeX Gyre"/>
              </a:rPr>
              <a:t>- Prédiction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  </a:t>
            </a:r>
            <a:r>
              <a:rPr b="0" lang="fr-FR" sz="1800" spc="-1" strike="noStrike">
                <a:latin typeface="DejaVu Math TeX Gyre"/>
              </a:rPr>
              <a:t>- Association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  </a:t>
            </a:r>
            <a:r>
              <a:rPr b="0" lang="fr-FR" sz="1800" spc="-1" strike="noStrike">
                <a:latin typeface="DejaVu Math TeX Gyre"/>
              </a:rPr>
              <a:t>- Actualisation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	</a:t>
            </a:r>
            <a:r>
              <a:rPr b="0" lang="fr-FR" sz="1800" spc="-1" strike="noStrike">
                <a:latin typeface="DejaVu Math TeX Gyre"/>
              </a:rPr>
              <a:t>  </a:t>
            </a:r>
            <a:r>
              <a:rPr b="0" lang="fr-FR" sz="1800" spc="-1" strike="noStrike">
                <a:latin typeface="DejaVu Math TeX Gyre"/>
              </a:rPr>
              <a:t>- Filtrage</a:t>
            </a:r>
            <a:r>
              <a:rPr b="0" lang="fr-FR" sz="1800" spc="-1" strike="noStrike">
                <a:latin typeface="Arial"/>
              </a:rPr>
              <a:t>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503280" y="4313160"/>
            <a:ext cx="1135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Mesure 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481680" y="4708800"/>
            <a:ext cx="17377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300" spc="-1" strike="noStrike">
                <a:latin typeface="Arial"/>
              </a:rPr>
              <a:t>Matrice d’observation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56560" y="5233680"/>
            <a:ext cx="98424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300" spc="-1" strike="noStrike">
                <a:latin typeface="Arial"/>
              </a:rPr>
              <a:t>Matrice de covariance d’erreur</a:t>
            </a:r>
            <a:endParaRPr b="0" lang="fr-F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Multi-Layer Perceptron (MLP)</a:t>
            </a:r>
            <a:br/>
            <a:endParaRPr b="0" lang="fr-FR" sz="3200" spc="-1" strike="noStrike">
              <a:latin typeface="Arial"/>
            </a:endParaRPr>
          </a:p>
        </p:txBody>
      </p:sp>
      <p:pic>
        <p:nvPicPr>
          <p:cNvPr id="267" name="Image 4" descr=""/>
          <p:cNvPicPr/>
          <p:nvPr/>
        </p:nvPicPr>
        <p:blipFill>
          <a:blip r:embed="rId1"/>
          <a:stretch/>
        </p:blipFill>
        <p:spPr>
          <a:xfrm>
            <a:off x="1146600" y="1869120"/>
            <a:ext cx="4471560" cy="311940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6692400" y="2014200"/>
            <a:ext cx="48628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Réseau Fully Connected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Détermination de poids lors de l’entraînement du réseau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Multi-Layer Perceptron (MLP)</a:t>
            </a:r>
            <a:br/>
            <a:endParaRPr b="0" lang="fr-FR" sz="32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838080" y="1590120"/>
            <a:ext cx="7443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Paramètres optimisés: 512 neurones sur la couche intermédiaire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71" name="Image 5" descr=""/>
          <p:cNvPicPr/>
          <p:nvPr/>
        </p:nvPicPr>
        <p:blipFill>
          <a:blip r:embed="rId1"/>
          <a:stretch/>
        </p:blipFill>
        <p:spPr>
          <a:xfrm>
            <a:off x="528840" y="1959480"/>
            <a:ext cx="4135320" cy="3799440"/>
          </a:xfrm>
          <a:prstGeom prst="rect">
            <a:avLst/>
          </a:prstGeom>
          <a:ln>
            <a:noFill/>
          </a:ln>
        </p:spPr>
      </p:pic>
      <p:pic>
        <p:nvPicPr>
          <p:cNvPr id="272" name="Image 7" descr=""/>
          <p:cNvPicPr/>
          <p:nvPr/>
        </p:nvPicPr>
        <p:blipFill>
          <a:blip r:embed="rId2"/>
          <a:stretch/>
        </p:blipFill>
        <p:spPr>
          <a:xfrm>
            <a:off x="5079600" y="1959480"/>
            <a:ext cx="3918600" cy="3719520"/>
          </a:xfrm>
          <a:prstGeom prst="rect">
            <a:avLst/>
          </a:prstGeom>
          <a:ln>
            <a:noFill/>
          </a:ln>
        </p:spPr>
      </p:pic>
      <p:sp>
        <p:nvSpPr>
          <p:cNvPr id="273" name="CustomShape 3"/>
          <p:cNvSpPr/>
          <p:nvPr/>
        </p:nvSpPr>
        <p:spPr>
          <a:xfrm>
            <a:off x="1088640" y="5979960"/>
            <a:ext cx="7009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Trajectoires stables et bien estimées mais réseau peu robuste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Résultats dépendants du nombre de neurones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409320"/>
            <a:ext cx="10514520" cy="12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Conception d’un senseur intégré multimodal pour l’observation des routes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25360" y="1870920"/>
            <a:ext cx="299520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Simulation d’un carrefour à feux réels</a:t>
            </a:r>
            <a:endParaRPr b="0" lang="fr-FR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Simulation d’un radar</a:t>
            </a:r>
            <a:endParaRPr b="0" lang="fr-FR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 des différents senseurs</a:t>
            </a:r>
            <a:endParaRPr b="0" lang="fr-FR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Filtrage et Fusion des données avec trois architectures différentes: filtre de Kalman, MLP, Transformer </a:t>
            </a:r>
            <a:endParaRPr b="0" lang="fr-FR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Validation expérimentale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8" name="Image 5_0" descr=""/>
          <p:cNvPicPr/>
          <p:nvPr/>
        </p:nvPicPr>
        <p:blipFill>
          <a:blip r:embed="rId1"/>
          <a:srcRect l="29365" t="14061" r="30563" b="18343"/>
          <a:stretch/>
        </p:blipFill>
        <p:spPr>
          <a:xfrm>
            <a:off x="6571440" y="2205000"/>
            <a:ext cx="2910600" cy="2471760"/>
          </a:xfrm>
          <a:prstGeom prst="rect">
            <a:avLst/>
          </a:prstGeom>
          <a:ln>
            <a:noFill/>
          </a:ln>
        </p:spPr>
      </p:pic>
      <p:pic>
        <p:nvPicPr>
          <p:cNvPr id="119" name="Image 5_1" descr=""/>
          <p:cNvPicPr/>
          <p:nvPr/>
        </p:nvPicPr>
        <p:blipFill>
          <a:blip r:embed="rId2"/>
          <a:stretch/>
        </p:blipFill>
        <p:spPr>
          <a:xfrm>
            <a:off x="4437360" y="1690560"/>
            <a:ext cx="7265160" cy="36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Multi-Layer Perceptron (MLP)</a:t>
            </a:r>
            <a:br/>
            <a:endParaRPr b="0" lang="fr-FR" sz="32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38080" y="1590120"/>
            <a:ext cx="74437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Influence du passé: ajout d’échantillons supplémentaires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Paramètres optimisés: 128 neurones sur la couche intermédiaire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réseau a plus d’information pour résoudre la même tâche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76" name="Image 6" descr=""/>
          <p:cNvPicPr/>
          <p:nvPr/>
        </p:nvPicPr>
        <p:blipFill>
          <a:blip r:embed="rId1"/>
          <a:stretch/>
        </p:blipFill>
        <p:spPr>
          <a:xfrm>
            <a:off x="324720" y="2513520"/>
            <a:ext cx="3648240" cy="3393000"/>
          </a:xfrm>
          <a:prstGeom prst="rect">
            <a:avLst/>
          </a:prstGeom>
          <a:ln>
            <a:noFill/>
          </a:ln>
        </p:spPr>
      </p:pic>
      <p:pic>
        <p:nvPicPr>
          <p:cNvPr id="277" name="Image 8" descr=""/>
          <p:cNvPicPr/>
          <p:nvPr/>
        </p:nvPicPr>
        <p:blipFill>
          <a:blip r:embed="rId2"/>
          <a:stretch/>
        </p:blipFill>
        <p:spPr>
          <a:xfrm>
            <a:off x="4322520" y="2513520"/>
            <a:ext cx="3604320" cy="3393000"/>
          </a:xfrm>
          <a:prstGeom prst="rect">
            <a:avLst/>
          </a:prstGeom>
          <a:ln>
            <a:noFill/>
          </a:ln>
        </p:spPr>
      </p:pic>
      <p:sp>
        <p:nvSpPr>
          <p:cNvPr id="278" name="CustomShape 3"/>
          <p:cNvSpPr/>
          <p:nvPr/>
        </p:nvSpPr>
        <p:spPr>
          <a:xfrm>
            <a:off x="838080" y="6084360"/>
            <a:ext cx="5500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Meilleures estimations des trajectoires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Réseau plus robuste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Transformer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280" name="Image 7" descr=""/>
          <p:cNvPicPr/>
          <p:nvPr/>
        </p:nvPicPr>
        <p:blipFill>
          <a:blip r:embed="rId1"/>
          <a:stretch/>
        </p:blipFill>
        <p:spPr>
          <a:xfrm>
            <a:off x="838080" y="1690200"/>
            <a:ext cx="4133160" cy="4304520"/>
          </a:xfrm>
          <a:prstGeom prst="rect">
            <a:avLst/>
          </a:prstGeom>
          <a:ln>
            <a:noFill/>
          </a:ln>
        </p:spPr>
      </p:pic>
      <p:sp>
        <p:nvSpPr>
          <p:cNvPr id="281" name="CustomShape 2"/>
          <p:cNvSpPr/>
          <p:nvPr/>
        </p:nvSpPr>
        <p:spPr>
          <a:xfrm>
            <a:off x="5762160" y="2477160"/>
            <a:ext cx="58964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Deux parties: un encodeur et un décodeur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Encodeur: fournit une abstraction de l’entrée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Décodeur: permet de prédire une séquence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modules: Feed Forward, Multi-head Attention, Masked Multi-Head Attention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5762160" y="3954600"/>
            <a:ext cx="4730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Positional Encoding: pour tenir compte de l’ordre des mots dans une phrase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791320" y="1891080"/>
            <a:ext cx="51678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Mécanisme d’attention: pour déterminer les mots les plus importants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84" name="Image 4" descr=""/>
          <p:cNvPicPr/>
          <p:nvPr/>
        </p:nvPicPr>
        <p:blipFill>
          <a:blip r:embed="rId1"/>
          <a:stretch/>
        </p:blipFill>
        <p:spPr>
          <a:xfrm>
            <a:off x="7599600" y="2501280"/>
            <a:ext cx="1742400" cy="1719000"/>
          </a:xfrm>
          <a:prstGeom prst="rect">
            <a:avLst/>
          </a:prstGeom>
          <a:ln>
            <a:noFill/>
          </a:ln>
        </p:spPr>
      </p:pic>
      <p:sp>
        <p:nvSpPr>
          <p:cNvPr id="285" name="CustomShape 2"/>
          <p:cNvSpPr/>
          <p:nvPr/>
        </p:nvSpPr>
        <p:spPr>
          <a:xfrm>
            <a:off x="5791320" y="4393440"/>
            <a:ext cx="47304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Multi-Head Attention: H mécanismes d’attention en parallèle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Masked Multi-Head Attention: pour permettre un processus de décodage auto-régressif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86" name="Image 6" descr=""/>
          <p:cNvPicPr/>
          <p:nvPr/>
        </p:nvPicPr>
        <p:blipFill>
          <a:blip r:embed="rId2"/>
          <a:stretch/>
        </p:blipFill>
        <p:spPr>
          <a:xfrm>
            <a:off x="838080" y="1690200"/>
            <a:ext cx="4133160" cy="430452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Transformer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Transformer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080" y="1342080"/>
            <a:ext cx="7826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Résultats: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Paramètres optimisés: 64 neurones, 7 couches d’encodage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90" name="Image 6" descr=""/>
          <p:cNvPicPr/>
          <p:nvPr/>
        </p:nvPicPr>
        <p:blipFill>
          <a:blip r:embed="rId1"/>
          <a:stretch/>
        </p:blipFill>
        <p:spPr>
          <a:xfrm>
            <a:off x="838080" y="1988280"/>
            <a:ext cx="4518000" cy="3333960"/>
          </a:xfrm>
          <a:prstGeom prst="rect">
            <a:avLst/>
          </a:prstGeom>
          <a:ln>
            <a:noFill/>
          </a:ln>
        </p:spPr>
      </p:pic>
      <p:pic>
        <p:nvPicPr>
          <p:cNvPr id="291" name="Image 8" descr=""/>
          <p:cNvPicPr/>
          <p:nvPr/>
        </p:nvPicPr>
        <p:blipFill>
          <a:blip r:embed="rId2"/>
          <a:stretch/>
        </p:blipFill>
        <p:spPr>
          <a:xfrm>
            <a:off x="6197760" y="1932120"/>
            <a:ext cx="3578760" cy="3390120"/>
          </a:xfrm>
          <a:prstGeom prst="rect">
            <a:avLst/>
          </a:prstGeom>
          <a:ln>
            <a:noFill/>
          </a:ln>
        </p:spPr>
      </p:pic>
      <p:sp>
        <p:nvSpPr>
          <p:cNvPr id="292" name="CustomShape 3"/>
          <p:cNvSpPr/>
          <p:nvPr/>
        </p:nvSpPr>
        <p:spPr>
          <a:xfrm>
            <a:off x="838080" y="5564880"/>
            <a:ext cx="58629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Moins bonne MSE que le MLP</a:t>
            </a:r>
            <a:endParaRPr b="0" lang="fr-F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Meilleur apprentissage de la cinématique des véhicules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706320" y="556560"/>
            <a:ext cx="6056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validation expérimentale ressemble à la simulation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294" name="Image 148" descr=""/>
          <p:cNvPicPr/>
          <p:nvPr/>
        </p:nvPicPr>
        <p:blipFill>
          <a:blip r:embed="rId1"/>
          <a:stretch/>
        </p:blipFill>
        <p:spPr>
          <a:xfrm>
            <a:off x="3805920" y="1102320"/>
            <a:ext cx="4056480" cy="2975040"/>
          </a:xfrm>
          <a:prstGeom prst="rect">
            <a:avLst/>
          </a:prstGeom>
          <a:ln>
            <a:noFill/>
          </a:ln>
        </p:spPr>
      </p:pic>
      <p:pic>
        <p:nvPicPr>
          <p:cNvPr id="295" name="Image 149" descr=""/>
          <p:cNvPicPr/>
          <p:nvPr/>
        </p:nvPicPr>
        <p:blipFill>
          <a:blip r:embed="rId2"/>
          <a:stretch/>
        </p:blipFill>
        <p:spPr>
          <a:xfrm>
            <a:off x="7951680" y="1018800"/>
            <a:ext cx="4141440" cy="2982240"/>
          </a:xfrm>
          <a:prstGeom prst="rect">
            <a:avLst/>
          </a:prstGeom>
          <a:ln>
            <a:noFill/>
          </a:ln>
        </p:spPr>
      </p:pic>
      <p:pic>
        <p:nvPicPr>
          <p:cNvPr id="296" name="Image 150" descr=""/>
          <p:cNvPicPr/>
          <p:nvPr/>
        </p:nvPicPr>
        <p:blipFill>
          <a:blip r:embed="rId3"/>
          <a:stretch/>
        </p:blipFill>
        <p:spPr>
          <a:xfrm>
            <a:off x="0" y="1158480"/>
            <a:ext cx="3815280" cy="2769120"/>
          </a:xfrm>
          <a:prstGeom prst="rect">
            <a:avLst/>
          </a:prstGeom>
          <a:ln>
            <a:noFill/>
          </a:ln>
        </p:spPr>
      </p:pic>
      <p:sp>
        <p:nvSpPr>
          <p:cNvPr id="297" name="CustomShape 2"/>
          <p:cNvSpPr/>
          <p:nvPr/>
        </p:nvSpPr>
        <p:spPr>
          <a:xfrm>
            <a:off x="492120" y="3988440"/>
            <a:ext cx="2578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Sans calibration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4377240" y="4077720"/>
            <a:ext cx="3381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calibration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8433000" y="4001400"/>
            <a:ext cx="295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radar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02440" y="363960"/>
            <a:ext cx="54576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Analyse des différentes données reçus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301" name="Image 155" descr=""/>
          <p:cNvPicPr/>
          <p:nvPr/>
        </p:nvPicPr>
        <p:blipFill>
          <a:blip r:embed="rId1"/>
          <a:stretch/>
        </p:blipFill>
        <p:spPr>
          <a:xfrm>
            <a:off x="567000" y="1086120"/>
            <a:ext cx="6928200" cy="4728240"/>
          </a:xfrm>
          <a:prstGeom prst="rect">
            <a:avLst/>
          </a:prstGeom>
          <a:ln>
            <a:noFill/>
          </a:ln>
        </p:spPr>
      </p:pic>
      <p:sp>
        <p:nvSpPr>
          <p:cNvPr id="302" name="Line 2"/>
          <p:cNvSpPr/>
          <p:nvPr/>
        </p:nvSpPr>
        <p:spPr>
          <a:xfrm>
            <a:off x="1541160" y="966240"/>
            <a:ext cx="6367680" cy="433152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8336880" y="1273680"/>
            <a:ext cx="267480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 données caméra suivent une trajectoire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 données radar après levée d’ambuigités ne correspond pas tout a fait à nos attentes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Image 159" descr=""/>
          <p:cNvPicPr/>
          <p:nvPr/>
        </p:nvPicPr>
        <p:blipFill>
          <a:blip r:embed="rId1"/>
          <a:stretch/>
        </p:blipFill>
        <p:spPr>
          <a:xfrm>
            <a:off x="142920" y="1285560"/>
            <a:ext cx="3674520" cy="2673720"/>
          </a:xfrm>
          <a:prstGeom prst="rect">
            <a:avLst/>
          </a:prstGeom>
          <a:ln>
            <a:noFill/>
          </a:ln>
        </p:spPr>
      </p:pic>
      <p:pic>
        <p:nvPicPr>
          <p:cNvPr id="305" name="Image 160" descr=""/>
          <p:cNvPicPr/>
          <p:nvPr/>
        </p:nvPicPr>
        <p:blipFill>
          <a:blip r:embed="rId2"/>
          <a:stretch/>
        </p:blipFill>
        <p:spPr>
          <a:xfrm>
            <a:off x="3861000" y="1200240"/>
            <a:ext cx="4370040" cy="3011400"/>
          </a:xfrm>
          <a:prstGeom prst="rect">
            <a:avLst/>
          </a:prstGeom>
          <a:ln>
            <a:noFill/>
          </a:ln>
        </p:spPr>
      </p:pic>
      <p:pic>
        <p:nvPicPr>
          <p:cNvPr id="306" name="Image 161" descr=""/>
          <p:cNvPicPr/>
          <p:nvPr/>
        </p:nvPicPr>
        <p:blipFill>
          <a:blip r:embed="rId3"/>
          <a:stretch/>
        </p:blipFill>
        <p:spPr>
          <a:xfrm>
            <a:off x="8049600" y="1200240"/>
            <a:ext cx="4071600" cy="27874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759600" y="278280"/>
            <a:ext cx="87004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 résultats des trois architectures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641880" y="4366440"/>
            <a:ext cx="6100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Observation des trajectoire des pistes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684720" y="5286600"/>
            <a:ext cx="44942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"/>
          <p:cNvSpPr/>
          <p:nvPr/>
        </p:nvSpPr>
        <p:spPr>
          <a:xfrm>
            <a:off x="684720" y="5643000"/>
            <a:ext cx="10252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"/>
          <p:cNvSpPr/>
          <p:nvPr/>
        </p:nvSpPr>
        <p:spPr>
          <a:xfrm>
            <a:off x="684720" y="6052680"/>
            <a:ext cx="8635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6"/>
          <p:cNvSpPr/>
          <p:nvPr/>
        </p:nvSpPr>
        <p:spPr>
          <a:xfrm>
            <a:off x="759960" y="4805280"/>
            <a:ext cx="9846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Piste d’amélioration :  -  Rendre la synchronicité des données optimale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-  Simulation avec des comportements plus réaliste et variée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198800" y="834840"/>
            <a:ext cx="99853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Conclusion :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- Nos resultats en simulation sont satisfaisantes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- Validation experiméntale : meilleure synchronisation nécessaire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- Augmentation de la taille de l’entrée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- Transformer : apprend la cinématique du véhicule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409320"/>
            <a:ext cx="10514520" cy="12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Conception d’un senseur intégré multimodal pour l’observation des routes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40000" y="1511640"/>
            <a:ext cx="5358600" cy="70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Tables des matières</a:t>
            </a:r>
            <a:endParaRPr b="0" lang="fr-FR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Simulation d’un radar Doppler (4min)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Phénomènes physiques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Résultats</a:t>
            </a:r>
            <a:endParaRPr b="0" lang="fr-FR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Simulation d’une caméra (4min)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Extractions des données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Résultats</a:t>
            </a:r>
            <a:endParaRPr b="0" lang="fr-FR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Filtrage et Fusion des données (5min)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Filtre de Kalman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MLP</a:t>
            </a:r>
            <a:endParaRPr b="0" lang="fr-FR" sz="2400" spc="-1" strike="noStrike">
              <a:latin typeface="Arial"/>
            </a:endParaRPr>
          </a:p>
          <a:p>
            <a:pPr lvl="1" marL="9144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Transformer</a:t>
            </a:r>
            <a:endParaRPr b="0" lang="fr-FR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Validation expérimentale (4min)</a:t>
            </a:r>
            <a:endParaRPr b="0" lang="fr-FR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fr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28440" y="351720"/>
            <a:ext cx="10873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Conception d’un senseur intégré multimodal pour l’observation des routes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03440" y="1766160"/>
            <a:ext cx="8074080" cy="19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Données provenant de la caméra:</a:t>
            </a:r>
            <a:endParaRPr b="0" lang="fr-FR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Détection d’objets sur une image (YOLO)</a:t>
            </a:r>
            <a:endParaRPr b="0" lang="fr-FR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Estimation de la profondeur de chaque objet</a:t>
            </a:r>
            <a:endParaRPr b="0" lang="fr-FR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Détermination de la position de chaque objet</a:t>
            </a:r>
            <a:endParaRPr b="0" lang="fr-FR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Détermination de la vitesse de chaque objet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03440" y="370368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928440" y="3840480"/>
            <a:ext cx="120924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Image au temps 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703440" y="518400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928440" y="5320800"/>
            <a:ext cx="120924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Image au temps t-1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2504160" y="4160880"/>
            <a:ext cx="96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2504160" y="5681160"/>
            <a:ext cx="96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3627000" y="370368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0"/>
          <p:cNvSpPr/>
          <p:nvPr/>
        </p:nvSpPr>
        <p:spPr>
          <a:xfrm>
            <a:off x="3852000" y="3717360"/>
            <a:ext cx="12092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Détection d’objets au temps 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3627000" y="522396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2"/>
          <p:cNvSpPr/>
          <p:nvPr/>
        </p:nvSpPr>
        <p:spPr>
          <a:xfrm>
            <a:off x="3852000" y="5267520"/>
            <a:ext cx="12092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Détection d’objets au temps t-1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5394600" y="5681160"/>
            <a:ext cx="96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CustomShape 14"/>
          <p:cNvSpPr/>
          <p:nvPr/>
        </p:nvSpPr>
        <p:spPr>
          <a:xfrm>
            <a:off x="5394600" y="4142160"/>
            <a:ext cx="96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CustomShape 15"/>
          <p:cNvSpPr/>
          <p:nvPr/>
        </p:nvSpPr>
        <p:spPr>
          <a:xfrm>
            <a:off x="6625800" y="370368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6"/>
          <p:cNvSpPr/>
          <p:nvPr/>
        </p:nvSpPr>
        <p:spPr>
          <a:xfrm>
            <a:off x="6850800" y="3717360"/>
            <a:ext cx="12092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Position des objets au temps 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6625800" y="519804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8"/>
          <p:cNvSpPr/>
          <p:nvPr/>
        </p:nvSpPr>
        <p:spPr>
          <a:xfrm>
            <a:off x="6787800" y="5216760"/>
            <a:ext cx="13356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Position des objets au temps t-1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8292960" y="4179240"/>
            <a:ext cx="1159920" cy="67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20"/>
          <p:cNvSpPr/>
          <p:nvPr/>
        </p:nvSpPr>
        <p:spPr>
          <a:xfrm flipV="1">
            <a:off x="8389080" y="4852800"/>
            <a:ext cx="1033200" cy="8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2" name="CustomShape 21"/>
          <p:cNvSpPr/>
          <p:nvPr/>
        </p:nvSpPr>
        <p:spPr>
          <a:xfrm>
            <a:off x="9690120" y="4424400"/>
            <a:ext cx="1560600" cy="91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2"/>
          <p:cNvSpPr/>
          <p:nvPr/>
        </p:nvSpPr>
        <p:spPr>
          <a:xfrm>
            <a:off x="9915120" y="4437720"/>
            <a:ext cx="12092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BE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Vitesse des objets au temps 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44" name="CustomShape 23"/>
          <p:cNvSpPr/>
          <p:nvPr/>
        </p:nvSpPr>
        <p:spPr>
          <a:xfrm>
            <a:off x="2552040" y="3772800"/>
            <a:ext cx="86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YOLO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24"/>
          <p:cNvSpPr/>
          <p:nvPr/>
        </p:nvSpPr>
        <p:spPr>
          <a:xfrm>
            <a:off x="2525400" y="5291640"/>
            <a:ext cx="86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YOLO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6" name="CustomShape 25"/>
          <p:cNvSpPr/>
          <p:nvPr/>
        </p:nvSpPr>
        <p:spPr>
          <a:xfrm>
            <a:off x="5340960" y="3745800"/>
            <a:ext cx="1181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Est. Prof.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7" name="CustomShape 26"/>
          <p:cNvSpPr/>
          <p:nvPr/>
        </p:nvSpPr>
        <p:spPr>
          <a:xfrm>
            <a:off x="5350320" y="5275440"/>
            <a:ext cx="1181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Est. Prof.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440" y="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</a:t>
            </a:r>
            <a:endParaRPr b="0" lang="fr-FR" sz="32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Première étape: Détection des objets (YOLO)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Réseau neuronal (CNN) pré-entraîné sur l’ensemble des données COCO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Implémentation open source (YOLOv5) 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49" name="Image 2" descr="Une image contenant texte, passage, scène, route&#10;&#10;Description générée automatiquement"/>
          <p:cNvPicPr/>
          <p:nvPr/>
        </p:nvPicPr>
        <p:blipFill>
          <a:blip r:embed="rId1"/>
          <a:stretch/>
        </p:blipFill>
        <p:spPr>
          <a:xfrm>
            <a:off x="1144800" y="2271600"/>
            <a:ext cx="7392960" cy="41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 4" descr="Une image contenant texte, route, passage, scène&#10;&#10;Description générée automatiquement"/>
          <p:cNvPicPr/>
          <p:nvPr/>
        </p:nvPicPr>
        <p:blipFill>
          <a:blip r:embed="rId1"/>
          <a:stretch/>
        </p:blipFill>
        <p:spPr>
          <a:xfrm>
            <a:off x="1959480" y="2175480"/>
            <a:ext cx="7629120" cy="429120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838440" y="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</a:t>
            </a:r>
            <a:endParaRPr b="0" lang="fr-FR" sz="32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Première étape: Détection des objets (YOLO)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Objets gardés si le seuil est supérieur à 0.25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Certains objets sont indésirables (feux de signalisation, panneaux routiers,…)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440" y="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</a:t>
            </a:r>
            <a:endParaRPr b="0" lang="fr-FR" sz="32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Deuxième étape: Estimation de la profondeur pour chaque objet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Modélisation de la caméra avec le modèle du pinhole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Caméra virtuelle: pas de distance focale disponible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Utilisation de l’angle de vue (horizontal) de la caméra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53" name="Image 7" descr=""/>
          <p:cNvPicPr/>
          <p:nvPr/>
        </p:nvPicPr>
        <p:blipFill>
          <a:blip r:embed="rId1"/>
          <a:stretch/>
        </p:blipFill>
        <p:spPr>
          <a:xfrm>
            <a:off x="973440" y="2583720"/>
            <a:ext cx="4459320" cy="3724920"/>
          </a:xfrm>
          <a:prstGeom prst="rect">
            <a:avLst/>
          </a:prstGeom>
          <a:ln>
            <a:noFill/>
          </a:ln>
        </p:spPr>
      </p:pic>
      <p:pic>
        <p:nvPicPr>
          <p:cNvPr id="154" name="Image 9" descr=""/>
          <p:cNvPicPr/>
          <p:nvPr/>
        </p:nvPicPr>
        <p:blipFill>
          <a:blip r:embed="rId2"/>
          <a:stretch/>
        </p:blipFill>
        <p:spPr>
          <a:xfrm>
            <a:off x="6669360" y="2583720"/>
            <a:ext cx="2783160" cy="1882800"/>
          </a:xfrm>
          <a:prstGeom prst="rect">
            <a:avLst/>
          </a:prstGeom>
          <a:ln>
            <a:noFill/>
          </a:ln>
        </p:spPr>
      </p:pic>
      <p:pic>
        <p:nvPicPr>
          <p:cNvPr id="155" name="Image 11" descr=""/>
          <p:cNvPicPr/>
          <p:nvPr/>
        </p:nvPicPr>
        <p:blipFill>
          <a:blip r:embed="rId3"/>
          <a:stretch/>
        </p:blipFill>
        <p:spPr>
          <a:xfrm>
            <a:off x="6675840" y="4467240"/>
            <a:ext cx="4459320" cy="103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440" y="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des données</a:t>
            </a:r>
            <a:endParaRPr b="0" lang="fr-FR" sz="32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Troisième étape: Estimation de la position de chaque objet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Passage de coordonnées sphériques aux coordonnées cartésiennes</a:t>
            </a:r>
            <a:endParaRPr b="0" lang="fr-FR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Quatrième étape: Estimation de la vitesse de chaque objet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Association des données </a:t>
            </a:r>
            <a:endParaRPr b="0" lang="fr-FR" sz="20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B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Estimation de la vitesse sur base de la distance parcourue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7" name="Image 9" descr=""/>
          <p:cNvPicPr/>
          <p:nvPr/>
        </p:nvPicPr>
        <p:blipFill>
          <a:blip r:embed="rId1"/>
          <a:stretch/>
        </p:blipFill>
        <p:spPr>
          <a:xfrm>
            <a:off x="1291320" y="2481840"/>
            <a:ext cx="5113440" cy="946440"/>
          </a:xfrm>
          <a:prstGeom prst="rect">
            <a:avLst/>
          </a:prstGeom>
          <a:ln>
            <a:noFill/>
          </a:ln>
        </p:spPr>
      </p:pic>
      <p:grpSp>
        <p:nvGrpSpPr>
          <p:cNvPr id="158" name="Group 2"/>
          <p:cNvGrpSpPr/>
          <p:nvPr/>
        </p:nvGrpSpPr>
        <p:grpSpPr>
          <a:xfrm>
            <a:off x="838800" y="4235760"/>
            <a:ext cx="2903040" cy="1445040"/>
            <a:chOff x="838800" y="4235760"/>
            <a:chExt cx="2903040" cy="1445040"/>
          </a:xfrm>
        </p:grpSpPr>
        <p:pic>
          <p:nvPicPr>
            <p:cNvPr id="159" name="" descr=""/>
            <p:cNvPicPr/>
            <p:nvPr/>
          </p:nvPicPr>
          <p:blipFill>
            <a:blip r:embed="rId2"/>
            <a:stretch/>
          </p:blipFill>
          <p:spPr>
            <a:xfrm>
              <a:off x="838800" y="4235760"/>
              <a:ext cx="2903040" cy="1445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0" name="CustomShape 3"/>
            <p:cNvSpPr/>
            <p:nvPr/>
          </p:nvSpPr>
          <p:spPr>
            <a:xfrm>
              <a:off x="2097720" y="4880520"/>
              <a:ext cx="235080" cy="16020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" name="Group 4"/>
          <p:cNvGrpSpPr/>
          <p:nvPr/>
        </p:nvGrpSpPr>
        <p:grpSpPr>
          <a:xfrm>
            <a:off x="4403160" y="4257360"/>
            <a:ext cx="2903040" cy="1445040"/>
            <a:chOff x="4403160" y="4257360"/>
            <a:chExt cx="2903040" cy="1445040"/>
          </a:xfrm>
        </p:grpSpPr>
        <p:pic>
          <p:nvPicPr>
            <p:cNvPr id="162" name="" descr=""/>
            <p:cNvPicPr/>
            <p:nvPr/>
          </p:nvPicPr>
          <p:blipFill>
            <a:blip r:embed="rId3"/>
            <a:stretch/>
          </p:blipFill>
          <p:spPr>
            <a:xfrm>
              <a:off x="4403160" y="4257360"/>
              <a:ext cx="2903040" cy="1445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3" name="CustomShape 5"/>
            <p:cNvSpPr/>
            <p:nvPr/>
          </p:nvSpPr>
          <p:spPr>
            <a:xfrm>
              <a:off x="5662080" y="4902120"/>
              <a:ext cx="235080" cy="16020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CustomShape 6"/>
          <p:cNvSpPr/>
          <p:nvPr/>
        </p:nvSpPr>
        <p:spPr>
          <a:xfrm>
            <a:off x="1273680" y="3938760"/>
            <a:ext cx="1433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Instant 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201280" y="3917160"/>
            <a:ext cx="10807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Instant t+1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1348560" y="4901760"/>
            <a:ext cx="171000" cy="1389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9"/>
          <p:cNvSpPr/>
          <p:nvPr/>
        </p:nvSpPr>
        <p:spPr>
          <a:xfrm>
            <a:off x="6196680" y="4966200"/>
            <a:ext cx="213840" cy="13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0"/>
          <p:cNvSpPr/>
          <p:nvPr/>
        </p:nvSpPr>
        <p:spPr>
          <a:xfrm>
            <a:off x="1798200" y="4687920"/>
            <a:ext cx="181440" cy="17064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1"/>
          <p:cNvSpPr/>
          <p:nvPr/>
        </p:nvSpPr>
        <p:spPr>
          <a:xfrm>
            <a:off x="2258640" y="4709520"/>
            <a:ext cx="181440" cy="17064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2"/>
          <p:cNvSpPr/>
          <p:nvPr/>
        </p:nvSpPr>
        <p:spPr>
          <a:xfrm>
            <a:off x="2504520" y="5062320"/>
            <a:ext cx="181440" cy="17064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3"/>
          <p:cNvSpPr/>
          <p:nvPr/>
        </p:nvSpPr>
        <p:spPr>
          <a:xfrm>
            <a:off x="1915920" y="5041080"/>
            <a:ext cx="181440" cy="17064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4"/>
          <p:cNvSpPr/>
          <p:nvPr/>
        </p:nvSpPr>
        <p:spPr>
          <a:xfrm>
            <a:off x="4966200" y="4730760"/>
            <a:ext cx="181440" cy="12780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5"/>
          <p:cNvSpPr/>
          <p:nvPr/>
        </p:nvSpPr>
        <p:spPr>
          <a:xfrm>
            <a:off x="5276520" y="5009400"/>
            <a:ext cx="181440" cy="12780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6"/>
          <p:cNvSpPr/>
          <p:nvPr/>
        </p:nvSpPr>
        <p:spPr>
          <a:xfrm>
            <a:off x="5480280" y="4773960"/>
            <a:ext cx="181440" cy="12780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"/>
          <p:cNvSpPr/>
          <p:nvPr/>
        </p:nvSpPr>
        <p:spPr>
          <a:xfrm>
            <a:off x="5950800" y="5117040"/>
            <a:ext cx="181440" cy="12780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8"/>
          <p:cNvSpPr/>
          <p:nvPr/>
        </p:nvSpPr>
        <p:spPr>
          <a:xfrm>
            <a:off x="6004080" y="4731480"/>
            <a:ext cx="181440" cy="12780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9"/>
          <p:cNvSpPr/>
          <p:nvPr/>
        </p:nvSpPr>
        <p:spPr>
          <a:xfrm>
            <a:off x="8176680" y="3906360"/>
            <a:ext cx="246240" cy="16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0"/>
          <p:cNvSpPr/>
          <p:nvPr/>
        </p:nvSpPr>
        <p:spPr>
          <a:xfrm>
            <a:off x="8177040" y="4548960"/>
            <a:ext cx="246240" cy="1605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1"/>
          <p:cNvSpPr/>
          <p:nvPr/>
        </p:nvSpPr>
        <p:spPr>
          <a:xfrm>
            <a:off x="8187840" y="5265720"/>
            <a:ext cx="246240" cy="160560"/>
          </a:xfrm>
          <a:prstGeom prst="ellipse">
            <a:avLst/>
          </a:prstGeom>
          <a:solidFill>
            <a:srgbClr val="e47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Shape 22"/>
          <p:cNvSpPr txBox="1"/>
          <p:nvPr/>
        </p:nvSpPr>
        <p:spPr>
          <a:xfrm>
            <a:off x="8551080" y="3895560"/>
            <a:ext cx="2493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Centre de gravité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1" name="TextShape 23"/>
          <p:cNvSpPr txBox="1"/>
          <p:nvPr/>
        </p:nvSpPr>
        <p:spPr>
          <a:xfrm>
            <a:off x="8551080" y="4497840"/>
            <a:ext cx="2386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Centre de la bbox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2" name="TextShape 24"/>
          <p:cNvSpPr txBox="1"/>
          <p:nvPr/>
        </p:nvSpPr>
        <p:spPr>
          <a:xfrm>
            <a:off x="8626320" y="5083560"/>
            <a:ext cx="2236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Multiple points dans la bbox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fr-BE" sz="3200" spc="-1" strike="noStrike">
                <a:solidFill>
                  <a:srgbClr val="000000"/>
                </a:solidFill>
                <a:latin typeface="Arial"/>
                <a:ea typeface="DejaVu Sans"/>
              </a:rPr>
              <a:t>Résultats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84" name="Image 4" descr=""/>
          <p:cNvPicPr/>
          <p:nvPr/>
        </p:nvPicPr>
        <p:blipFill>
          <a:blip r:embed="rId1"/>
          <a:stretch/>
        </p:blipFill>
        <p:spPr>
          <a:xfrm>
            <a:off x="7707960" y="2311920"/>
            <a:ext cx="4149000" cy="1116360"/>
          </a:xfrm>
          <a:prstGeom prst="rect">
            <a:avLst/>
          </a:prstGeom>
          <a:ln>
            <a:noFill/>
          </a:ln>
        </p:spPr>
      </p:pic>
      <p:pic>
        <p:nvPicPr>
          <p:cNvPr id="185" name="Image 6" descr=""/>
          <p:cNvPicPr/>
          <p:nvPr/>
        </p:nvPicPr>
        <p:blipFill>
          <a:blip r:embed="rId2"/>
          <a:stretch/>
        </p:blipFill>
        <p:spPr>
          <a:xfrm>
            <a:off x="838080" y="2244960"/>
            <a:ext cx="6869160" cy="393768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7707960" y="1837800"/>
            <a:ext cx="2989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Données estimées: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57960" y="1837800"/>
            <a:ext cx="4149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Exemple de données capturées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707960" y="3599640"/>
            <a:ext cx="23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Données réelles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89" name="Image 11" descr=""/>
          <p:cNvPicPr/>
          <p:nvPr/>
        </p:nvPicPr>
        <p:blipFill>
          <a:blip r:embed="rId3"/>
          <a:stretch/>
        </p:blipFill>
        <p:spPr>
          <a:xfrm>
            <a:off x="7565760" y="4024800"/>
            <a:ext cx="4655520" cy="1086480"/>
          </a:xfrm>
          <a:prstGeom prst="rect">
            <a:avLst/>
          </a:prstGeom>
          <a:ln>
            <a:noFill/>
          </a:ln>
        </p:spPr>
      </p:pic>
      <p:sp>
        <p:nvSpPr>
          <p:cNvPr id="190" name="CustomShape 5"/>
          <p:cNvSpPr/>
          <p:nvPr/>
        </p:nvSpPr>
        <p:spPr>
          <a:xfrm>
            <a:off x="8733240" y="5420160"/>
            <a:ext cx="239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-1.1788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Application>LibreOffice/6.4.6.2$Linux_X86_64 LibreOffice_project/40$Build-2</Application>
  <Words>765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2021-06-16T07:01:54Z</dcterms:created>
  <dc:creator>Gauthier</dc:creator>
  <dc:description/>
  <dc:language>fr-FR</dc:language>
  <cp:lastModifiedBy/>
  <dcterms:modified xsi:type="dcterms:W3CDTF">2021-06-22T17:00:17Z</dcterms:modified>
  <cp:revision>42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