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39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4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65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77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78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02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3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86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332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799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67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04.02.2021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835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illustrated-self-attention-2d627e33b20a" TargetMode="External"/><Relationship Id="rId2" Type="http://schemas.openxmlformats.org/officeDocument/2006/relationships/hyperlink" Target="https://jalammar.github.io/illustrated-transform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lweb.org/anthology/2020.challengehml-1.1.pdf" TargetMode="External"/><Relationship Id="rId4" Type="http://schemas.openxmlformats.org/officeDocument/2006/relationships/hyperlink" Target="https://arxiv.org/pdf/2003.0811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4CA021B-137B-4771-88B0-9E53F83374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89"/>
          <a:stretch/>
        </p:blipFill>
        <p:spPr>
          <a:xfrm>
            <a:off x="1398043" y="609600"/>
            <a:ext cx="8756436" cy="6248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7AC16A-FFC7-48F4-8D21-06E1B4D59202}"/>
              </a:ext>
            </a:extLst>
          </p:cNvPr>
          <p:cNvSpPr/>
          <p:nvPr/>
        </p:nvSpPr>
        <p:spPr>
          <a:xfrm>
            <a:off x="2991679" y="2205356"/>
            <a:ext cx="2908300" cy="28575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L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8AB824-C275-4AFA-8864-109E6C258517}"/>
              </a:ext>
            </a:extLst>
          </p:cNvPr>
          <p:cNvSpPr/>
          <p:nvPr/>
        </p:nvSpPr>
        <p:spPr>
          <a:xfrm>
            <a:off x="5976179" y="609600"/>
            <a:ext cx="2733354" cy="445325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L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7A99D8-9D70-449C-AC1D-1547E6EF421B}"/>
              </a:ext>
            </a:extLst>
          </p:cNvPr>
          <p:cNvSpPr txBox="1"/>
          <p:nvPr/>
        </p:nvSpPr>
        <p:spPr>
          <a:xfrm>
            <a:off x="4131183" y="1780778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LU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Encodeur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A3A9CCC-F8A2-423D-A102-567AB391D8B1}"/>
              </a:ext>
            </a:extLst>
          </p:cNvPr>
          <p:cNvSpPr txBox="1"/>
          <p:nvPr/>
        </p:nvSpPr>
        <p:spPr>
          <a:xfrm>
            <a:off x="6455283" y="240268"/>
            <a:ext cx="214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LU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Décodeur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A498304-EA85-4BDC-BE66-DA051C63F7BC}"/>
              </a:ext>
            </a:extLst>
          </p:cNvPr>
          <p:cNvSpPr txBox="1"/>
          <p:nvPr/>
        </p:nvSpPr>
        <p:spPr>
          <a:xfrm>
            <a:off x="9011478" y="960755"/>
            <a:ext cx="30734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L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</a:t>
            </a:r>
            <a:r>
              <a:rPr lang="fr-LU" dirty="0">
                <a:solidFill>
                  <a:prstClr val="black"/>
                </a:solidFill>
                <a:latin typeface="Calibri" panose="020F0502020204030204"/>
              </a:rPr>
              <a:t>modules</a:t>
            </a:r>
            <a:r>
              <a:rPr kumimoji="0" lang="fr-L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fr-LU" dirty="0">
                <a:solidFill>
                  <a:prstClr val="black"/>
                </a:solidFill>
                <a:latin typeface="Calibri" panose="020F0502020204030204"/>
              </a:rPr>
              <a:t>un encodeur et un décodeur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L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Chaque module est fait d’une succession contenant différentes couches: MHA, FF, 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0BA392-88DC-4BA6-BA73-58F7ED630801}"/>
              </a:ext>
            </a:extLst>
          </p:cNvPr>
          <p:cNvSpPr txBox="1"/>
          <p:nvPr/>
        </p:nvSpPr>
        <p:spPr>
          <a:xfrm>
            <a:off x="13393" y="81699"/>
            <a:ext cx="62071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400" dirty="0"/>
              <a:t>Architecture Transformer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845783-4876-4602-980B-18A7B34E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Mécanisme d’attention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AF91CF-4941-46A8-9637-A7CE53FF934C}"/>
              </a:ext>
            </a:extLst>
          </p:cNvPr>
          <p:cNvSpPr txBox="1"/>
          <p:nvPr/>
        </p:nvSpPr>
        <p:spPr>
          <a:xfrm>
            <a:off x="4571998" y="1690688"/>
            <a:ext cx="6188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K = Key, Q = </a:t>
            </a:r>
            <a:r>
              <a:rPr lang="fr-BE" dirty="0" err="1"/>
              <a:t>Query</a:t>
            </a:r>
            <a:r>
              <a:rPr lang="fr-BE" dirty="0"/>
              <a:t>, V = Value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8CA0D0-C6D1-4646-B25B-502CBE05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7" y="1584144"/>
            <a:ext cx="3988671" cy="7914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24A8B85-431C-4588-BC8A-BCBB28CDFBF4}"/>
              </a:ext>
            </a:extLst>
          </p:cNvPr>
          <p:cNvSpPr txBox="1"/>
          <p:nvPr/>
        </p:nvSpPr>
        <p:spPr>
          <a:xfrm>
            <a:off x="940904" y="5317002"/>
            <a:ext cx="485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En général: self-attention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86D5C02-C63A-4A87-8C02-4ED85290DE51}"/>
              </a:ext>
            </a:extLst>
          </p:cNvPr>
          <p:cNvCxnSpPr/>
          <p:nvPr/>
        </p:nvCxnSpPr>
        <p:spPr>
          <a:xfrm>
            <a:off x="3525078" y="5526831"/>
            <a:ext cx="8083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C0B9967F-8F3B-46C2-850E-D5531C45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36" y="5002375"/>
            <a:ext cx="1341989" cy="104891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0C53970-A5C5-4166-9433-0A64B3225ED3}"/>
              </a:ext>
            </a:extLst>
          </p:cNvPr>
          <p:cNvSpPr txBox="1"/>
          <p:nvPr/>
        </p:nvSpPr>
        <p:spPr>
          <a:xfrm>
            <a:off x="2769703" y="3059668"/>
            <a:ext cx="18022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BE" dirty="0"/>
              <a:t>Attention(K,Q,V)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CEB5B3-6E77-4023-9018-FBD4CFABE946}"/>
              </a:ext>
            </a:extLst>
          </p:cNvPr>
          <p:cNvSpPr txBox="1"/>
          <p:nvPr/>
        </p:nvSpPr>
        <p:spPr>
          <a:xfrm>
            <a:off x="2769704" y="3710936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X1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F02F12D-8D50-4F03-A914-2954DF8D662E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3483878"/>
            <a:ext cx="1" cy="2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E3F0352-C8EF-44AF-AE1D-39C25F18EBB6}"/>
              </a:ext>
            </a:extLst>
          </p:cNvPr>
          <p:cNvSpPr txBox="1"/>
          <p:nvPr/>
        </p:nvSpPr>
        <p:spPr>
          <a:xfrm>
            <a:off x="3949146" y="3711263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 err="1"/>
              <a:t>Xn</a:t>
            </a:r>
            <a:endParaRPr lang="fr-BE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559870B-238E-4932-BCCB-9F574CF02072}"/>
              </a:ext>
            </a:extLst>
          </p:cNvPr>
          <p:cNvCxnSpPr>
            <a:cxnSpLocks/>
          </p:cNvCxnSpPr>
          <p:nvPr/>
        </p:nvCxnSpPr>
        <p:spPr>
          <a:xfrm flipH="1" flipV="1">
            <a:off x="4121426" y="3486185"/>
            <a:ext cx="1" cy="2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D9A76C5-37B1-4147-996E-61244962FEF0}"/>
              </a:ext>
            </a:extLst>
          </p:cNvPr>
          <p:cNvSpPr txBox="1"/>
          <p:nvPr/>
        </p:nvSpPr>
        <p:spPr>
          <a:xfrm>
            <a:off x="2769703" y="2228590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Z1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64F62CD-08A0-4585-AAD0-A0DBF6E8C595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2579367"/>
            <a:ext cx="1" cy="2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E046C0D-B302-4935-B0A1-B9471521A8D6}"/>
              </a:ext>
            </a:extLst>
          </p:cNvPr>
          <p:cNvSpPr txBox="1"/>
          <p:nvPr/>
        </p:nvSpPr>
        <p:spPr>
          <a:xfrm>
            <a:off x="3916566" y="2228590"/>
            <a:ext cx="59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Zn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DF83E2D-FCA8-461E-B052-93AC043042EC}"/>
              </a:ext>
            </a:extLst>
          </p:cNvPr>
          <p:cNvCxnSpPr>
            <a:cxnSpLocks/>
          </p:cNvCxnSpPr>
          <p:nvPr/>
        </p:nvCxnSpPr>
        <p:spPr>
          <a:xfrm flipH="1" flipV="1">
            <a:off x="4121426" y="2597922"/>
            <a:ext cx="1" cy="256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DAD2E4FD-510F-481D-BBD3-4E574D6A0FA9}"/>
              </a:ext>
            </a:extLst>
          </p:cNvPr>
          <p:cNvSpPr txBox="1"/>
          <p:nvPr/>
        </p:nvSpPr>
        <p:spPr>
          <a:xfrm>
            <a:off x="6054589" y="2432732"/>
            <a:ext cx="4003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Pour chaque mot Xi, on calcule une abstraction Zi indépendante.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 err="1"/>
              <a:t>Softmax</a:t>
            </a:r>
            <a:r>
              <a:rPr lang="fr-BE" dirty="0"/>
              <a:t>: output entre 0 et 1 (poids)</a:t>
            </a:r>
          </a:p>
          <a:p>
            <a:endParaRPr lang="fr-BE" dirty="0"/>
          </a:p>
          <a:p>
            <a:r>
              <a:rPr lang="fr-BE" dirty="0"/>
              <a:t>        permet de savoir sur quels mots il faut se concentrer/prêter plus d’attention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6253AAC-A89A-4B20-80E8-4393064AFB30}"/>
              </a:ext>
            </a:extLst>
          </p:cNvPr>
          <p:cNvCxnSpPr>
            <a:cxnSpLocks/>
          </p:cNvCxnSpPr>
          <p:nvPr/>
        </p:nvCxnSpPr>
        <p:spPr>
          <a:xfrm flipV="1">
            <a:off x="6096000" y="3710935"/>
            <a:ext cx="3716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708CBD90-5832-489F-A6D5-F476BA29CD6C}"/>
              </a:ext>
            </a:extLst>
          </p:cNvPr>
          <p:cNvSpPr txBox="1"/>
          <p:nvPr/>
        </p:nvSpPr>
        <p:spPr>
          <a:xfrm>
            <a:off x="6054589" y="5002375"/>
            <a:ext cx="4549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Les matrices W sont déterminées durant l’entrainement du réseau et peuvent être </a:t>
            </a:r>
            <a:r>
              <a:rPr lang="fr-BE" dirty="0" err="1"/>
              <a:t>inititalisées</a:t>
            </a:r>
            <a:r>
              <a:rPr lang="fr-BE" dirty="0"/>
              <a:t> avec une distribution gaussienne.</a:t>
            </a:r>
          </a:p>
        </p:txBody>
      </p:sp>
    </p:spTree>
    <p:extLst>
      <p:ext uri="{BB962C8B-B14F-4D97-AF65-F5344CB8AC3E}">
        <p14:creationId xmlns:p14="http://schemas.microsoft.com/office/powerpoint/2010/main" val="18868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A5A30-1FF6-4974-B424-0B9B8C34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Encodeur: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D44E6C-573D-4513-9DC5-9EA74E97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9" y="1345095"/>
            <a:ext cx="4010025" cy="47244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842F97B-A59D-4AC4-A428-B58D6E5086D1}"/>
              </a:ext>
            </a:extLst>
          </p:cNvPr>
          <p:cNvSpPr txBox="1"/>
          <p:nvPr/>
        </p:nvSpPr>
        <p:spPr>
          <a:xfrm>
            <a:off x="4902200" y="1219200"/>
            <a:ext cx="560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MHA: h couches d’attention en parallèle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Meilleures performances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Différentes représentations Zi pour un même mot Xi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9ACE274-664E-496E-A387-EE1AB9D66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00" y="2246610"/>
            <a:ext cx="3589081" cy="59630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6F6F107-881F-4822-B435-B411F48B103D}"/>
              </a:ext>
            </a:extLst>
          </p:cNvPr>
          <p:cNvSpPr txBox="1"/>
          <p:nvPr/>
        </p:nvSpPr>
        <p:spPr>
          <a:xfrm>
            <a:off x="4902200" y="2996605"/>
            <a:ext cx="614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Questions: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Les matrices Wi sont de mêmes tailles que celles dans le self attention?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A quoi sert la matrice W0?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31120D-A5B2-4125-8978-21853DE5B8BB}"/>
              </a:ext>
            </a:extLst>
          </p:cNvPr>
          <p:cNvSpPr txBox="1"/>
          <p:nvPr/>
        </p:nvSpPr>
        <p:spPr>
          <a:xfrm>
            <a:off x="4902200" y="4495800"/>
            <a:ext cx="5778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MLP: Permet d’approximer n’importe quelle fonction par le théorème d’approximation universelle? Ou bien un autre but?</a:t>
            </a:r>
          </a:p>
          <a:p>
            <a:r>
              <a:rPr lang="fr-BE" dirty="0"/>
              <a:t>Connexions résiduelles: Pour une meilleure propagation du gradient? Ou bien un autre but?</a:t>
            </a:r>
          </a:p>
        </p:txBody>
      </p:sp>
    </p:spTree>
    <p:extLst>
      <p:ext uri="{BB962C8B-B14F-4D97-AF65-F5344CB8AC3E}">
        <p14:creationId xmlns:p14="http://schemas.microsoft.com/office/powerpoint/2010/main" val="389298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36A87-3B3A-48AC-848F-04C9104E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Décodeur: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A4359C-D4E1-4829-A832-8698FD249CA8}"/>
              </a:ext>
            </a:extLst>
          </p:cNvPr>
          <p:cNvSpPr txBox="1"/>
          <p:nvPr/>
        </p:nvSpPr>
        <p:spPr>
          <a:xfrm>
            <a:off x="838200" y="1717676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A priori, pas besoin de décodeur car on ne doit pas fournir une séquence en output</a:t>
            </a:r>
          </a:p>
        </p:txBody>
      </p:sp>
    </p:spTree>
    <p:extLst>
      <p:ext uri="{BB962C8B-B14F-4D97-AF65-F5344CB8AC3E}">
        <p14:creationId xmlns:p14="http://schemas.microsoft.com/office/powerpoint/2010/main" val="134052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8536E-DB28-4F0B-8FC5-C5E4F4DC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Transformers multimodaux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5AB6FF4-23CE-4FFF-B9BC-D63008E94F13}"/>
              </a:ext>
            </a:extLst>
          </p:cNvPr>
          <p:cNvSpPr txBox="1"/>
          <p:nvPr/>
        </p:nvSpPr>
        <p:spPr>
          <a:xfrm>
            <a:off x="990600" y="1854200"/>
            <a:ext cx="7886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L’architecture semble dépendre fortement de l’application.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/>
              <a:t>Principalement un transformer par modalité</a:t>
            </a:r>
          </a:p>
        </p:txBody>
      </p:sp>
    </p:spTree>
    <p:extLst>
      <p:ext uri="{BB962C8B-B14F-4D97-AF65-F5344CB8AC3E}">
        <p14:creationId xmlns:p14="http://schemas.microsoft.com/office/powerpoint/2010/main" val="272405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90EF3-E64D-4AE3-A6A2-32BF9376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sz="4000" dirty="0"/>
              <a:t>Bibliographie: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F7618F-AE39-4ADE-B68F-95F5BA5D5D47}"/>
              </a:ext>
            </a:extLst>
          </p:cNvPr>
          <p:cNvSpPr txBox="1"/>
          <p:nvPr/>
        </p:nvSpPr>
        <p:spPr>
          <a:xfrm>
            <a:off x="990600" y="1536700"/>
            <a:ext cx="1076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hlinkClick r:id="rId2"/>
              </a:rPr>
              <a:t>https://jalammar.github.io/illustrated-transformer/</a:t>
            </a:r>
            <a:r>
              <a:rPr lang="fr-BE" dirty="0"/>
              <a:t>, 04/02/21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Illustrated: Self-Attention. Step-by-step guide to self-attention… | by Raimi Karim | Towards Data Science</a:t>
            </a:r>
            <a:r>
              <a:rPr lang="en-US" dirty="0"/>
              <a:t>, 04/02/21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dirty="0">
                <a:hlinkClick r:id="rId4"/>
              </a:rPr>
              <a:t>2003.08111.pdf (arxiv.org)</a:t>
            </a:r>
            <a:r>
              <a:rPr lang="fr-BE" dirty="0"/>
              <a:t>, 04/02/21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A Transformer-based joint-encoding for Emotion Recognition and Sentiment Analysis (aclweb.org)</a:t>
            </a:r>
            <a:r>
              <a:rPr lang="en-US" dirty="0"/>
              <a:t>, 04/02/21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36631077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277</Words>
  <Application>Microsoft Office PowerPoint</Application>
  <PresentationFormat>Grand écran</PresentationFormat>
  <Paragraphs>37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1_Thème Office</vt:lpstr>
      <vt:lpstr>Présentation PowerPoint</vt:lpstr>
      <vt:lpstr>Mécanisme d’attention </vt:lpstr>
      <vt:lpstr>Encodeur:</vt:lpstr>
      <vt:lpstr>Décodeur:</vt:lpstr>
      <vt:lpstr>Transformers multimodaux</vt:lpstr>
      <vt:lpstr>Bibliographie: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Gauthier</dc:creator>
  <cp:lastModifiedBy>Gauthier</cp:lastModifiedBy>
  <cp:revision>14</cp:revision>
  <dcterms:created xsi:type="dcterms:W3CDTF">2021-02-04T08:46:45Z</dcterms:created>
  <dcterms:modified xsi:type="dcterms:W3CDTF">2021-02-05T10:58:10Z</dcterms:modified>
</cp:coreProperties>
</file>