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6ACCC-DA08-4180-8778-66E772E87B0C}" v="1539" dt="2020-10-26T12:08:49.184"/>
    <p1510:client id="{EADFE6BF-31F5-4A60-B0B9-EA977305A293}" v="47" dt="2020-10-26T12:07:14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258B2-5915-4B65-BCDA-D95318CBAAF5}" type="datetimeFigureOut">
              <a:rPr lang="fr-LU" smtClean="0"/>
              <a:t>26/10/2020</a:t>
            </a:fld>
            <a:endParaRPr lang="fr-LU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LU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L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FE3F5-28E2-48C4-9AE4-42E8FEE4EAB2}" type="slidenum">
              <a:rPr lang="fr-LU" smtClean="0"/>
              <a:t>‹N°›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2769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FE3F5-28E2-48C4-9AE4-42E8FEE4EAB2}" type="slidenum">
              <a:rPr lang="fr-LU" smtClean="0"/>
              <a:t>1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2335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26.10.2020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1FEF70-AF09-4BA1-8023-0998184A6166}"/>
              </a:ext>
            </a:extLst>
          </p:cNvPr>
          <p:cNvSpPr/>
          <p:nvPr/>
        </p:nvSpPr>
        <p:spPr>
          <a:xfrm>
            <a:off x="1492526" y="1435592"/>
            <a:ext cx="1643270" cy="1364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654472-D178-4AA7-B045-1D9F2831E6C1}"/>
              </a:ext>
            </a:extLst>
          </p:cNvPr>
          <p:cNvSpPr/>
          <p:nvPr/>
        </p:nvSpPr>
        <p:spPr>
          <a:xfrm>
            <a:off x="1492526" y="4370949"/>
            <a:ext cx="1643270" cy="1364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411969-F576-4EBC-8DD7-3B0650B7BAAA}"/>
              </a:ext>
            </a:extLst>
          </p:cNvPr>
          <p:cNvSpPr txBox="1"/>
          <p:nvPr/>
        </p:nvSpPr>
        <p:spPr>
          <a:xfrm>
            <a:off x="1853693" y="1933413"/>
            <a:ext cx="186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Camera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C9430C-3A23-475F-BA03-CA5149AC1C58}"/>
              </a:ext>
            </a:extLst>
          </p:cNvPr>
          <p:cNvSpPr txBox="1"/>
          <p:nvPr/>
        </p:nvSpPr>
        <p:spPr>
          <a:xfrm>
            <a:off x="1890092" y="4939711"/>
            <a:ext cx="156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radar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397DB34-700F-4E74-814A-9ED14D246DE7}"/>
              </a:ext>
            </a:extLst>
          </p:cNvPr>
          <p:cNvSpPr/>
          <p:nvPr/>
        </p:nvSpPr>
        <p:spPr>
          <a:xfrm>
            <a:off x="3997188" y="1713887"/>
            <a:ext cx="1868556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0DBD601-8754-496A-AF37-78BABF9F4A3B}"/>
              </a:ext>
            </a:extLst>
          </p:cNvPr>
          <p:cNvSpPr/>
          <p:nvPr/>
        </p:nvSpPr>
        <p:spPr>
          <a:xfrm>
            <a:off x="4381500" y="4596236"/>
            <a:ext cx="1484244" cy="13119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75192B-EF33-4F00-88BC-663348941B25}"/>
              </a:ext>
            </a:extLst>
          </p:cNvPr>
          <p:cNvSpPr txBox="1"/>
          <p:nvPr/>
        </p:nvSpPr>
        <p:spPr>
          <a:xfrm>
            <a:off x="4547152" y="1959917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angles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D14C8C3-75C4-45B9-A61B-A61BBCF0B896}"/>
              </a:ext>
            </a:extLst>
          </p:cNvPr>
          <p:cNvSpPr txBox="1"/>
          <p:nvPr/>
        </p:nvSpPr>
        <p:spPr>
          <a:xfrm>
            <a:off x="4699552" y="4708879"/>
            <a:ext cx="980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Distance</a:t>
            </a:r>
          </a:p>
          <a:p>
            <a:r>
              <a:rPr lang="fr-BE"/>
              <a:t>Et vitesse</a:t>
            </a:r>
            <a:br>
              <a:rPr lang="fr-BE"/>
            </a:br>
            <a:r>
              <a:rPr lang="fr-BE"/>
              <a:t>(angles)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0A492-3C72-4E08-A071-1BE12BFD4E28}"/>
              </a:ext>
            </a:extLst>
          </p:cNvPr>
          <p:cNvSpPr/>
          <p:nvPr/>
        </p:nvSpPr>
        <p:spPr>
          <a:xfrm>
            <a:off x="6640995" y="3069642"/>
            <a:ext cx="1643270" cy="1364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A91C9B2-76E8-4D89-A305-DD26D31FA16C}"/>
              </a:ext>
            </a:extLst>
          </p:cNvPr>
          <p:cNvSpPr txBox="1"/>
          <p:nvPr/>
        </p:nvSpPr>
        <p:spPr>
          <a:xfrm>
            <a:off x="6912666" y="3449922"/>
            <a:ext cx="12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Filtre de </a:t>
            </a:r>
            <a:r>
              <a:rPr lang="fr-BE" err="1"/>
              <a:t>Kalman</a:t>
            </a:r>
            <a:endParaRPr lang="fr-B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D556F56-4870-4A9A-BC27-A9DA8CDBBD1D}"/>
              </a:ext>
            </a:extLst>
          </p:cNvPr>
          <p:cNvSpPr/>
          <p:nvPr/>
        </p:nvSpPr>
        <p:spPr>
          <a:xfrm>
            <a:off x="9390821" y="3069642"/>
            <a:ext cx="2429429" cy="1301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6EF18C-A852-4D27-9CA7-486E8CBF52EA}"/>
              </a:ext>
            </a:extLst>
          </p:cNvPr>
          <p:cNvSpPr txBox="1"/>
          <p:nvPr/>
        </p:nvSpPr>
        <p:spPr>
          <a:xfrm>
            <a:off x="9887826" y="3249375"/>
            <a:ext cx="1435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/>
              <a:t>Passage en coordonnées sphériques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2B39B5E-08AE-4880-9CF0-6F927609C3FA}"/>
              </a:ext>
            </a:extLst>
          </p:cNvPr>
          <p:cNvCxnSpPr/>
          <p:nvPr/>
        </p:nvCxnSpPr>
        <p:spPr>
          <a:xfrm>
            <a:off x="3135796" y="2083219"/>
            <a:ext cx="861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4FA088D-C353-4AE6-BA3E-166FC8B1BA54}"/>
              </a:ext>
            </a:extLst>
          </p:cNvPr>
          <p:cNvCxnSpPr>
            <a:cxnSpLocks/>
          </p:cNvCxnSpPr>
          <p:nvPr/>
        </p:nvCxnSpPr>
        <p:spPr>
          <a:xfrm>
            <a:off x="3135796" y="5078211"/>
            <a:ext cx="1245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D5A6BBC-27F7-40E4-A092-7DA576FAF911}"/>
              </a:ext>
            </a:extLst>
          </p:cNvPr>
          <p:cNvCxnSpPr>
            <a:cxnSpLocks/>
          </p:cNvCxnSpPr>
          <p:nvPr/>
        </p:nvCxnSpPr>
        <p:spPr>
          <a:xfrm>
            <a:off x="5551005" y="2527893"/>
            <a:ext cx="1106557" cy="77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5C244D8-494C-43CB-BF55-A8CA2CD6B860}"/>
              </a:ext>
            </a:extLst>
          </p:cNvPr>
          <p:cNvCxnSpPr>
            <a:cxnSpLocks/>
          </p:cNvCxnSpPr>
          <p:nvPr/>
        </p:nvCxnSpPr>
        <p:spPr>
          <a:xfrm flipV="1">
            <a:off x="5534438" y="4268244"/>
            <a:ext cx="1123124" cy="44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C2E149-97AE-44CB-BFE4-3EBBDB0E70B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8284265" y="3720295"/>
            <a:ext cx="11065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F0D7D65-26F2-4501-9AE5-CE78ABEBFC84}"/>
              </a:ext>
            </a:extLst>
          </p:cNvPr>
          <p:cNvSpPr txBox="1"/>
          <p:nvPr/>
        </p:nvSpPr>
        <p:spPr>
          <a:xfrm>
            <a:off x="3031299" y="250521"/>
            <a:ext cx="635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Idée sur le calcul de la trajectoire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011C010-513B-42DA-9DAE-2F6964400356}"/>
              </a:ext>
            </a:extLst>
          </p:cNvPr>
          <p:cNvSpPr txBox="1"/>
          <p:nvPr/>
        </p:nvSpPr>
        <p:spPr>
          <a:xfrm>
            <a:off x="5022937" y="388308"/>
            <a:ext cx="3507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3200" b="1"/>
              <a:t>Plans:</a:t>
            </a:r>
          </a:p>
          <a:p>
            <a:endParaRPr lang="fr-LU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B43919-C446-490E-991C-C4B24DD1A8C2}"/>
              </a:ext>
            </a:extLst>
          </p:cNvPr>
          <p:cNvSpPr txBox="1"/>
          <p:nvPr/>
        </p:nvSpPr>
        <p:spPr>
          <a:xfrm>
            <a:off x="663879" y="1440493"/>
            <a:ext cx="10571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LU"/>
              <a:t>Faire fonctionner le radar avec l’aide d’Alexis</a:t>
            </a:r>
          </a:p>
          <a:p>
            <a:pPr marL="285750" indent="-285750">
              <a:buFontTx/>
              <a:buChar char="-"/>
            </a:pPr>
            <a:r>
              <a:rPr lang="fr-LU"/>
              <a:t>Implémenter le filtre de </a:t>
            </a:r>
            <a:r>
              <a:rPr lang="fr-LU" err="1"/>
              <a:t>Kalman</a:t>
            </a:r>
            <a:r>
              <a:rPr lang="fr-LU"/>
              <a:t> d’abord des données simulés et puis réelles</a:t>
            </a:r>
          </a:p>
          <a:p>
            <a:pPr marL="285750" indent="-285750">
              <a:buFontTx/>
              <a:buChar char="-"/>
            </a:pPr>
            <a:r>
              <a:rPr lang="fr-LU"/>
              <a:t>Faire du </a:t>
            </a:r>
            <a:r>
              <a:rPr lang="fr-LU" err="1"/>
              <a:t>multitracking</a:t>
            </a:r>
            <a:r>
              <a:rPr lang="fr-LU"/>
              <a:t> </a:t>
            </a:r>
          </a:p>
          <a:p>
            <a:pPr marL="285750" indent="-285750">
              <a:buFontTx/>
              <a:buChar char="-"/>
            </a:pPr>
            <a:r>
              <a:rPr lang="fr-LU"/>
              <a:t>Développer l’architecture Transformer et entrainer le réseau de neurone</a:t>
            </a:r>
          </a:p>
          <a:p>
            <a:pPr marL="285750" indent="-285750">
              <a:buFontTx/>
              <a:buChar char="-"/>
            </a:pPr>
            <a:r>
              <a:rPr lang="fr-LU"/>
              <a:t>Comparer les différent types de signaux radar qui existent</a:t>
            </a:r>
          </a:p>
          <a:p>
            <a:pPr marL="285750" indent="-285750">
              <a:buFontTx/>
              <a:buChar char="-"/>
            </a:pPr>
            <a:endParaRPr lang="fr-LU"/>
          </a:p>
          <a:p>
            <a:pPr marL="285750" indent="-285750">
              <a:buFontTx/>
              <a:buChar char="-"/>
            </a:pPr>
            <a:endParaRPr lang="fr-LU"/>
          </a:p>
          <a:p>
            <a:pPr marL="285750" indent="-285750">
              <a:buFontTx/>
              <a:buChar char="-"/>
            </a:pPr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43493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B7193-18B1-44CA-85D0-1D3AA571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/>
          </a:bodyPr>
          <a:lstStyle/>
          <a:p>
            <a:r>
              <a:rPr lang="fr-BE" sz="2400"/>
              <a:t>Mesure des angles et de la vitesse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4E49EE-0157-41B7-BF45-D5783C245820}"/>
              </a:ext>
            </a:extLst>
          </p:cNvPr>
          <p:cNvSpPr txBox="1"/>
          <p:nvPr/>
        </p:nvSpPr>
        <p:spPr>
          <a:xfrm>
            <a:off x="838200" y="1261680"/>
            <a:ext cx="589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Angles: utilisation des librairies </a:t>
            </a:r>
            <a:r>
              <a:rPr lang="fr-BE" err="1"/>
              <a:t>openCV</a:t>
            </a:r>
            <a:r>
              <a:rPr lang="fr-BE"/>
              <a:t> et </a:t>
            </a:r>
            <a:r>
              <a:rPr lang="fr-BE" err="1"/>
              <a:t>DarkNet</a:t>
            </a:r>
            <a:r>
              <a:rPr lang="fr-BE"/>
              <a:t> càd YOLO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2474D4-722F-4C18-B368-DE013CABFAC0}"/>
              </a:ext>
            </a:extLst>
          </p:cNvPr>
          <p:cNvSpPr txBox="1"/>
          <p:nvPr/>
        </p:nvSpPr>
        <p:spPr>
          <a:xfrm>
            <a:off x="2154477" y="1803748"/>
            <a:ext cx="230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Angle azimutale </a:t>
            </a:r>
            <a:r>
              <a:rPr lang="el-GR"/>
              <a:t>ϑ</a:t>
            </a:r>
            <a:endParaRPr lang="fr-LU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BB6A91A-C98C-4930-939C-B3C80B984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5283"/>
            <a:ext cx="5755719" cy="3270977"/>
          </a:xfrm>
          <a:prstGeom prst="rect">
            <a:avLst/>
          </a:prstGeom>
        </p:spPr>
      </p:pic>
      <p:sp>
        <p:nvSpPr>
          <p:cNvPr id="25" name="Ellipse 24">
            <a:extLst>
              <a:ext uri="{FF2B5EF4-FFF2-40B4-BE49-F238E27FC236}">
                <a16:creationId xmlns:a16="http://schemas.microsoft.com/office/drawing/2014/main" id="{8E8331F0-C6F2-4F27-8398-41D67DB8439B}"/>
              </a:ext>
            </a:extLst>
          </p:cNvPr>
          <p:cNvSpPr/>
          <p:nvPr/>
        </p:nvSpPr>
        <p:spPr>
          <a:xfrm>
            <a:off x="1858332" y="3794897"/>
            <a:ext cx="162839" cy="13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E706860-5066-49CD-B72F-BC79858AA76E}"/>
              </a:ext>
            </a:extLst>
          </p:cNvPr>
          <p:cNvSpPr txBox="1"/>
          <p:nvPr/>
        </p:nvSpPr>
        <p:spPr>
          <a:xfrm>
            <a:off x="1610035" y="3494454"/>
            <a:ext cx="87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>
                <a:solidFill>
                  <a:srgbClr val="FF0000"/>
                </a:solidFill>
              </a:rPr>
              <a:t>(</a:t>
            </a:r>
            <a:r>
              <a:rPr lang="fr-LU" err="1">
                <a:solidFill>
                  <a:srgbClr val="FF0000"/>
                </a:solidFill>
              </a:rPr>
              <a:t>x,y</a:t>
            </a:r>
            <a:r>
              <a:rPr lang="fr-LU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5EA9E3-47B9-471E-B6C9-D48015D2ADDE}"/>
              </a:ext>
            </a:extLst>
          </p:cNvPr>
          <p:cNvSpPr/>
          <p:nvPr/>
        </p:nvSpPr>
        <p:spPr>
          <a:xfrm>
            <a:off x="975248" y="3145756"/>
            <a:ext cx="2242154" cy="197003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>
              <a:solidFill>
                <a:srgbClr val="92D050"/>
              </a:solidFill>
            </a:endParaRP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474895C-09CD-487C-8DD6-E2A58D50F074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838200" y="4080772"/>
            <a:ext cx="57557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F576F3D-CD00-4CA3-9BC0-A8111C0F7C02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3716060" y="2445283"/>
            <a:ext cx="0" cy="32709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1113ADDF-F700-49BD-A1B0-8A18F84CD892}"/>
              </a:ext>
            </a:extLst>
          </p:cNvPr>
          <p:cNvSpPr txBox="1"/>
          <p:nvPr/>
        </p:nvSpPr>
        <p:spPr>
          <a:xfrm>
            <a:off x="3692361" y="3557551"/>
            <a:ext cx="152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LU" sz="28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Ox,Oy</a:t>
            </a:r>
            <a:r>
              <a:rPr lang="fr-LU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BA7D0D8-D976-4D71-8A53-EF5E13CF5C1A}"/>
              </a:ext>
            </a:extLst>
          </p:cNvPr>
          <p:cNvSpPr/>
          <p:nvPr/>
        </p:nvSpPr>
        <p:spPr>
          <a:xfrm>
            <a:off x="7664275" y="3726008"/>
            <a:ext cx="162839" cy="13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03C02A3-B3E8-4CE5-A86E-B1F81D2FA3AC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7803267" y="3843609"/>
            <a:ext cx="1961975" cy="1832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FDC09331-D759-4824-8032-A15BE8EA8850}"/>
              </a:ext>
            </a:extLst>
          </p:cNvPr>
          <p:cNvSpPr txBox="1"/>
          <p:nvPr/>
        </p:nvSpPr>
        <p:spPr>
          <a:xfrm>
            <a:off x="9393859" y="5132020"/>
            <a:ext cx="38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ϑ</a:t>
            </a:r>
            <a:endParaRPr lang="fr-LU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A5E9A8D-2B39-430C-886D-80F99214E3F5}"/>
              </a:ext>
            </a:extLst>
          </p:cNvPr>
          <p:cNvSpPr txBox="1"/>
          <p:nvPr/>
        </p:nvSpPr>
        <p:spPr>
          <a:xfrm>
            <a:off x="7909527" y="2666742"/>
            <a:ext cx="296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Θ</a:t>
            </a:r>
            <a:r>
              <a:rPr lang="fr-LU"/>
              <a:t> = </a:t>
            </a:r>
            <a:r>
              <a:rPr lang="fr-LU" dirty="0" err="1"/>
              <a:t>arcsin</a:t>
            </a:r>
            <a:r>
              <a:rPr lang="fr-LU" dirty="0"/>
              <a:t>(l/(x²-h²))</a:t>
            </a:r>
            <a:endParaRPr lang="fr-LU"/>
          </a:p>
          <a:p>
            <a:endParaRPr lang="fr-L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16A2419-3B53-4891-9E29-038C232A915A}"/>
              </a:ext>
            </a:extLst>
          </p:cNvPr>
          <p:cNvSpPr/>
          <p:nvPr/>
        </p:nvSpPr>
        <p:spPr>
          <a:xfrm>
            <a:off x="9626250" y="5813707"/>
            <a:ext cx="303260" cy="27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82371D03-D81D-4290-B87D-5610A07092E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7745695" y="3863786"/>
            <a:ext cx="28785" cy="1949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A1ABECA-26AD-4928-B322-E5EDA1BD03D4}"/>
              </a:ext>
            </a:extLst>
          </p:cNvPr>
          <p:cNvCxnSpPr>
            <a:cxnSpLocks/>
          </p:cNvCxnSpPr>
          <p:nvPr/>
        </p:nvCxnSpPr>
        <p:spPr>
          <a:xfrm flipV="1">
            <a:off x="7745694" y="5716260"/>
            <a:ext cx="2019548" cy="77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89A7FD18-28DC-4962-B0D6-FB04B2E34D55}"/>
              </a:ext>
            </a:extLst>
          </p:cNvPr>
          <p:cNvCxnSpPr>
            <a:cxnSpLocks/>
          </p:cNvCxnSpPr>
          <p:nvPr/>
        </p:nvCxnSpPr>
        <p:spPr>
          <a:xfrm flipH="1" flipV="1">
            <a:off x="9420901" y="3568743"/>
            <a:ext cx="356979" cy="214751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1D0E230-C5AA-44E8-BA6D-FD0D9CF2D122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7803267" y="3588245"/>
            <a:ext cx="1641481" cy="157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44D343F-2DDC-41CF-9673-AB57FC0A9573}"/>
              </a:ext>
            </a:extLst>
          </p:cNvPr>
          <p:cNvCxnSpPr/>
          <p:nvPr/>
        </p:nvCxnSpPr>
        <p:spPr>
          <a:xfrm flipV="1">
            <a:off x="9626250" y="5600700"/>
            <a:ext cx="303260" cy="213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504E6781-2889-4E24-9EC8-2753C93E8133}"/>
              </a:ext>
            </a:extLst>
          </p:cNvPr>
          <p:cNvCxnSpPr>
            <a:cxnSpLocks/>
          </p:cNvCxnSpPr>
          <p:nvPr/>
        </p:nvCxnSpPr>
        <p:spPr>
          <a:xfrm flipV="1">
            <a:off x="9916872" y="5608320"/>
            <a:ext cx="243048" cy="185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D0573B-AF89-4607-8786-2A6B04495B17}"/>
              </a:ext>
            </a:extLst>
          </p:cNvPr>
          <p:cNvCxnSpPr/>
          <p:nvPr/>
        </p:nvCxnSpPr>
        <p:spPr>
          <a:xfrm>
            <a:off x="9916872" y="5608320"/>
            <a:ext cx="23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91362D06-451F-4DA3-87A3-F85D5C6818B2}"/>
              </a:ext>
            </a:extLst>
          </p:cNvPr>
          <p:cNvCxnSpPr>
            <a:cxnSpLocks/>
          </p:cNvCxnSpPr>
          <p:nvPr/>
        </p:nvCxnSpPr>
        <p:spPr>
          <a:xfrm flipV="1">
            <a:off x="9929510" y="5877314"/>
            <a:ext cx="217772" cy="21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23270D1-4574-4F41-8D9A-C7952D943B10}"/>
              </a:ext>
            </a:extLst>
          </p:cNvPr>
          <p:cNvCxnSpPr/>
          <p:nvPr/>
        </p:nvCxnSpPr>
        <p:spPr>
          <a:xfrm flipH="1">
            <a:off x="10147282" y="5588143"/>
            <a:ext cx="12638" cy="31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DC196D9-5515-40FB-990B-82FA9A24DB9E}"/>
              </a:ext>
            </a:extLst>
          </p:cNvPr>
          <p:cNvCxnSpPr/>
          <p:nvPr/>
        </p:nvCxnSpPr>
        <p:spPr>
          <a:xfrm>
            <a:off x="7391400" y="3794897"/>
            <a:ext cx="0" cy="2018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>
            <a:extLst>
              <a:ext uri="{FF2B5EF4-FFF2-40B4-BE49-F238E27FC236}">
                <a16:creationId xmlns:a16="http://schemas.microsoft.com/office/drawing/2014/main" id="{591214E6-EB5A-4A17-9497-BF9245135CCC}"/>
              </a:ext>
            </a:extLst>
          </p:cNvPr>
          <p:cNvSpPr/>
          <p:nvPr/>
        </p:nvSpPr>
        <p:spPr>
          <a:xfrm rot="12782034">
            <a:off x="9255846" y="5388833"/>
            <a:ext cx="276026" cy="369332"/>
          </a:xfrm>
          <a:prstGeom prst="arc">
            <a:avLst>
              <a:gd name="adj1" fmla="val 16200000"/>
              <a:gd name="adj2" fmla="val 52488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C6279DBB-82CC-4E96-8798-12D85F35FA48}"/>
              </a:ext>
            </a:extLst>
          </p:cNvPr>
          <p:cNvSpPr/>
          <p:nvPr/>
        </p:nvSpPr>
        <p:spPr>
          <a:xfrm rot="19269823">
            <a:off x="9329250" y="5101670"/>
            <a:ext cx="327683" cy="213751"/>
          </a:xfrm>
          <a:prstGeom prst="arc">
            <a:avLst>
              <a:gd name="adj1" fmla="val 11325971"/>
              <a:gd name="adj2" fmla="val 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42D8CBB-0CB0-4317-B7E7-73B94B690C59}"/>
              </a:ext>
            </a:extLst>
          </p:cNvPr>
          <p:cNvSpPr txBox="1"/>
          <p:nvPr/>
        </p:nvSpPr>
        <p:spPr>
          <a:xfrm>
            <a:off x="9244210" y="5398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φ</a:t>
            </a:r>
            <a:endParaRPr lang="fr-LU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DBFD974-9FBE-436B-B077-69F2F8A75445}"/>
              </a:ext>
            </a:extLst>
          </p:cNvPr>
          <p:cNvSpPr txBox="1"/>
          <p:nvPr/>
        </p:nvSpPr>
        <p:spPr>
          <a:xfrm>
            <a:off x="6896100" y="4600575"/>
            <a:ext cx="41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h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DC8598F-50FE-4479-AAFB-E568AFE95FA8}"/>
              </a:ext>
            </a:extLst>
          </p:cNvPr>
          <p:cNvSpPr txBox="1"/>
          <p:nvPr/>
        </p:nvSpPr>
        <p:spPr>
          <a:xfrm>
            <a:off x="8384236" y="4600575"/>
            <a:ext cx="35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d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C2F0855-2761-4976-B441-997932FE51C6}"/>
              </a:ext>
            </a:extLst>
          </p:cNvPr>
          <p:cNvSpPr txBox="1"/>
          <p:nvPr/>
        </p:nvSpPr>
        <p:spPr>
          <a:xfrm>
            <a:off x="8352280" y="3343384"/>
            <a:ext cx="89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1332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86AC3F5A-42BE-4D78-A276-C706A411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52" y="1351315"/>
            <a:ext cx="5755719" cy="327097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8BE2E9E-F8BA-4D51-B0C0-97D3A9CACBEA}"/>
              </a:ext>
            </a:extLst>
          </p:cNvPr>
          <p:cNvSpPr txBox="1"/>
          <p:nvPr/>
        </p:nvSpPr>
        <p:spPr>
          <a:xfrm>
            <a:off x="1878904" y="776615"/>
            <a:ext cx="351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Angle d’élévation </a:t>
            </a:r>
            <a:r>
              <a:rPr lang="el-GR"/>
              <a:t>φ</a:t>
            </a:r>
            <a:endParaRPr lang="fr-LU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CFEBE16-CF73-4BC6-9259-39D5EC8A12F2}"/>
              </a:ext>
            </a:extLst>
          </p:cNvPr>
          <p:cNvSpPr/>
          <p:nvPr/>
        </p:nvSpPr>
        <p:spPr>
          <a:xfrm>
            <a:off x="1797484" y="2700929"/>
            <a:ext cx="162839" cy="1377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A82B60FD-7D31-4789-93B3-29F5946D8295}"/>
              </a:ext>
            </a:extLst>
          </p:cNvPr>
          <p:cNvSpPr/>
          <p:nvPr/>
        </p:nvSpPr>
        <p:spPr>
          <a:xfrm flipH="1">
            <a:off x="2163417" y="5047486"/>
            <a:ext cx="1716065" cy="701458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5713BAA-8140-4AE0-B062-1A96821C2694}"/>
              </a:ext>
            </a:extLst>
          </p:cNvPr>
          <p:cNvSpPr txBox="1"/>
          <p:nvPr/>
        </p:nvSpPr>
        <p:spPr>
          <a:xfrm>
            <a:off x="1549187" y="2400486"/>
            <a:ext cx="870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>
                <a:solidFill>
                  <a:srgbClr val="FF0000"/>
                </a:solidFill>
              </a:rPr>
              <a:t>(</a:t>
            </a:r>
            <a:r>
              <a:rPr lang="fr-LU" err="1">
                <a:solidFill>
                  <a:srgbClr val="FF0000"/>
                </a:solidFill>
              </a:rPr>
              <a:t>cx,cy</a:t>
            </a:r>
            <a:r>
              <a:rPr lang="fr-LU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5F51B33-D310-4EAD-9296-81BE7273920E}"/>
              </a:ext>
            </a:extLst>
          </p:cNvPr>
          <p:cNvCxnSpPr>
            <a:cxnSpLocks/>
          </p:cNvCxnSpPr>
          <p:nvPr/>
        </p:nvCxnSpPr>
        <p:spPr>
          <a:xfrm>
            <a:off x="613775" y="2700929"/>
            <a:ext cx="0" cy="2806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9E97680-6F61-4D02-BEE1-419C4FC1D64A}"/>
              </a:ext>
            </a:extLst>
          </p:cNvPr>
          <p:cNvSpPr txBox="1"/>
          <p:nvPr/>
        </p:nvSpPr>
        <p:spPr>
          <a:xfrm>
            <a:off x="214140" y="2612256"/>
            <a:ext cx="8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F4AFAE-B866-40A8-9ED4-4A618F430055}"/>
              </a:ext>
            </a:extLst>
          </p:cNvPr>
          <p:cNvSpPr txBox="1"/>
          <p:nvPr/>
        </p:nvSpPr>
        <p:spPr>
          <a:xfrm>
            <a:off x="4058432" y="5276363"/>
            <a:ext cx="6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F683802-ACFD-4659-8265-68E19556BC18}"/>
              </a:ext>
            </a:extLst>
          </p:cNvPr>
          <p:cNvSpPr txBox="1"/>
          <p:nvPr/>
        </p:nvSpPr>
        <p:spPr>
          <a:xfrm>
            <a:off x="2846993" y="5019990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1A8A8-259B-4065-B0E4-B329D47B47FB}"/>
              </a:ext>
            </a:extLst>
          </p:cNvPr>
          <p:cNvSpPr/>
          <p:nvPr/>
        </p:nvSpPr>
        <p:spPr>
          <a:xfrm>
            <a:off x="1716065" y="5645695"/>
            <a:ext cx="268402" cy="18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403319-BE5F-4BCE-BE15-F6229A7F6B28}"/>
              </a:ext>
            </a:extLst>
          </p:cNvPr>
          <p:cNvCxnSpPr>
            <a:stCxn id="13" idx="2"/>
          </p:cNvCxnSpPr>
          <p:nvPr/>
        </p:nvCxnSpPr>
        <p:spPr>
          <a:xfrm flipH="1">
            <a:off x="1716065" y="5829862"/>
            <a:ext cx="134201" cy="251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C467E5-B851-4319-918B-619C422421B8}"/>
              </a:ext>
            </a:extLst>
          </p:cNvPr>
          <p:cNvCxnSpPr>
            <a:stCxn id="13" idx="2"/>
          </p:cNvCxnSpPr>
          <p:nvPr/>
        </p:nvCxnSpPr>
        <p:spPr>
          <a:xfrm>
            <a:off x="1850266" y="5829862"/>
            <a:ext cx="134201" cy="251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4DF5BED3-74CC-44C8-8B83-B87AFCB95F1D}"/>
              </a:ext>
            </a:extLst>
          </p:cNvPr>
          <p:cNvSpPr/>
          <p:nvPr/>
        </p:nvSpPr>
        <p:spPr>
          <a:xfrm>
            <a:off x="2705621" y="5507316"/>
            <a:ext cx="141372" cy="241628"/>
          </a:xfrm>
          <a:prstGeom prst="arc">
            <a:avLst>
              <a:gd name="adj1" fmla="val 16200000"/>
              <a:gd name="adj2" fmla="val 550471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2603A8-5B12-4B25-AA8D-CF445068EA7B}"/>
              </a:ext>
            </a:extLst>
          </p:cNvPr>
          <p:cNvSpPr txBox="1"/>
          <p:nvPr/>
        </p:nvSpPr>
        <p:spPr>
          <a:xfrm>
            <a:off x="2887776" y="5416818"/>
            <a:ext cx="47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φ</a:t>
            </a:r>
            <a:endParaRPr lang="fr-LU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BBB7AD9-DE12-4DAB-8CC3-A5AD3514183C}"/>
              </a:ext>
            </a:extLst>
          </p:cNvPr>
          <p:cNvSpPr txBox="1"/>
          <p:nvPr/>
        </p:nvSpPr>
        <p:spPr>
          <a:xfrm>
            <a:off x="5206914" y="5187976"/>
            <a:ext cx="392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/>
              <a:t>Φ</a:t>
            </a:r>
            <a:r>
              <a:rPr lang="fr-LU"/>
              <a:t>= </a:t>
            </a:r>
            <a:r>
              <a:rPr lang="fr-LU" err="1"/>
              <a:t>arcsin</a:t>
            </a:r>
            <a:r>
              <a:rPr lang="fr-LU"/>
              <a:t>(h/d)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A8D7F8D-0EDC-4D1F-B55F-E6B03AE159C3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777352" y="2986804"/>
            <a:ext cx="5755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B7BF25F-D6BE-4394-9DCF-9BB87A4116F7}"/>
              </a:ext>
            </a:extLst>
          </p:cNvPr>
          <p:cNvSpPr/>
          <p:nvPr/>
        </p:nvSpPr>
        <p:spPr>
          <a:xfrm>
            <a:off x="914400" y="2051788"/>
            <a:ext cx="2242154" cy="197003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4784F52-C00C-4D0E-9A81-E2B4AE4D8C21}"/>
              </a:ext>
            </a:extLst>
          </p:cNvPr>
          <p:cNvSpPr txBox="1"/>
          <p:nvPr/>
        </p:nvSpPr>
        <p:spPr>
          <a:xfrm>
            <a:off x="954157" y="543339"/>
            <a:ext cx="595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Filtre de </a:t>
            </a:r>
            <a:r>
              <a:rPr lang="fr-BE" err="1"/>
              <a:t>Kalman</a:t>
            </a:r>
            <a:r>
              <a:rPr lang="fr-BE"/>
              <a:t> bimodale pour la trajectoire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1AE83E-032F-4CA8-B24F-E04102509FC1}"/>
              </a:ext>
            </a:extLst>
          </p:cNvPr>
          <p:cNvSpPr txBox="1"/>
          <p:nvPr/>
        </p:nvSpPr>
        <p:spPr>
          <a:xfrm>
            <a:off x="839243" y="1340192"/>
            <a:ext cx="440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LU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451405-9E95-4FE9-933E-1F33E89A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77" y="1944729"/>
            <a:ext cx="5610225" cy="19812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CAE7FE3-5D61-4FC1-B6D9-65984001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29" y="4133436"/>
            <a:ext cx="4476750" cy="21812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29CF88D-093E-4D64-A202-3AEDE879BBBF}"/>
              </a:ext>
            </a:extLst>
          </p:cNvPr>
          <p:cNvSpPr txBox="1"/>
          <p:nvPr/>
        </p:nvSpPr>
        <p:spPr>
          <a:xfrm>
            <a:off x="275573" y="1392645"/>
            <a:ext cx="180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Le vecteur d’état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2A1BB0-4F4E-4C42-A1EF-7F61F474D0A5}"/>
              </a:ext>
            </a:extLst>
          </p:cNvPr>
          <p:cNvSpPr txBox="1"/>
          <p:nvPr/>
        </p:nvSpPr>
        <p:spPr>
          <a:xfrm>
            <a:off x="275573" y="2612164"/>
            <a:ext cx="189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Etape d’actualisation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ECD1D6-78C7-461B-9122-8506C7A8FB95}"/>
              </a:ext>
            </a:extLst>
          </p:cNvPr>
          <p:cNvSpPr txBox="1"/>
          <p:nvPr/>
        </p:nvSpPr>
        <p:spPr>
          <a:xfrm>
            <a:off x="400833" y="4572000"/>
            <a:ext cx="176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Etape de mesure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81DB520-D595-40AE-B07A-C8635F8B2C9E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6870879" y="2286483"/>
            <a:ext cx="1092021" cy="2937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71223A-4812-494D-9F4A-B5C142E23CB8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870879" y="5224049"/>
            <a:ext cx="1516638" cy="11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7FCCBD3-7640-4677-9B85-A64071C87120}"/>
              </a:ext>
            </a:extLst>
          </p:cNvPr>
          <p:cNvSpPr txBox="1"/>
          <p:nvPr/>
        </p:nvSpPr>
        <p:spPr>
          <a:xfrm>
            <a:off x="8830849" y="728005"/>
            <a:ext cx="225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Cas 1: Augmentation de la dimension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97A5E81-F173-4050-8F34-ED214AE4C34C}"/>
              </a:ext>
            </a:extLst>
          </p:cNvPr>
          <p:cNvSpPr txBox="1"/>
          <p:nvPr/>
        </p:nvSpPr>
        <p:spPr>
          <a:xfrm>
            <a:off x="9000211" y="3477356"/>
            <a:ext cx="21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Cas 2: MSE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0192BFE-A35E-4C21-8354-084A5BB7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1605445"/>
            <a:ext cx="4229100" cy="136207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E490AAD-D327-4B09-8EEF-4329723F5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517" y="4331099"/>
            <a:ext cx="3403650" cy="2010697"/>
          </a:xfrm>
          <a:prstGeom prst="rect">
            <a:avLst/>
          </a:prstGeom>
        </p:spPr>
      </p:pic>
      <p:sp>
        <p:nvSpPr>
          <p:cNvPr id="26" name="Accolade ouvrante 25">
            <a:extLst>
              <a:ext uri="{FF2B5EF4-FFF2-40B4-BE49-F238E27FC236}">
                <a16:creationId xmlns:a16="http://schemas.microsoft.com/office/drawing/2014/main" id="{28422F42-A6AD-4D08-8795-F734801ACEFE}"/>
              </a:ext>
            </a:extLst>
          </p:cNvPr>
          <p:cNvSpPr/>
          <p:nvPr/>
        </p:nvSpPr>
        <p:spPr>
          <a:xfrm rot="16200000">
            <a:off x="4292036" y="5358646"/>
            <a:ext cx="452203" cy="16910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DB49758-EAF1-4456-BA4D-5DB6096D4091}"/>
              </a:ext>
            </a:extLst>
          </p:cNvPr>
          <p:cNvSpPr txBox="1"/>
          <p:nvPr/>
        </p:nvSpPr>
        <p:spPr>
          <a:xfrm>
            <a:off x="4339061" y="6430254"/>
            <a:ext cx="16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C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051D510-FDD1-4F01-97DE-D77E54869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3823" y="1209527"/>
            <a:ext cx="26479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1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634B8-7675-4036-AF58-71943A79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Filtre de </a:t>
            </a:r>
            <a:r>
              <a:rPr lang="fr-BE" dirty="0" err="1"/>
              <a:t>Kalman</a:t>
            </a:r>
            <a:r>
              <a:rPr lang="fr-BE" dirty="0"/>
              <a:t> bimodale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9980C-BD09-4F45-96E3-AAD5D1D2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913098" cy="5032375"/>
          </a:xfrm>
        </p:spPr>
        <p:txBody>
          <a:bodyPr>
            <a:normAutofit/>
          </a:bodyPr>
          <a:lstStyle/>
          <a:p>
            <a:r>
              <a:rPr lang="fr-BE" sz="2400" dirty="0"/>
              <a:t>Notre cas de figure:</a:t>
            </a:r>
          </a:p>
          <a:p>
            <a:endParaRPr lang="fr-BE" sz="2400" dirty="0"/>
          </a:p>
          <a:p>
            <a:endParaRPr lang="fr-BE" sz="2400" dirty="0"/>
          </a:p>
          <a:p>
            <a:r>
              <a:rPr lang="fr-BE" sz="2400" dirty="0"/>
              <a:t>Où  …</a:t>
            </a:r>
          </a:p>
          <a:p>
            <a:pPr marL="457200" lvl="1" indent="0">
              <a:buNone/>
            </a:pPr>
            <a:endParaRPr lang="fr-BE" sz="2000" dirty="0"/>
          </a:p>
          <a:p>
            <a:pPr lvl="1"/>
            <a:endParaRPr lang="fr-BE" sz="2000" dirty="0"/>
          </a:p>
          <a:p>
            <a:pPr lvl="1"/>
            <a:endParaRPr lang="fr-BE" sz="2000" dirty="0"/>
          </a:p>
          <a:p>
            <a:pPr lvl="1"/>
            <a:endParaRPr lang="fr-BE" sz="2000" dirty="0"/>
          </a:p>
          <a:p>
            <a:pPr lvl="1"/>
            <a:endParaRPr lang="fr-BE" sz="2000" dirty="0"/>
          </a:p>
          <a:p>
            <a:pPr lvl="1"/>
            <a:endParaRPr lang="fr-BE" sz="2000" dirty="0"/>
          </a:p>
          <a:p>
            <a:pPr lvl="1"/>
            <a:r>
              <a:rPr lang="fr-BE" sz="2000" dirty="0"/>
              <a:t>B = matrice nulle (car il n’y a pas d’input dans notre cas)</a:t>
            </a:r>
          </a:p>
          <a:p>
            <a:pPr lvl="1"/>
            <a:r>
              <a:rPr lang="fr-BE" sz="2000" dirty="0"/>
              <a:t>G = matrice identité </a:t>
            </a:r>
          </a:p>
          <a:p>
            <a:pPr lvl="1"/>
            <a:r>
              <a:rPr lang="fr-BE" sz="2000" dirty="0" err="1"/>
              <a:t>W_k</a:t>
            </a:r>
            <a:r>
              <a:rPr lang="fr-BE" sz="2000" dirty="0"/>
              <a:t> = vecteur R^(6x1)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7B2C73-A6F8-4F78-AAEA-93EFC8D67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92" y="3260329"/>
            <a:ext cx="2457450" cy="4000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0E04580-57D1-4575-A13E-152EACAAB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740" y="3660379"/>
            <a:ext cx="3838575" cy="2019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FEB7AA0-FC89-4498-8AD2-3D094E35C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68" y="2359422"/>
            <a:ext cx="3476625" cy="838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792A6D2-4AC6-4494-93F6-3D4395ED2841}"/>
              </a:ext>
            </a:extLst>
          </p:cNvPr>
          <p:cNvSpPr txBox="1"/>
          <p:nvPr/>
        </p:nvSpPr>
        <p:spPr>
          <a:xfrm>
            <a:off x="6181783" y="2967335"/>
            <a:ext cx="309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 = distance radiale</a:t>
            </a:r>
          </a:p>
          <a:p>
            <a:r>
              <a:rPr lang="fr-BE" dirty="0" err="1"/>
              <a:t>Theta</a:t>
            </a:r>
            <a:r>
              <a:rPr lang="fr-BE" dirty="0"/>
              <a:t> = angle azimutal </a:t>
            </a:r>
          </a:p>
          <a:p>
            <a:r>
              <a:rPr lang="fr-BE" dirty="0"/>
              <a:t>Phi = angle d’élévation</a:t>
            </a:r>
          </a:p>
        </p:txBody>
      </p:sp>
    </p:spTree>
    <p:extLst>
      <p:ext uri="{BB962C8B-B14F-4D97-AF65-F5344CB8AC3E}">
        <p14:creationId xmlns:p14="http://schemas.microsoft.com/office/powerpoint/2010/main" val="301419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E0092-7CC8-4EA6-B580-EA7698C8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Mesures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2EE21-9512-416F-A196-BC92BCB1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Distance/vitesse absolue (données par le radar)</a:t>
            </a:r>
          </a:p>
          <a:p>
            <a:r>
              <a:rPr lang="fr-BE" dirty="0"/>
              <a:t>Angles azimutal/d’élévation (donnés par la caméra)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FC763E3-F9E9-4D57-86E5-68E58F231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80"/>
          <a:stretch/>
        </p:blipFill>
        <p:spPr>
          <a:xfrm>
            <a:off x="950740" y="2848010"/>
            <a:ext cx="2597082" cy="5135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13344DE-35D7-4B55-A3F2-3173EE85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3457575" cy="12668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1654CF-D610-474A-A8B5-FDA28DA2D415}"/>
              </a:ext>
            </a:extLst>
          </p:cNvPr>
          <p:cNvSpPr txBox="1"/>
          <p:nvPr/>
        </p:nvSpPr>
        <p:spPr>
          <a:xfrm>
            <a:off x="1280160" y="5176911"/>
            <a:ext cx="8736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La vitesse de d (d point) est-elle bien la vitesse mesurée par le radar?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Si oui, apporte-t-elle vraiment beaucoup plus d’informations dans le vecteur Y?</a:t>
            </a:r>
          </a:p>
        </p:txBody>
      </p:sp>
    </p:spTree>
    <p:extLst>
      <p:ext uri="{BB962C8B-B14F-4D97-AF65-F5344CB8AC3E}">
        <p14:creationId xmlns:p14="http://schemas.microsoft.com/office/powerpoint/2010/main" val="219905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DDD68-0312-4E9E-B7B2-D622CB35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Tracking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88822C-5B2A-4BCA-84B0-C03E3153F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sz="2400" dirty="0"/>
              <a:t>Idée: Une fois le filtrage terminé, on a un vecteur de taille Nx4 (ou Nx3). On le transforme en coordonnés cartésiennes.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8546C3-72C3-4157-B1A0-5E0F29ECE59D}"/>
              </a:ext>
            </a:extLst>
          </p:cNvPr>
          <p:cNvSpPr txBox="1"/>
          <p:nvPr/>
        </p:nvSpPr>
        <p:spPr>
          <a:xfrm>
            <a:off x="1083212" y="5500468"/>
            <a:ext cx="876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Question: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Est-ce vraiment utile de calculer les vitesses de x, y , z (x point, y point, z point)?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BD744B8-AE6F-4312-B07F-F575B9A99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679" y="2867344"/>
            <a:ext cx="8764173" cy="263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9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12504-4BBB-49F9-BA1D-88699E09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Implémentation d’un filtre de </a:t>
            </a:r>
            <a:r>
              <a:rPr lang="fr-BE" dirty="0" err="1"/>
              <a:t>Kalman</a:t>
            </a:r>
            <a:endParaRPr lang="fr-BE" dirty="0"/>
          </a:p>
        </p:txBody>
      </p:sp>
      <p:pic>
        <p:nvPicPr>
          <p:cNvPr id="5" name="Image 4" descr="Une image contenant bateau, différent, cerf-volant, très coloré&#10;&#10;Description générée automatiquement">
            <a:extLst>
              <a:ext uri="{FF2B5EF4-FFF2-40B4-BE49-F238E27FC236}">
                <a16:creationId xmlns:a16="http://schemas.microsoft.com/office/drawing/2014/main" id="{27E01978-AD80-4F83-9D93-AE2C4DE88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1268"/>
            <a:ext cx="9972106" cy="495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2C138-ED4E-46C3-885C-27358825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Suite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E1F6C-7118-4FEF-8D8F-B265B52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 Le radar et la caméra fournissent tous les deux les angles. Est-ce que cela apporte une plus-value?(apparemment non)</a:t>
            </a:r>
          </a:p>
          <a:p>
            <a:r>
              <a:rPr lang="fr-BE" dirty="0"/>
              <a:t> Multi-</a:t>
            </a:r>
            <a:r>
              <a:rPr lang="fr-BE" dirty="0" err="1"/>
              <a:t>tracking</a:t>
            </a:r>
            <a:r>
              <a:rPr lang="fr-BE" dirty="0"/>
              <a:t>: comment tenir compte de plusieurs véhicules détectés en même temps? </a:t>
            </a:r>
          </a:p>
          <a:p>
            <a:pPr marL="0" indent="0">
              <a:buNone/>
            </a:pPr>
            <a:r>
              <a:rPr lang="fr-BE" dirty="0"/>
              <a:t>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15491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358</Words>
  <Application>Microsoft Office PowerPoint</Application>
  <PresentationFormat>Grand écran</PresentationFormat>
  <Paragraphs>74</Paragraphs>
  <Slides>10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PowerPoint</vt:lpstr>
      <vt:lpstr>Mesure des angles et de la vitesse</vt:lpstr>
      <vt:lpstr>Présentation PowerPoint</vt:lpstr>
      <vt:lpstr>Présentation PowerPoint</vt:lpstr>
      <vt:lpstr>Filtre de Kalman bimodale</vt:lpstr>
      <vt:lpstr>Mesures disponibles</vt:lpstr>
      <vt:lpstr>Tracking</vt:lpstr>
      <vt:lpstr>Implémentation d’un filtre de Kalman</vt:lpstr>
      <vt:lpstr>Suite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Gauthier</cp:lastModifiedBy>
  <cp:revision>2</cp:revision>
  <dcterms:created xsi:type="dcterms:W3CDTF">2020-10-12T12:11:03Z</dcterms:created>
  <dcterms:modified xsi:type="dcterms:W3CDTF">2020-10-29T16:49:34Z</dcterms:modified>
</cp:coreProperties>
</file>