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uthier" initials="G" lastIdx="1" clrIdx="0">
    <p:extLst>
      <p:ext uri="{19B8F6BF-5375-455C-9EA6-DF929625EA0E}">
        <p15:presenceInfo xmlns:p15="http://schemas.microsoft.com/office/powerpoint/2012/main" userId="Gauthi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77B94B-E09A-CF39-9BB3-26CE6A362D29}" v="9" dt="2020-09-04T08:58:53.578"/>
    <p1510:client id="{66259B92-D8F8-4ACE-9724-95D2958B4BCD}" v="1782" dt="2020-09-04T10:15:44.790"/>
    <p1510:client id="{6902DD5D-799D-4F89-A610-82F69682B313}" v="1" dt="2020-09-04T11:53:06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4CA021B-137B-4771-88B0-9E53F8337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89"/>
          <a:stretch/>
        </p:blipFill>
        <p:spPr>
          <a:xfrm>
            <a:off x="920964" y="360045"/>
            <a:ext cx="8756436" cy="62484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4847559-FF6A-4D54-BA06-8C1643EA2674}"/>
              </a:ext>
            </a:extLst>
          </p:cNvPr>
          <p:cNvSpPr txBox="1"/>
          <p:nvPr/>
        </p:nvSpPr>
        <p:spPr>
          <a:xfrm>
            <a:off x="-1216346" y="249555"/>
            <a:ext cx="67056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L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Transformer explication</a:t>
            </a:r>
          </a:p>
          <a:p>
            <a:pPr algn="ctr"/>
            <a:endParaRPr lang="fr-LU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LU" sz="1200" dirty="0"/>
              <a:t>Par</a:t>
            </a:r>
          </a:p>
          <a:p>
            <a:pPr algn="ctr"/>
            <a:endParaRPr lang="fr-LU" sz="1200" dirty="0"/>
          </a:p>
          <a:p>
            <a:pPr algn="ctr"/>
            <a:r>
              <a:rPr lang="fr-LU" sz="1200" dirty="0"/>
              <a:t>Gauthier Rotsart de </a:t>
            </a:r>
            <a:r>
              <a:rPr lang="fr-LU" sz="1200" dirty="0" err="1"/>
              <a:t>Hertaing</a:t>
            </a:r>
            <a:endParaRPr lang="fr-LU" sz="1200" dirty="0"/>
          </a:p>
          <a:p>
            <a:pPr algn="ctr"/>
            <a:r>
              <a:rPr lang="fr-LU" sz="1200" dirty="0"/>
              <a:t>Et</a:t>
            </a:r>
          </a:p>
          <a:p>
            <a:pPr algn="ctr"/>
            <a:r>
              <a:rPr lang="fr-LU" sz="1200" dirty="0"/>
              <a:t>Kevin De Sousa</a:t>
            </a:r>
          </a:p>
          <a:p>
            <a:pPr algn="ctr"/>
            <a:endParaRPr lang="fr-LU" sz="3600" dirty="0"/>
          </a:p>
          <a:p>
            <a:endParaRPr lang="fr-LU" dirty="0"/>
          </a:p>
          <a:p>
            <a:endParaRPr lang="fr-LU" dirty="0"/>
          </a:p>
          <a:p>
            <a:endParaRPr lang="fr-L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7AC16A-FFC7-48F4-8D21-06E1B4D59202}"/>
              </a:ext>
            </a:extLst>
          </p:cNvPr>
          <p:cNvSpPr/>
          <p:nvPr/>
        </p:nvSpPr>
        <p:spPr>
          <a:xfrm>
            <a:off x="2514600" y="1955801"/>
            <a:ext cx="2908300" cy="28575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L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8AB824-C275-4AFA-8864-109E6C258517}"/>
              </a:ext>
            </a:extLst>
          </p:cNvPr>
          <p:cNvSpPr/>
          <p:nvPr/>
        </p:nvSpPr>
        <p:spPr>
          <a:xfrm>
            <a:off x="5499100" y="360045"/>
            <a:ext cx="2733354" cy="445325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LU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7A99D8-9D70-449C-AC1D-1547E6EF421B}"/>
              </a:ext>
            </a:extLst>
          </p:cNvPr>
          <p:cNvSpPr txBox="1"/>
          <p:nvPr/>
        </p:nvSpPr>
        <p:spPr>
          <a:xfrm>
            <a:off x="3654104" y="1531223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b="1">
                <a:solidFill>
                  <a:schemeClr val="accent1"/>
                </a:solidFill>
              </a:rPr>
              <a:t>Encodeur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A3A9CCC-F8A2-423D-A102-567AB391D8B1}"/>
              </a:ext>
            </a:extLst>
          </p:cNvPr>
          <p:cNvSpPr txBox="1"/>
          <p:nvPr/>
        </p:nvSpPr>
        <p:spPr>
          <a:xfrm>
            <a:off x="5978204" y="-9287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b="1">
                <a:solidFill>
                  <a:srgbClr val="FF0000"/>
                </a:solidFill>
              </a:rPr>
              <a:t>Décodeur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A498304-EA85-4BDC-BE66-DA051C63F7BC}"/>
              </a:ext>
            </a:extLst>
          </p:cNvPr>
          <p:cNvSpPr txBox="1"/>
          <p:nvPr/>
        </p:nvSpPr>
        <p:spPr>
          <a:xfrm>
            <a:off x="8953500" y="711200"/>
            <a:ext cx="2654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/>
              <a:t>2 blocs: </a:t>
            </a:r>
          </a:p>
          <a:p>
            <a:pPr marL="742950" lvl="1" indent="-285750">
              <a:buFontTx/>
              <a:buChar char="-"/>
            </a:pPr>
            <a:r>
              <a:rPr lang="fr-LU"/>
              <a:t>Encodeur</a:t>
            </a:r>
          </a:p>
          <a:p>
            <a:pPr marL="742950" lvl="1" indent="-285750">
              <a:buFontTx/>
              <a:buChar char="-"/>
            </a:pPr>
            <a:r>
              <a:rPr lang="fr-LU"/>
              <a:t>Décodeur</a:t>
            </a:r>
          </a:p>
          <a:p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signe, horloge&#10;&#10;Description générée automatiquement">
            <a:extLst>
              <a:ext uri="{FF2B5EF4-FFF2-40B4-BE49-F238E27FC236}">
                <a16:creationId xmlns:a16="http://schemas.microsoft.com/office/drawing/2014/main" id="{37E0A2C6-0D5F-4309-B168-C9DE211B63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7" t="35288"/>
          <a:stretch/>
        </p:blipFill>
        <p:spPr>
          <a:xfrm>
            <a:off x="926938" y="1603716"/>
            <a:ext cx="2047564" cy="391458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D895970-72C4-4C10-8491-A2935F606E0B}"/>
              </a:ext>
            </a:extLst>
          </p:cNvPr>
          <p:cNvSpPr txBox="1"/>
          <p:nvPr/>
        </p:nvSpPr>
        <p:spPr>
          <a:xfrm>
            <a:off x="2532185" y="168812"/>
            <a:ext cx="7695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800" b="1" dirty="0"/>
              <a:t>Fonctionnement de l’encodeur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28A9E12-705D-446B-B0D5-86C3CE27D5E2}"/>
              </a:ext>
            </a:extLst>
          </p:cNvPr>
          <p:cNvSpPr txBox="1"/>
          <p:nvPr/>
        </p:nvSpPr>
        <p:spPr>
          <a:xfrm>
            <a:off x="4459458" y="1603716"/>
            <a:ext cx="5866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2 modules principaux: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Multi-</a:t>
            </a:r>
            <a:r>
              <a:rPr lang="fr-BE" dirty="0" err="1"/>
              <a:t>head</a:t>
            </a:r>
            <a:r>
              <a:rPr lang="fr-BE" dirty="0"/>
              <a:t> attention: produit un vecteur qui représente comment un mot interagit avec tous les autres mots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/>
              <a:t>Feed</a:t>
            </a:r>
            <a:r>
              <a:rPr lang="fr-BE" dirty="0"/>
              <a:t> </a:t>
            </a:r>
            <a:r>
              <a:rPr lang="fr-BE" dirty="0" err="1"/>
              <a:t>Forward</a:t>
            </a:r>
            <a:r>
              <a:rPr lang="fr-BE" dirty="0"/>
              <a:t>: pour fournir une meilleure représentation vectorielle (pas certain)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6EBF784-B022-4B22-A03A-4183294EF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480" y="3081044"/>
            <a:ext cx="5315692" cy="1295581"/>
          </a:xfrm>
          <a:prstGeom prst="rect">
            <a:avLst/>
          </a:prstGeom>
        </p:spPr>
      </p:pic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16FA856B-0A44-4C4A-BA47-F0CBDBA89637}"/>
              </a:ext>
            </a:extLst>
          </p:cNvPr>
          <p:cNvSpPr/>
          <p:nvPr/>
        </p:nvSpPr>
        <p:spPr>
          <a:xfrm rot="16200000">
            <a:off x="8761022" y="3510133"/>
            <a:ext cx="912952" cy="204756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5A37D9C-DA80-47E5-866F-10327685DA46}"/>
              </a:ext>
            </a:extLst>
          </p:cNvPr>
          <p:cNvSpPr txBox="1"/>
          <p:nvPr/>
        </p:nvSpPr>
        <p:spPr>
          <a:xfrm>
            <a:off x="7962314" y="5049853"/>
            <a:ext cx="2278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Coefficient entre 0 et 1 =&gt; poids/probabilité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6A6497B-EE79-42E8-9BC5-1ABB96D11D32}"/>
              </a:ext>
            </a:extLst>
          </p:cNvPr>
          <p:cNvSpPr txBox="1"/>
          <p:nvPr/>
        </p:nvSpPr>
        <p:spPr>
          <a:xfrm>
            <a:off x="4459458" y="5663619"/>
            <a:ext cx="603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Chaque module est suivi d’une couche de normalisation pour stabiliser le réseau et réduire le temps.</a:t>
            </a:r>
          </a:p>
        </p:txBody>
      </p:sp>
    </p:spTree>
    <p:extLst>
      <p:ext uri="{BB962C8B-B14F-4D97-AF65-F5344CB8AC3E}">
        <p14:creationId xmlns:p14="http://schemas.microsoft.com/office/powerpoint/2010/main" val="129264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1D70F10B-2DC2-4F0F-8949-B3C84C4FEC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05" t="-1361" r="10619" b="8888"/>
          <a:stretch/>
        </p:blipFill>
        <p:spPr>
          <a:xfrm>
            <a:off x="1577008" y="258127"/>
            <a:ext cx="3220279" cy="634174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2B01C24-B2F9-483D-ABFA-E8BD1C95A18D}"/>
              </a:ext>
            </a:extLst>
          </p:cNvPr>
          <p:cNvSpPr txBox="1"/>
          <p:nvPr/>
        </p:nvSpPr>
        <p:spPr>
          <a:xfrm>
            <a:off x="0" y="3244333"/>
            <a:ext cx="124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b="1">
                <a:solidFill>
                  <a:schemeClr val="accent1"/>
                </a:solidFill>
              </a:rPr>
              <a:t>Encodeur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C6B7529E-C151-4F80-B191-9E07406D7E76}"/>
              </a:ext>
            </a:extLst>
          </p:cNvPr>
          <p:cNvSpPr/>
          <p:nvPr/>
        </p:nvSpPr>
        <p:spPr>
          <a:xfrm>
            <a:off x="1054100" y="3244333"/>
            <a:ext cx="52290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LU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E97F822-9A48-4004-9921-103879726B49}"/>
              </a:ext>
            </a:extLst>
          </p:cNvPr>
          <p:cNvSpPr txBox="1"/>
          <p:nvPr/>
        </p:nvSpPr>
        <p:spPr>
          <a:xfrm>
            <a:off x="5867400" y="538010"/>
            <a:ext cx="604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/>
              <a:t>3 modules:</a:t>
            </a:r>
          </a:p>
          <a:p>
            <a:r>
              <a:rPr lang="fr-LU"/>
              <a:t>	- </a:t>
            </a:r>
            <a:r>
              <a:rPr lang="fr-LU" err="1"/>
              <a:t>Masked</a:t>
            </a:r>
            <a:r>
              <a:rPr lang="fr-LU"/>
              <a:t> Multi-</a:t>
            </a:r>
            <a:r>
              <a:rPr lang="fr-LU" err="1"/>
              <a:t>head</a:t>
            </a:r>
            <a:r>
              <a:rPr lang="fr-LU"/>
              <a:t> Attention: le multi-</a:t>
            </a:r>
            <a:r>
              <a:rPr lang="fr-LU" err="1"/>
              <a:t>head</a:t>
            </a:r>
            <a:r>
              <a:rPr lang="fr-LU"/>
              <a:t> attention + une matrice triangulaire </a:t>
            </a:r>
          </a:p>
          <a:p>
            <a:r>
              <a:rPr lang="fr-LU"/>
              <a:t>	- Multi-</a:t>
            </a:r>
            <a:r>
              <a:rPr lang="fr-LU" err="1"/>
              <a:t>head</a:t>
            </a:r>
            <a:r>
              <a:rPr lang="fr-LU"/>
              <a:t> Attention traite les données de l’encodeur en prenant les output en compte.</a:t>
            </a:r>
          </a:p>
          <a:p>
            <a:r>
              <a:rPr lang="fr-LU"/>
              <a:t>	- </a:t>
            </a:r>
            <a:r>
              <a:rPr lang="fr-LU" err="1"/>
              <a:t>Feedforward</a:t>
            </a:r>
            <a:r>
              <a:rPr lang="fr-LU"/>
              <a:t> </a:t>
            </a:r>
            <a:r>
              <a:rPr lang="fr-LU" err="1"/>
              <a:t>loop</a:t>
            </a:r>
            <a:r>
              <a:rPr lang="fr-LU"/>
              <a:t> </a:t>
            </a:r>
          </a:p>
          <a:p>
            <a:endParaRPr lang="fr-LU"/>
          </a:p>
          <a:p>
            <a:endParaRPr lang="fr-LU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5601DB95-110D-4864-ABBA-21496AAAF99F}"/>
              </a:ext>
            </a:extLst>
          </p:cNvPr>
          <p:cNvCxnSpPr/>
          <p:nvPr/>
        </p:nvCxnSpPr>
        <p:spPr>
          <a:xfrm>
            <a:off x="2527300" y="258127"/>
            <a:ext cx="2082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47E5169B-0708-4E2B-BC49-EBC05D9C65D6}"/>
              </a:ext>
            </a:extLst>
          </p:cNvPr>
          <p:cNvCxnSpPr>
            <a:cxnSpLocks/>
          </p:cNvCxnSpPr>
          <p:nvPr/>
        </p:nvCxnSpPr>
        <p:spPr>
          <a:xfrm flipH="1">
            <a:off x="4610100" y="258127"/>
            <a:ext cx="12700" cy="58591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2F0B926-82BC-4EAE-AE9D-11678461EAA6}"/>
              </a:ext>
            </a:extLst>
          </p:cNvPr>
          <p:cNvCxnSpPr>
            <a:cxnSpLocks/>
          </p:cNvCxnSpPr>
          <p:nvPr/>
        </p:nvCxnSpPr>
        <p:spPr>
          <a:xfrm flipH="1">
            <a:off x="3060700" y="6117272"/>
            <a:ext cx="15494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5F0201B7-9D34-4F22-B5AC-84E6BD298E9D}"/>
              </a:ext>
            </a:extLst>
          </p:cNvPr>
          <p:cNvSpPr txBox="1"/>
          <p:nvPr/>
        </p:nvSpPr>
        <p:spPr>
          <a:xfrm>
            <a:off x="6477000" y="4572000"/>
            <a:ext cx="4518992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LU"/>
              <a:t>Fonctionnement:</a:t>
            </a:r>
          </a:p>
          <a:p>
            <a:r>
              <a:rPr lang="fr-LU"/>
              <a:t>		- Le décodeur commence avec un jeton « Départ » et se termine par un jeton « Fin »</a:t>
            </a:r>
          </a:p>
          <a:p>
            <a:endParaRPr lang="fr-LU">
              <a:cs typeface="Calibri"/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C6D09022-D5A8-42F6-84CD-58A8CF846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913" y="2450606"/>
            <a:ext cx="4087213" cy="1956786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138E0E8D-1A0C-49A8-BE8F-B00968F9869D}"/>
              </a:ext>
            </a:extLst>
          </p:cNvPr>
          <p:cNvSpPr txBox="1"/>
          <p:nvPr/>
        </p:nvSpPr>
        <p:spPr>
          <a:xfrm>
            <a:off x="10124661" y="2730774"/>
            <a:ext cx="1787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/>
              <a:t>Décodeur = processus autoregréssif</a:t>
            </a:r>
          </a:p>
        </p:txBody>
      </p:sp>
    </p:spTree>
    <p:extLst>
      <p:ext uri="{BB962C8B-B14F-4D97-AF65-F5344CB8AC3E}">
        <p14:creationId xmlns:p14="http://schemas.microsoft.com/office/powerpoint/2010/main" val="16049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AC2DA77-6C12-4E24-843C-54F316F48A6F}"/>
              </a:ext>
            </a:extLst>
          </p:cNvPr>
          <p:cNvSpPr txBox="1"/>
          <p:nvPr/>
        </p:nvSpPr>
        <p:spPr>
          <a:xfrm>
            <a:off x="4837043" y="424069"/>
            <a:ext cx="556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err="1"/>
              <a:t>Multi-modalité</a:t>
            </a:r>
            <a:endParaRPr lang="fr-LU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2FB9C47-A8A5-424E-8759-8FF9B54AE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88" y="804418"/>
            <a:ext cx="5316982" cy="531698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7138A67-D29E-4FA6-97D9-A8EA51DD66FC}"/>
              </a:ext>
            </a:extLst>
          </p:cNvPr>
          <p:cNvSpPr txBox="1"/>
          <p:nvPr/>
        </p:nvSpPr>
        <p:spPr>
          <a:xfrm>
            <a:off x="4114840" y="2487907"/>
            <a:ext cx="2385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LU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B2C51CE-D502-4147-BEDF-CCE15D5D70EF}"/>
              </a:ext>
            </a:extLst>
          </p:cNvPr>
          <p:cNvSpPr txBox="1"/>
          <p:nvPr/>
        </p:nvSpPr>
        <p:spPr>
          <a:xfrm>
            <a:off x="5605670" y="1285461"/>
            <a:ext cx="5659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Pour </a:t>
            </a:r>
            <a:r>
              <a:rPr lang="en-US" err="1"/>
              <a:t>utiliser</a:t>
            </a:r>
            <a:r>
              <a:rPr lang="en-US"/>
              <a:t> la co-</a:t>
            </a:r>
            <a:r>
              <a:rPr lang="en-US" err="1"/>
              <a:t>modularité</a:t>
            </a:r>
            <a:r>
              <a:rPr lang="en-US"/>
              <a:t>, on </a:t>
            </a:r>
            <a:r>
              <a:rPr lang="en-US" err="1"/>
              <a:t>sélectionne</a:t>
            </a:r>
            <a:r>
              <a:rPr lang="en-US"/>
              <a:t> </a:t>
            </a:r>
            <a:r>
              <a:rPr lang="en-US" err="1"/>
              <a:t>une</a:t>
            </a:r>
            <a:r>
              <a:rPr lang="en-US"/>
              <a:t> </a:t>
            </a:r>
            <a:r>
              <a:rPr lang="en-US" err="1"/>
              <a:t>modularité</a:t>
            </a:r>
            <a:r>
              <a:rPr lang="en-US"/>
              <a:t> </a:t>
            </a:r>
            <a:r>
              <a:rPr lang="en-US" err="1"/>
              <a:t>principale</a:t>
            </a:r>
            <a:r>
              <a:rPr lang="en-US"/>
              <a:t> que </a:t>
            </a:r>
            <a:r>
              <a:rPr lang="en-US" err="1"/>
              <a:t>l’on</a:t>
            </a:r>
            <a:r>
              <a:rPr lang="en-US"/>
              <a:t> module avec les </a:t>
            </a:r>
            <a:r>
              <a:rPr lang="en-US" err="1"/>
              <a:t>autres</a:t>
            </a:r>
            <a:r>
              <a:rPr lang="en-US"/>
              <a:t> </a:t>
            </a:r>
            <a:r>
              <a:rPr lang="en-US" err="1"/>
              <a:t>modalités</a:t>
            </a:r>
            <a:r>
              <a:rPr lang="en-US"/>
              <a:t> de </a:t>
            </a:r>
            <a:r>
              <a:rPr lang="en-US" err="1"/>
              <a:t>telle</a:t>
            </a:r>
            <a:r>
              <a:rPr lang="en-US"/>
              <a:t> manière que </a:t>
            </a:r>
            <a:r>
              <a:rPr lang="en-US" err="1"/>
              <a:t>l’on</a:t>
            </a:r>
            <a:r>
              <a:rPr lang="en-US"/>
              <a:t> </a:t>
            </a:r>
            <a:r>
              <a:rPr lang="en-US" err="1"/>
              <a:t>remplace</a:t>
            </a:r>
            <a:r>
              <a:rPr lang="en-US"/>
              <a:t> les modalities par K et V du </a:t>
            </a:r>
            <a:r>
              <a:rPr lang="en-US" err="1"/>
              <a:t>primaire</a:t>
            </a:r>
            <a:r>
              <a:rPr lang="en-US"/>
              <a:t>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38EBA7B-439B-4F56-84D4-2FC15CECA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699" y="2485790"/>
            <a:ext cx="4038600" cy="86677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3787FD9-9B9C-4A84-8554-E1659521DC73}"/>
              </a:ext>
            </a:extLst>
          </p:cNvPr>
          <p:cNvSpPr txBox="1"/>
          <p:nvPr/>
        </p:nvSpPr>
        <p:spPr>
          <a:xfrm>
            <a:off x="5956300" y="3462909"/>
            <a:ext cx="330200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LU"/>
              <a:t>-Encodage parallèle </a:t>
            </a:r>
          </a:p>
          <a:p>
            <a:endParaRPr lang="fr-LU"/>
          </a:p>
          <a:p>
            <a:r>
              <a:rPr lang="fr-LU"/>
              <a:t>- </a:t>
            </a:r>
            <a:r>
              <a:rPr lang="fr-LU" err="1"/>
              <a:t>Glimpse</a:t>
            </a:r>
            <a:r>
              <a:rPr lang="fr-LU"/>
              <a:t> layer </a:t>
            </a:r>
          </a:p>
        </p:txBody>
      </p:sp>
    </p:spTree>
    <p:extLst>
      <p:ext uri="{BB962C8B-B14F-4D97-AF65-F5344CB8AC3E}">
        <p14:creationId xmlns:p14="http://schemas.microsoft.com/office/powerpoint/2010/main" val="1324814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7AACCE9-A405-49B8-AA56-52CFF0E5F502}"/>
              </a:ext>
            </a:extLst>
          </p:cNvPr>
          <p:cNvSpPr txBox="1"/>
          <p:nvPr/>
        </p:nvSpPr>
        <p:spPr>
          <a:xfrm>
            <a:off x="4521200" y="342900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LU" sz="3200" b="1" u="sng"/>
              <a:t>Nos questions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730A91D-CC08-4350-A544-857E7DC419C0}"/>
              </a:ext>
            </a:extLst>
          </p:cNvPr>
          <p:cNvSpPr txBox="1"/>
          <p:nvPr/>
        </p:nvSpPr>
        <p:spPr>
          <a:xfrm>
            <a:off x="206122" y="1746025"/>
            <a:ext cx="64430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Pourquoi rajouter N encodeurs/décodeurs permet de vraiment booster le transformer? Pourquoi N = 6 et pas un nombre (beaucoup) plus grand?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Les couches de normalisation et de </a:t>
            </a:r>
            <a:r>
              <a:rPr lang="fr-BE" dirty="0" err="1"/>
              <a:t>feed</a:t>
            </a:r>
            <a:r>
              <a:rPr lang="fr-BE" dirty="0"/>
              <a:t> </a:t>
            </a:r>
            <a:r>
              <a:rPr lang="fr-BE" dirty="0" err="1"/>
              <a:t>forward</a:t>
            </a:r>
            <a:r>
              <a:rPr lang="fr-BE" dirty="0"/>
              <a:t> sont-elles vraiment importantes? Quels sont leur but concrètement?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/>
              <a:t>Dans un système multimodale, de quelle manière prendre un jeu de données en compte sur le 2eme décodeur?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82912A0-2BCF-4CA5-A218-88414D20B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506" y="1111568"/>
            <a:ext cx="5598647" cy="493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9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1141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Office PowerPoint</Application>
  <PresentationFormat>Grand écran</PresentationFormat>
  <Paragraphs>37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Gauthier_Rotsart</dc:creator>
  <cp:lastModifiedBy>Gauthier</cp:lastModifiedBy>
  <cp:revision>1</cp:revision>
  <dcterms:created xsi:type="dcterms:W3CDTF">2020-09-03T09:10:37Z</dcterms:created>
  <dcterms:modified xsi:type="dcterms:W3CDTF">2020-09-08T12:35:09Z</dcterms:modified>
</cp:coreProperties>
</file>