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7B019-89D4-4CB4-9F17-95A61CBE9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225EC3-75B2-46A9-8337-A0DFB49A4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44E9D-34A6-43E0-97DB-FDF48D1C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962BE0-68B4-434F-8DD5-950A7BB9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E36A0E-A9D3-45FA-BDCB-D7EA0A30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274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FB2C8-CD72-406F-9698-85CADDCC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6AEDA9-F5AC-4C4D-AFE6-28310C09B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FF01F-9619-490C-9E72-A842A568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633DE-B08C-406C-9FEE-4D8C56D8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FA14F-66B0-41CD-B9F3-3473C514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805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582384-8DD2-435E-B7F0-7E91513BA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457B90-4E83-4A2A-A6AC-C697211A7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537022-FBEF-4F6B-BC1D-92D00505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5DC12-0EFB-49EE-A07F-AB1386E1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14183-1FAC-40D7-9DD7-A794E6FE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205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68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3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D1FCF-2F2E-4734-BA8D-FFA309A8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D3D592-3757-477C-9832-B03B5017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166989-A200-404C-B86C-82776379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4BBF9-9ABE-4CF2-A40B-50B68EF5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AEE146-9FE7-4C4F-BB4C-BB2089A8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960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19435-29AD-48F0-9FEA-98775D80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F8C1C6-F32C-4977-BBC0-6B16A0C6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2BFCB-C813-4EDC-A019-E39DA8F9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A6EA8-2201-4B64-9A2A-DFD1F3AD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8ADA6-3ABF-4292-95B0-426D91FA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12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A43B5-138F-4380-B5E3-CC766654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E46B33-EECC-4B26-BA19-59260BD3D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B10769-744D-420B-AC7D-396B32F0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B98A26-B257-416C-8E3D-ABE3905C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62B9E6-F427-4ACA-8F8C-D7FAD3F6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FE1C9-8FB2-4B87-A76B-BFBFFE1B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996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7FFC6-0447-4972-B180-D7ABD1D6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80405-DB06-4544-BFBF-5A985C80C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7CE4DF-DEE8-4432-A4B2-EA4DA50D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7BEF25-404C-4AF2-B272-E62818450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0FC8B3-37D1-465F-A090-64464D2AA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E22076-1DC8-41EE-B850-9FF28A82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6B8072-9E8C-4E60-9DB9-2BC463A7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08133B-F882-435E-8875-13A6BA34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456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D318-738D-4A24-B8B6-93BEA026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BFBD5C-599A-4CEF-AB1D-69B2B902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C7C0F1-9B65-4B35-8A5C-18F06E70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8C5DB7-6BEA-42BE-B481-3876C8B6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94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D3D57B-EB32-4F19-8A8D-4A2B1E7D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D148D7-38F2-4F2C-BF75-F0192AF4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26FDD1-B427-496A-AD5F-D88E54D9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75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56B4F-839A-414F-A57A-6CA05453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22A6C-1215-40AD-90C4-25D80310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7F0F46-2D22-4B56-80B4-106EDCC4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036FC-64EB-4D6C-A743-9CB353C4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811C1E-BC28-4112-A85B-A88176BD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CDF25B-CAEF-416E-855D-1BD60B46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967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FBFA7-4517-4E4E-A8C7-261A5630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2C13A8-9C11-43A5-A813-D75E34D0D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F0DFE6-FA89-49C0-82BC-A551CA35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290741-9240-441D-BA34-2DC23511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C86303-9CE9-458E-80E4-F2CB732F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4D7D6C-CDCB-4AB4-8535-A47F9458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894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B7813C-A2F6-4E79-8EFC-6A0C7123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E4D64-CB9F-4C1D-A5EC-89FCB8C9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968910-3DF5-489B-A463-91DE21B6A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77A5E-3683-4E7F-84E1-DFA7F594CA00}" type="datetimeFigureOut">
              <a:rPr lang="fr-BE" smtClean="0"/>
              <a:t>10-03-21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3FE97-2430-44F1-8B92-9CCA1D047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4298A-66A3-475B-A9E8-AC5540849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D53F-5903-4341-BAD5-BB3CFBC024D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285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5FAE82-4D1D-4FC9-BD02-A5B130E06C04}"/>
              </a:ext>
            </a:extLst>
          </p:cNvPr>
          <p:cNvSpPr txBox="1"/>
          <p:nvPr/>
        </p:nvSpPr>
        <p:spPr>
          <a:xfrm>
            <a:off x="633045" y="393895"/>
            <a:ext cx="828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Résumé: Transformers Networks for </a:t>
            </a:r>
            <a:r>
              <a:rPr lang="fr-BE" sz="2400" dirty="0" err="1"/>
              <a:t>trajectory</a:t>
            </a:r>
            <a:r>
              <a:rPr lang="fr-BE" sz="2400" dirty="0"/>
              <a:t> </a:t>
            </a:r>
            <a:r>
              <a:rPr lang="fr-BE" sz="2400" dirty="0" err="1"/>
              <a:t>forecasting</a:t>
            </a:r>
            <a:endParaRPr lang="fr-BE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A329E0-01D7-4826-B935-295097117CF7}"/>
              </a:ext>
            </a:extLst>
          </p:cNvPr>
          <p:cNvSpPr txBox="1"/>
          <p:nvPr/>
        </p:nvSpPr>
        <p:spPr>
          <a:xfrm>
            <a:off x="633045" y="1322363"/>
            <a:ext cx="9988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Avant: LSTM (Long Short </a:t>
            </a:r>
            <a:r>
              <a:rPr lang="fr-BE" dirty="0" err="1"/>
              <a:t>Term</a:t>
            </a:r>
            <a:r>
              <a:rPr lang="fr-BE" dirty="0"/>
              <a:t>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Prédiction du mouvement d’individus via un mécanisme social (</a:t>
            </a:r>
            <a:r>
              <a:rPr lang="fr-BE" dirty="0" err="1"/>
              <a:t>intéraction</a:t>
            </a:r>
            <a:r>
              <a:rPr lang="fr-BE" dirty="0"/>
              <a:t> entre personne) et via de l’information sémantique de la scène (</a:t>
            </a:r>
            <a:r>
              <a:rPr lang="fr-BE" dirty="0" err="1"/>
              <a:t>map</a:t>
            </a:r>
            <a:r>
              <a:rPr lang="fr-BE" dirty="0"/>
              <a:t> </a:t>
            </a:r>
            <a:r>
              <a:rPr lang="fr-BE" dirty="0" err="1"/>
              <a:t>mecanism</a:t>
            </a:r>
            <a:r>
              <a:rPr lang="fr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Une personne = un LSTM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Social </a:t>
            </a:r>
            <a:r>
              <a:rPr lang="fr-BE" dirty="0" err="1"/>
              <a:t>pooling</a:t>
            </a:r>
            <a:r>
              <a:rPr lang="fr-BE" dirty="0"/>
              <a:t> </a:t>
            </a:r>
            <a:r>
              <a:rPr lang="fr-BE" dirty="0" err="1"/>
              <a:t>mecanism</a:t>
            </a:r>
            <a:r>
              <a:rPr lang="fr-BE" dirty="0"/>
              <a:t> pour permettre aux LSTM de s’envoyer de l’information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AC91AB-AF69-4AA2-AEFC-8BE818F610E4}"/>
              </a:ext>
            </a:extLst>
          </p:cNvPr>
          <p:cNvSpPr txBox="1"/>
          <p:nvPr/>
        </p:nvSpPr>
        <p:spPr>
          <a:xfrm>
            <a:off x="759655" y="3193366"/>
            <a:ext cx="554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Maintenant: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Prédiction sur base du mécanisme d’attention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Une personne = un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TF, </a:t>
            </a:r>
            <a:r>
              <a:rPr lang="fr-BE" dirty="0" err="1"/>
              <a:t>TFq</a:t>
            </a:r>
            <a:r>
              <a:rPr lang="fr-BE" dirty="0"/>
              <a:t>, BERT, </a:t>
            </a:r>
            <a:r>
              <a:rPr lang="fr-BE" dirty="0" err="1"/>
              <a:t>BERTq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8984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851967-7A22-4FFE-AD32-BB71A28D27A7}"/>
              </a:ext>
            </a:extLst>
          </p:cNvPr>
          <p:cNvSpPr txBox="1"/>
          <p:nvPr/>
        </p:nvSpPr>
        <p:spPr>
          <a:xfrm>
            <a:off x="967409" y="795130"/>
            <a:ext cx="9090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Avantage du transformer: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Analyse les datas (mécanisme d’attention) en une fois contrairement aux </a:t>
            </a:r>
            <a:r>
              <a:rPr lang="fr-BE" dirty="0" err="1"/>
              <a:t>LSTMs</a:t>
            </a:r>
            <a:r>
              <a:rPr lang="fr-BE" dirty="0"/>
              <a:t> qui les traitent séquentiellement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Prédiction possible en cas d’obstruction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FC661B-E2C9-454C-818E-DA89CAED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8" y="2138289"/>
            <a:ext cx="11187024" cy="37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8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352FCEB-C4B9-45D7-8FA8-6FB74DB48BAC}"/>
              </a:ext>
            </a:extLst>
          </p:cNvPr>
          <p:cNvSpPr txBox="1"/>
          <p:nvPr/>
        </p:nvSpPr>
        <p:spPr>
          <a:xfrm>
            <a:off x="914400" y="548640"/>
            <a:ext cx="6246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Notre cas: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Un TF par véhicule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Input:  une séquence (</a:t>
            </a:r>
            <a:r>
              <a:rPr lang="fr-BE" dirty="0" err="1"/>
              <a:t>d,v,theta,phi</a:t>
            </a:r>
            <a:r>
              <a:rPr lang="fr-BE" dirty="0"/>
              <a:t>) de t = 0 à t = -(</a:t>
            </a:r>
            <a:r>
              <a:rPr lang="fr-BE" dirty="0" err="1"/>
              <a:t>T_obsv</a:t>
            </a:r>
            <a:r>
              <a:rPr lang="fr-BE" dirty="0"/>
              <a:t> -1 )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Output: un vecteur de (</a:t>
            </a:r>
            <a:r>
              <a:rPr lang="fr-BE" dirty="0" err="1"/>
              <a:t>d,v,theta,phi</a:t>
            </a:r>
            <a:r>
              <a:rPr lang="fr-BE" dirty="0"/>
              <a:t>) pour t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Pas besoin de décodeur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016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/>
          <p:cNvPicPr/>
          <p:nvPr/>
        </p:nvPicPr>
        <p:blipFill>
          <a:blip r:embed="rId2"/>
          <a:stretch/>
        </p:blipFill>
        <p:spPr>
          <a:xfrm>
            <a:off x="348523" y="1773329"/>
            <a:ext cx="5229425" cy="3973771"/>
          </a:xfrm>
          <a:prstGeom prst="rect">
            <a:avLst/>
          </a:prstGeom>
          <a:ln>
            <a:noFill/>
          </a:ln>
        </p:spPr>
      </p:pic>
      <p:pic>
        <p:nvPicPr>
          <p:cNvPr id="42" name="Image 41"/>
          <p:cNvPicPr/>
          <p:nvPr/>
        </p:nvPicPr>
        <p:blipFill>
          <a:blip r:embed="rId3"/>
          <a:stretch/>
        </p:blipFill>
        <p:spPr>
          <a:xfrm>
            <a:off x="6182700" y="2002777"/>
            <a:ext cx="5795863" cy="3221859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1013358" y="451931"/>
            <a:ext cx="4037338" cy="418842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>
            <a:noAutofit/>
          </a:bodyPr>
          <a:lstStyle/>
          <a:p>
            <a:r>
              <a:rPr lang="fr-FR" sz="2177" spc="-1">
                <a:latin typeface="Arial"/>
              </a:rPr>
              <a:t>Etat d’avancement du mémoire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19296" y="609541"/>
            <a:ext cx="4477948" cy="451931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>
            <a:noAutofit/>
          </a:bodyPr>
          <a:lstStyle/>
          <a:p>
            <a:r>
              <a:rPr lang="fr-FR" sz="2419" spc="-1">
                <a:latin typeface="Arial"/>
              </a:rPr>
              <a:t>Etat d’avancement du mémoire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22677" y="1219082"/>
            <a:ext cx="6443718" cy="728401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>
            <a:noAutofit/>
          </a:bodyPr>
          <a:lstStyle/>
          <a:p>
            <a:r>
              <a:rPr lang="fr-FR" sz="1935" spc="-1">
                <a:latin typeface="Arial"/>
              </a:rPr>
              <a:t>Algorithm de recherche de véhicules</a:t>
            </a:r>
          </a:p>
        </p:txBody>
      </p:sp>
      <p:sp>
        <p:nvSpPr>
          <p:cNvPr id="46" name="TextShape 3"/>
          <p:cNvSpPr txBox="1"/>
          <p:nvPr/>
        </p:nvSpPr>
        <p:spPr>
          <a:xfrm>
            <a:off x="1132218" y="2002777"/>
            <a:ext cx="2784296" cy="2661517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>
            <a:noAutofit/>
          </a:bodyPr>
          <a:lstStyle/>
          <a:p>
            <a:r>
              <a:rPr lang="fr-FR" sz="1330" spc="-1">
                <a:latin typeface="Arial"/>
              </a:rPr>
              <a:t>Normalisation des données</a:t>
            </a:r>
          </a:p>
          <a:p>
            <a:endParaRPr lang="fr-FR" sz="1330" spc="-1">
              <a:latin typeface="Arial"/>
            </a:endParaRPr>
          </a:p>
          <a:p>
            <a:r>
              <a:rPr lang="fr-FR" sz="1330" spc="-1">
                <a:latin typeface="Arial"/>
              </a:rPr>
              <a:t>Recherche d’un point max</a:t>
            </a:r>
          </a:p>
          <a:p>
            <a:r>
              <a:rPr lang="fr-FR" sz="1330" spc="-1">
                <a:latin typeface="Arial"/>
              </a:rPr>
              <a:t>Tant que (conditon) </a:t>
            </a:r>
          </a:p>
          <a:p>
            <a:r>
              <a:rPr lang="fr-FR" sz="1330" spc="-1">
                <a:latin typeface="Arial"/>
              </a:rPr>
              <a:t>	Si Max &gt; threshold :</a:t>
            </a:r>
          </a:p>
          <a:p>
            <a:r>
              <a:rPr lang="fr-FR" sz="1330" spc="-1">
                <a:latin typeface="Arial"/>
              </a:rPr>
              <a:t>	Mise à zero des alentours</a:t>
            </a:r>
          </a:p>
          <a:p>
            <a:r>
              <a:rPr lang="fr-FR" sz="1330" spc="-1">
                <a:latin typeface="Arial"/>
              </a:rPr>
              <a:t>	Stockage de la valeur</a:t>
            </a:r>
          </a:p>
          <a:p>
            <a:r>
              <a:rPr lang="fr-FR" sz="1330" spc="-1">
                <a:latin typeface="Arial"/>
              </a:rPr>
              <a:t>	sinon </a:t>
            </a:r>
          </a:p>
          <a:p>
            <a:r>
              <a:rPr lang="fr-FR" sz="1330" spc="-1">
                <a:latin typeface="Arial"/>
              </a:rPr>
              <a:t>	condition = 0</a:t>
            </a:r>
          </a:p>
          <a:p>
            <a:endParaRPr lang="fr-FR" sz="1330" spc="-1">
              <a:latin typeface="Arial"/>
            </a:endParaRPr>
          </a:p>
          <a:p>
            <a:r>
              <a:rPr lang="fr-FR" sz="1330" spc="-1">
                <a:latin typeface="Arial"/>
              </a:rPr>
              <a:t>Index des valeurs convertis en d,v</a:t>
            </a:r>
          </a:p>
          <a:p>
            <a:endParaRPr lang="fr-FR" sz="1330" spc="-1">
              <a:latin typeface="Arial"/>
            </a:endParaRPr>
          </a:p>
          <a:p>
            <a:endParaRPr lang="fr-FR" sz="1330" spc="-1"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958064" y="4336883"/>
            <a:ext cx="3831400" cy="365289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>
            <a:noAutofit/>
          </a:bodyPr>
          <a:lstStyle/>
          <a:p>
            <a:r>
              <a:rPr lang="fr-FR" sz="1814" spc="-1">
                <a:latin typeface="Arial"/>
              </a:rPr>
              <a:t>Recherche des angles</a:t>
            </a:r>
          </a:p>
        </p:txBody>
      </p:sp>
      <p:sp>
        <p:nvSpPr>
          <p:cNvPr id="48" name="TextShape 5"/>
          <p:cNvSpPr txBox="1"/>
          <p:nvPr/>
        </p:nvSpPr>
        <p:spPr>
          <a:xfrm>
            <a:off x="1276766" y="1654468"/>
            <a:ext cx="2035867" cy="365289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>
            <a:noAutofit/>
          </a:bodyPr>
          <a:lstStyle/>
          <a:p>
            <a:r>
              <a:rPr lang="fr-FR" sz="1814" spc="-1">
                <a:latin typeface="Arial"/>
              </a:rPr>
              <a:t>Recherche de d,v</a:t>
            </a:r>
          </a:p>
        </p:txBody>
      </p:sp>
      <p:sp>
        <p:nvSpPr>
          <p:cNvPr id="49" name="TextShape 6"/>
          <p:cNvSpPr txBox="1"/>
          <p:nvPr/>
        </p:nvSpPr>
        <p:spPr>
          <a:xfrm>
            <a:off x="783909" y="4817985"/>
            <a:ext cx="2873550" cy="1103269"/>
          </a:xfrm>
          <a:prstGeom prst="rect">
            <a:avLst/>
          </a:prstGeom>
          <a:noFill/>
          <a:ln>
            <a:noFill/>
          </a:ln>
        </p:spPr>
        <p:txBody>
          <a:bodyPr lIns="108847" tIns="54423" rIns="108847" bIns="54423">
            <a:noAutofit/>
          </a:bodyPr>
          <a:lstStyle/>
          <a:p>
            <a:r>
              <a:rPr lang="fr-FR" sz="1330" spc="-1">
                <a:latin typeface="Arial"/>
              </a:rPr>
              <a:t>Reprendre les d,v données </a:t>
            </a:r>
          </a:p>
          <a:p>
            <a:endParaRPr lang="fr-FR" sz="1330" spc="-1">
              <a:latin typeface="Arial"/>
            </a:endParaRPr>
          </a:p>
          <a:p>
            <a:r>
              <a:rPr lang="fr-FR" sz="1330" spc="-1">
                <a:latin typeface="Arial"/>
              </a:rPr>
              <a:t>Pour chaque paire(d,v) regarder la heatmap de l’index associé et prendre le max</a:t>
            </a:r>
            <a:r>
              <a:rPr lang="fr-FR" sz="1693" spc="-1">
                <a:latin typeface="Arial"/>
              </a:rPr>
              <a:t> </a:t>
            </a:r>
          </a:p>
        </p:txBody>
      </p:sp>
      <p:pic>
        <p:nvPicPr>
          <p:cNvPr id="50" name="Image 49"/>
          <p:cNvPicPr/>
          <p:nvPr/>
        </p:nvPicPr>
        <p:blipFill>
          <a:blip r:embed="rId2"/>
          <a:stretch/>
        </p:blipFill>
        <p:spPr>
          <a:xfrm>
            <a:off x="7382189" y="551199"/>
            <a:ext cx="4112224" cy="2844814"/>
          </a:xfrm>
          <a:prstGeom prst="rect">
            <a:avLst/>
          </a:prstGeom>
          <a:ln>
            <a:noFill/>
          </a:ln>
        </p:spPr>
      </p:pic>
      <p:pic>
        <p:nvPicPr>
          <p:cNvPr id="51" name="Image 50"/>
          <p:cNvPicPr/>
          <p:nvPr/>
        </p:nvPicPr>
        <p:blipFill>
          <a:blip r:embed="rId3"/>
          <a:stretch/>
        </p:blipFill>
        <p:spPr>
          <a:xfrm>
            <a:off x="7469267" y="3744323"/>
            <a:ext cx="4112224" cy="283349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9B92447-10A1-482B-B81A-FAC2B94676BA}"/>
              </a:ext>
            </a:extLst>
          </p:cNvPr>
          <p:cNvSpPr txBox="1"/>
          <p:nvPr/>
        </p:nvSpPr>
        <p:spPr>
          <a:xfrm>
            <a:off x="970671" y="351692"/>
            <a:ext cx="6485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Levée des ambiguïtés (</a:t>
            </a:r>
            <a:r>
              <a:rPr lang="fr-BE" sz="2400" dirty="0" err="1"/>
              <a:t>theta,phi</a:t>
            </a:r>
            <a:r>
              <a:rPr lang="fr-BE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Besoin d’avoir une estimation de (</a:t>
            </a:r>
            <a:r>
              <a:rPr lang="fr-BE" dirty="0" err="1"/>
              <a:t>theta,phi</a:t>
            </a:r>
            <a:r>
              <a:rPr lang="fr-B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Prise du maximum local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F7A1EE-DFA6-4E6B-B1C4-CF1975E3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593286"/>
            <a:ext cx="4713263" cy="33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E35019-1A62-43D3-9A88-49FBD3443F6F}"/>
              </a:ext>
            </a:extLst>
          </p:cNvPr>
          <p:cNvSpPr txBox="1"/>
          <p:nvPr/>
        </p:nvSpPr>
        <p:spPr>
          <a:xfrm>
            <a:off x="1046921" y="490330"/>
            <a:ext cx="7527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Levée des ambiguïtés (</a:t>
            </a:r>
            <a:r>
              <a:rPr lang="fr-BE" sz="2400" dirty="0" err="1"/>
              <a:t>theta,phi</a:t>
            </a:r>
            <a:r>
              <a:rPr lang="fr-BE" sz="24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Extraction de (</a:t>
            </a:r>
            <a:r>
              <a:rPr lang="fr-BE" dirty="0" err="1"/>
              <a:t>d,v,theta,phi</a:t>
            </a:r>
            <a:r>
              <a:rPr lang="fr-BE" dirty="0"/>
              <a:t>) avec la caméra </a:t>
            </a:r>
            <a:r>
              <a:rPr lang="fr-BE" dirty="0">
                <a:sym typeface="Wingdings" panose="05000000000000000000" pitchFamily="2" charset="2"/>
              </a:rPr>
              <a:t> calibration de la caméra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F184CE-35F6-4CFC-92B5-2CF35E37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3" y="1392702"/>
            <a:ext cx="5055466" cy="37334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44433B3-A87E-48C7-8C62-259F38DC9F3F}"/>
              </a:ext>
            </a:extLst>
          </p:cNvPr>
          <p:cNvSpPr txBox="1"/>
          <p:nvPr/>
        </p:nvSpPr>
        <p:spPr>
          <a:xfrm>
            <a:off x="6668086" y="1631852"/>
            <a:ext cx="461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En coordonnées homogènes: x = PX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D1E545-880D-46F5-82E5-A8A4C5672476}"/>
              </a:ext>
            </a:extLst>
          </p:cNvPr>
          <p:cNvSpPr txBox="1"/>
          <p:nvPr/>
        </p:nvSpPr>
        <p:spPr>
          <a:xfrm>
            <a:off x="10339753" y="1354853"/>
            <a:ext cx="185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X = (x,y,z,1) world</a:t>
            </a:r>
          </a:p>
          <a:p>
            <a:endParaRPr lang="fr-BE" dirty="0"/>
          </a:p>
          <a:p>
            <a:r>
              <a:rPr lang="fr-BE" dirty="0"/>
              <a:t>x = (u,v,1) pixel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AC1AFC-4C7C-4FC1-9304-B0240AEE9306}"/>
              </a:ext>
            </a:extLst>
          </p:cNvPr>
          <p:cNvSpPr txBox="1"/>
          <p:nvPr/>
        </p:nvSpPr>
        <p:spPr>
          <a:xfrm>
            <a:off x="6668086" y="2681041"/>
            <a:ext cx="532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X = </a:t>
            </a:r>
            <a:r>
              <a:rPr lang="fr-BE" dirty="0" err="1"/>
              <a:t>Pinv</a:t>
            </a:r>
            <a:r>
              <a:rPr lang="fr-BE" dirty="0"/>
              <a:t> x </a:t>
            </a:r>
            <a:r>
              <a:rPr lang="fr-BE" dirty="0">
                <a:sym typeface="Wingdings" panose="05000000000000000000" pitchFamily="2" charset="2"/>
              </a:rPr>
              <a:t> ligne de points possibles!</a:t>
            </a:r>
          </a:p>
          <a:p>
            <a:r>
              <a:rPr lang="fr-BE" dirty="0">
                <a:sym typeface="Wingdings" panose="05000000000000000000" pitchFamily="2" charset="2"/>
              </a:rPr>
              <a:t>	 besoin d’une info supplémentaire: z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975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202017F-2DDA-444B-A918-2849F3E78107}"/>
              </a:ext>
            </a:extLst>
          </p:cNvPr>
          <p:cNvSpPr txBox="1"/>
          <p:nvPr/>
        </p:nvSpPr>
        <p:spPr>
          <a:xfrm>
            <a:off x="1139687" y="596348"/>
            <a:ext cx="543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Distance caméra-objet en mono-vision: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926ECA-3A82-4554-8F31-BE88D708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3" y="1016390"/>
            <a:ext cx="5857875" cy="4800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C8060B-F972-4B03-9088-111E0527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26" y="965680"/>
            <a:ext cx="4645337" cy="31014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D8F1B70-C8E2-447A-B956-58B69B403A8E}"/>
              </a:ext>
            </a:extLst>
          </p:cNvPr>
          <p:cNvSpPr txBox="1"/>
          <p:nvPr/>
        </p:nvSpPr>
        <p:spPr>
          <a:xfrm>
            <a:off x="8496886" y="740164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F51483-8F06-45C8-A7DD-B03D8B5A97B5}"/>
              </a:ext>
            </a:extLst>
          </p:cNvPr>
          <p:cNvSpPr txBox="1"/>
          <p:nvPr/>
        </p:nvSpPr>
        <p:spPr>
          <a:xfrm>
            <a:off x="7005710" y="4273624"/>
            <a:ext cx="488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BE" dirty="0" err="1">
                <a:sym typeface="Wingdings" panose="05000000000000000000" pitchFamily="2" charset="2"/>
              </a:rPr>
              <a:t>a,b</a:t>
            </a:r>
            <a:r>
              <a:rPr lang="fr-BE" dirty="0">
                <a:sym typeface="Wingdings" panose="05000000000000000000" pitchFamily="2" charset="2"/>
              </a:rPr>
              <a:t> correspondent à la coordonnée y du centre de masse de la cible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BE" dirty="0">
                <a:sym typeface="Wingdings" panose="05000000000000000000" pitchFamily="2" charset="2"/>
              </a:rPr>
              <a:t>Besoin de la distance parcourue </a:t>
            </a:r>
            <a:r>
              <a:rPr lang="el-GR" dirty="0">
                <a:sym typeface="Wingdings" panose="05000000000000000000" pitchFamily="2" charset="2"/>
              </a:rPr>
              <a:t>δ</a:t>
            </a:r>
            <a:r>
              <a:rPr lang="fr-BE" dirty="0">
                <a:sym typeface="Wingdings" panose="05000000000000000000" pitchFamily="2" charset="2"/>
              </a:rPr>
              <a:t> par l’objet 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F11E9F-D140-4763-A6CC-D7765AB979BF}"/>
              </a:ext>
            </a:extLst>
          </p:cNvPr>
          <p:cNvSpPr txBox="1"/>
          <p:nvPr/>
        </p:nvSpPr>
        <p:spPr>
          <a:xfrm>
            <a:off x="2252870" y="5180933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[pixel]</a:t>
            </a:r>
          </a:p>
        </p:txBody>
      </p:sp>
    </p:spTree>
    <p:extLst>
      <p:ext uri="{BB962C8B-B14F-4D97-AF65-F5344CB8AC3E}">
        <p14:creationId xmlns:p14="http://schemas.microsoft.com/office/powerpoint/2010/main" val="263891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377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</dc:creator>
  <cp:lastModifiedBy>Gauthier</cp:lastModifiedBy>
  <cp:revision>13</cp:revision>
  <dcterms:created xsi:type="dcterms:W3CDTF">2021-03-10T14:47:51Z</dcterms:created>
  <dcterms:modified xsi:type="dcterms:W3CDTF">2021-03-11T15:53:26Z</dcterms:modified>
</cp:coreProperties>
</file>