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" initials="G" lastIdx="1" clrIdx="0">
    <p:extLst>
      <p:ext uri="{19B8F6BF-5375-455C-9EA6-DF929625EA0E}">
        <p15:presenceInfo xmlns:p15="http://schemas.microsoft.com/office/powerpoint/2012/main" userId="63d97aa830ccd8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0F8EB-0F57-43E6-833C-1BDAA7F5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88F18-25B3-42E6-A3B8-8CC26958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E1DACD-F25D-4989-8F88-F982F9E2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9A780-6DD8-4BC6-8917-E9702BC6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65A83-2C33-44D9-A528-C247B64B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90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2B95B-878A-4513-B164-B21F5151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259E64-FF09-4341-8E34-5AC500C7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EA4E8-F9AC-4D8A-9D26-8360F6CB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1B975-F174-406C-B5A6-0D5E499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8EB1-544F-4093-AABC-3E60046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623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589BCB-C683-44D5-B8DA-68F25835C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8CA968-83C8-439A-8DCE-F4DCE4B2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402EC-76EB-4BD6-80B3-7F42CFD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89095-F22E-498E-8892-990AB59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768B3-3B1C-4048-9AB8-AF64507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945B5-85D7-4D45-9555-A60B7704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BFE82-8085-44CE-AAAC-76A503AF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7572E-CAD3-4595-AD3B-829D008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F531D-1B18-4971-AB47-2716D02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7C95A-2010-463C-8340-15E06150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41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61CB1-4EEB-4F25-BCED-54C16C7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5F506-D0A1-4C0F-A242-3CA03C28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AED5E-177E-4557-B451-26EE317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CB812-20BC-45BC-8996-DFEFAFCB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E9A21-7F71-4DB2-9A24-7BCB57A0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41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2A592-190E-42C7-BDD6-FFFC7CBE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C9243-F817-4AE2-ADAB-B0990C98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560DCD-8205-4E6F-B542-D3AAF155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4DE1C5-206B-4E14-AEEE-343B43BC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9E0C45-5544-48B6-B39A-99ACB30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7F8E1-B780-47B7-BE85-CDECCE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36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36BD-F401-4517-AF36-39EDDC0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BB316-1C15-4250-9AAE-0E95DA9D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92D83-E415-4AF7-A265-28E270094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AFDA64-5064-4BF6-B35C-3D7CC886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5C3483-683B-4CE0-B782-460FF6D6C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4888F8-6B41-4ED4-8CD5-B47842BA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07887-30DE-4688-A185-667DCCDC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B1CA40-9039-455F-997E-4A33A761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3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52E2D-8F6F-4792-8E1B-A7198F92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2555B5-8962-46E1-A97E-8F8B3CF1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A7184A-D2E1-487D-859C-7AAA0401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7068DB-A418-462F-AA15-6560357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1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847894-3781-45DF-8ABA-9E2CBFD2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B5D98E-676E-4605-8B3A-9425EFA9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A70261-4BFA-4008-B351-DF7DA2CA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0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70942-CFB4-4E96-9E9C-A393A274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36F34-7AB2-4749-B2DE-85F2EBCB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977A9-9A39-4D53-B05C-A8FF7CA0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5FE43-C3BB-4B6B-8DF5-058051E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94A88-DD3B-4804-90A7-5CE5549B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E8B2-EE9A-4114-8D0F-D6CE172F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65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B30-6894-47F7-BDD7-0E0422D3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E783BD-636A-4333-B812-8E8BEDEA1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67C389-8517-41EB-8AA0-BDC40562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6DBCA-212F-4B67-9482-CBF02DD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89B46-9CDF-46CD-9022-62B6406B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12D6-004F-4196-BBD0-4F8A6E49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49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4032E7-DA8B-4815-B0A9-271C1538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4082D-7FCC-4F4F-A76A-0D261559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C59F8-067E-4FAF-BCA5-FCA5C041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D69D-74C9-44C2-AA09-BF23A02BA6D3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CFA7A-0D56-4D7E-B0A4-B0A10C55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F31C3-F8E7-4E2B-8090-DCFD65D97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608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0D8C1-DEE2-47C6-9BB3-A0CD6FB9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8" y="618780"/>
            <a:ext cx="7620000" cy="746194"/>
          </a:xfrm>
        </p:spPr>
        <p:txBody>
          <a:bodyPr>
            <a:normAutofit/>
          </a:bodyPr>
          <a:lstStyle/>
          <a:p>
            <a:pPr algn="l"/>
            <a:r>
              <a:rPr lang="fr-BE" sz="4000" dirty="0" err="1"/>
              <a:t>Overview</a:t>
            </a:r>
            <a:r>
              <a:rPr lang="fr-BE" sz="4000" dirty="0"/>
              <a:t> </a:t>
            </a:r>
            <a:r>
              <a:rPr lang="fr-BE" sz="4000" dirty="0" err="1"/>
              <a:t>Kalman</a:t>
            </a:r>
            <a:r>
              <a:rPr lang="fr-BE" sz="4000" dirty="0"/>
              <a:t> </a:t>
            </a:r>
            <a:r>
              <a:rPr lang="fr-BE" sz="4000" dirty="0" err="1"/>
              <a:t>Filtering</a:t>
            </a:r>
            <a:endParaRPr lang="fr-BE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2793D8-7412-4C69-AE6A-4036C9942F56}"/>
              </a:ext>
            </a:extLst>
          </p:cNvPr>
          <p:cNvSpPr txBox="1"/>
          <p:nvPr/>
        </p:nvSpPr>
        <p:spPr>
          <a:xfrm>
            <a:off x="144117" y="30842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FX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1CE1BF-2316-4034-8B75-E36E34EEFDB3}"/>
              </a:ext>
            </a:extLst>
          </p:cNvPr>
          <p:cNvCxnSpPr/>
          <p:nvPr/>
        </p:nvCxnSpPr>
        <p:spPr>
          <a:xfrm flipV="1">
            <a:off x="760344" y="2672522"/>
            <a:ext cx="91440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172B69B-CEE1-42A1-9972-45B5F8BB583D}"/>
              </a:ext>
            </a:extLst>
          </p:cNvPr>
          <p:cNvCxnSpPr>
            <a:cxnSpLocks/>
          </p:cNvCxnSpPr>
          <p:nvPr/>
        </p:nvCxnSpPr>
        <p:spPr>
          <a:xfrm>
            <a:off x="760344" y="3262245"/>
            <a:ext cx="914400" cy="5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71C7B9-4A43-4EE9-9F4D-665697AD5653}"/>
              </a:ext>
            </a:extLst>
          </p:cNvPr>
          <p:cNvSpPr txBox="1"/>
          <p:nvPr/>
        </p:nvSpPr>
        <p:spPr>
          <a:xfrm>
            <a:off x="1953039" y="2354470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Vitesse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629290-9575-454E-BCC8-73EFBC77D8CD}"/>
              </a:ext>
            </a:extLst>
          </p:cNvPr>
          <p:cNvSpPr txBox="1"/>
          <p:nvPr/>
        </p:nvSpPr>
        <p:spPr>
          <a:xfrm>
            <a:off x="1953039" y="362581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Frames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D41928-EDCD-42F6-8049-5C950B21A49D}"/>
              </a:ext>
            </a:extLst>
          </p:cNvPr>
          <p:cNvSpPr txBox="1"/>
          <p:nvPr/>
        </p:nvSpPr>
        <p:spPr>
          <a:xfrm rot="19718952">
            <a:off x="689975" y="2546186"/>
            <a:ext cx="8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radar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349DB0-9A05-47DD-92C2-7E381BAAEE67}"/>
              </a:ext>
            </a:extLst>
          </p:cNvPr>
          <p:cNvSpPr txBox="1"/>
          <p:nvPr/>
        </p:nvSpPr>
        <p:spPr>
          <a:xfrm rot="2010561">
            <a:off x="712927" y="35230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caméra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3B7059-A8E9-4273-86A8-3F61801B8C3D}"/>
              </a:ext>
            </a:extLst>
          </p:cNvPr>
          <p:cNvCxnSpPr>
            <a:cxnSpLocks/>
          </p:cNvCxnSpPr>
          <p:nvPr/>
        </p:nvCxnSpPr>
        <p:spPr>
          <a:xfrm>
            <a:off x="3450535" y="2672522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19584F9-DCD2-460A-AE54-D2D9901F2F58}"/>
              </a:ext>
            </a:extLst>
          </p:cNvPr>
          <p:cNvCxnSpPr/>
          <p:nvPr/>
        </p:nvCxnSpPr>
        <p:spPr>
          <a:xfrm>
            <a:off x="3450535" y="3815378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B74F4C4-BBB8-4742-BBEA-8A1B64C848F4}"/>
              </a:ext>
            </a:extLst>
          </p:cNvPr>
          <p:cNvSpPr txBox="1"/>
          <p:nvPr/>
        </p:nvSpPr>
        <p:spPr>
          <a:xfrm>
            <a:off x="3583057" y="2033860"/>
            <a:ext cx="123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Extraction de (</a:t>
            </a:r>
            <a:r>
              <a:rPr lang="fr-BE" dirty="0" err="1"/>
              <a:t>d,v</a:t>
            </a:r>
            <a:r>
              <a:rPr lang="fr-BE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285BC0-D837-41CB-B760-DE17493A6B83}"/>
              </a:ext>
            </a:extLst>
          </p:cNvPr>
          <p:cNvSpPr txBox="1"/>
          <p:nvPr/>
        </p:nvSpPr>
        <p:spPr>
          <a:xfrm flipH="1">
            <a:off x="3575765" y="3174159"/>
            <a:ext cx="151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Extraction de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F44A7F-7243-46F0-AE81-2D86F1A30663}"/>
              </a:ext>
            </a:extLst>
          </p:cNvPr>
          <p:cNvSpPr txBox="1"/>
          <p:nvPr/>
        </p:nvSpPr>
        <p:spPr>
          <a:xfrm>
            <a:off x="5090160" y="3530600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  <a:p>
            <a:r>
              <a:rPr lang="fr-BE" dirty="0"/>
              <a:t>via la simu radar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70F251-8B00-4E3E-800D-AD602B84DD3C}"/>
              </a:ext>
            </a:extLst>
          </p:cNvPr>
          <p:cNvCxnSpPr>
            <a:cxnSpLocks/>
          </p:cNvCxnSpPr>
          <p:nvPr/>
        </p:nvCxnSpPr>
        <p:spPr>
          <a:xfrm flipV="1">
            <a:off x="7362135" y="3810481"/>
            <a:ext cx="845930" cy="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717708A-1526-443F-B806-9FD9F9106DFE}"/>
              </a:ext>
            </a:extLst>
          </p:cNvPr>
          <p:cNvSpPr txBox="1"/>
          <p:nvPr/>
        </p:nvSpPr>
        <p:spPr>
          <a:xfrm>
            <a:off x="8490227" y="2884269"/>
            <a:ext cx="13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Kalman</a:t>
            </a:r>
            <a:r>
              <a:rPr lang="fr-BE" dirty="0"/>
              <a:t> </a:t>
            </a:r>
          </a:p>
          <a:p>
            <a:r>
              <a:rPr lang="fr-BE" dirty="0" err="1"/>
              <a:t>Filter</a:t>
            </a:r>
            <a:endParaRPr lang="fr-BE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E7D5389-038F-4DD0-9F8B-05CB7294C991}"/>
              </a:ext>
            </a:extLst>
          </p:cNvPr>
          <p:cNvCxnSpPr>
            <a:cxnSpLocks/>
          </p:cNvCxnSpPr>
          <p:nvPr/>
        </p:nvCxnSpPr>
        <p:spPr>
          <a:xfrm flipV="1">
            <a:off x="8208065" y="3530600"/>
            <a:ext cx="282162" cy="28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6183DE0-03C7-4128-939F-EDF18FA01485}"/>
              </a:ext>
            </a:extLst>
          </p:cNvPr>
          <p:cNvCxnSpPr>
            <a:cxnSpLocks/>
          </p:cNvCxnSpPr>
          <p:nvPr/>
        </p:nvCxnSpPr>
        <p:spPr>
          <a:xfrm>
            <a:off x="8208065" y="2672522"/>
            <a:ext cx="282162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520D547-0469-4A66-8313-129232339641}"/>
              </a:ext>
            </a:extLst>
          </p:cNvPr>
          <p:cNvCxnSpPr/>
          <p:nvPr/>
        </p:nvCxnSpPr>
        <p:spPr>
          <a:xfrm>
            <a:off x="9419535" y="3207434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41AE9BF-83DF-4B5D-9673-1807C35178D5}"/>
              </a:ext>
            </a:extLst>
          </p:cNvPr>
          <p:cNvSpPr txBox="1"/>
          <p:nvPr/>
        </p:nvSpPr>
        <p:spPr>
          <a:xfrm>
            <a:off x="10037418" y="3000801"/>
            <a:ext cx="20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New (</a:t>
            </a:r>
            <a:r>
              <a:rPr lang="fr-BE" dirty="0" err="1"/>
              <a:t>d,v</a:t>
            </a:r>
            <a:r>
              <a:rPr lang="fr-BE" dirty="0"/>
              <a:t>, 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4599E31-52B0-4FA3-A3D7-544B0045CA6F}"/>
              </a:ext>
            </a:extLst>
          </p:cNvPr>
          <p:cNvSpPr txBox="1"/>
          <p:nvPr/>
        </p:nvSpPr>
        <p:spPr>
          <a:xfrm>
            <a:off x="5090160" y="2324365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d,v</a:t>
            </a:r>
            <a:r>
              <a:rPr lang="fr-BE" dirty="0"/>
              <a:t>)</a:t>
            </a:r>
          </a:p>
          <a:p>
            <a:r>
              <a:rPr lang="fr-BE" dirty="0"/>
              <a:t>via la simu radar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8830182-112B-4671-B5A9-F7D664A1DDBE}"/>
              </a:ext>
            </a:extLst>
          </p:cNvPr>
          <p:cNvCxnSpPr>
            <a:cxnSpLocks/>
          </p:cNvCxnSpPr>
          <p:nvPr/>
        </p:nvCxnSpPr>
        <p:spPr>
          <a:xfrm flipV="1">
            <a:off x="7362135" y="2691762"/>
            <a:ext cx="845930" cy="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DA13A5-8FFA-47DC-8090-B5FF450F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77076"/>
            <a:ext cx="8764173" cy="263312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5B5ACA2-E9BF-4619-9464-D68C3608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fr-BE" sz="4000" dirty="0" err="1"/>
              <a:t>Overview</a:t>
            </a:r>
            <a:r>
              <a:rPr lang="fr-BE" sz="4000" dirty="0"/>
              <a:t> </a:t>
            </a:r>
            <a:r>
              <a:rPr lang="fr-BE" sz="4000" dirty="0" err="1"/>
              <a:t>Kalman</a:t>
            </a:r>
            <a:r>
              <a:rPr lang="fr-BE" sz="4000" dirty="0"/>
              <a:t> </a:t>
            </a:r>
            <a:r>
              <a:rPr lang="fr-BE" sz="4000" dirty="0" err="1"/>
              <a:t>Filtering</a:t>
            </a:r>
            <a:endParaRPr lang="fr-BE" sz="4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50B7FB-E07F-46E9-969A-046FD5EEBD73}"/>
              </a:ext>
            </a:extLst>
          </p:cNvPr>
          <p:cNvSpPr txBox="1"/>
          <p:nvPr/>
        </p:nvSpPr>
        <p:spPr>
          <a:xfrm>
            <a:off x="1066800" y="14478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Après filtrage: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Moins de bruit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Meilleure estimation de la position/vitesse de la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AF1FD8-DAF1-43CC-B687-C598BA548E17}"/>
              </a:ext>
            </a:extLst>
          </p:cNvPr>
          <p:cNvSpPr txBox="1"/>
          <p:nvPr/>
        </p:nvSpPr>
        <p:spPr>
          <a:xfrm>
            <a:off x="1066800" y="5410200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Note: vérifier si c’est sin(90-phi) ou sin(phi) dans notre cas !</a:t>
            </a:r>
          </a:p>
        </p:txBody>
      </p:sp>
    </p:spTree>
    <p:extLst>
      <p:ext uri="{BB962C8B-B14F-4D97-AF65-F5344CB8AC3E}">
        <p14:creationId xmlns:p14="http://schemas.microsoft.com/office/powerpoint/2010/main" val="132193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571F2-AFBD-4ED7-8D95-3B4ADB0BBF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/>
              <a:t>Overview Kalman Filtering</a:t>
            </a:r>
            <a:endParaRPr lang="fr-BE" sz="4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E3ED70-CC13-4FA4-977E-BC7ADCAB8285}"/>
              </a:ext>
            </a:extLst>
          </p:cNvPr>
          <p:cNvSpPr txBox="1"/>
          <p:nvPr/>
        </p:nvSpPr>
        <p:spPr>
          <a:xfrm>
            <a:off x="331363" y="1207602"/>
            <a:ext cx="7647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LU" dirty="0"/>
              <a:t>Etape de prédiction</a:t>
            </a:r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r>
              <a:rPr lang="fr-LU" dirty="0"/>
              <a:t>Etape d’association:  i pistes et j détections</a:t>
            </a:r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DBB2F9-B49F-4892-A344-74E45965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22" y="1207076"/>
            <a:ext cx="2280694" cy="11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79F3F7-8138-4FCE-9E59-3F8616E4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66" y="136330"/>
            <a:ext cx="34766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4EB750-461E-44E2-9225-A0B449E6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79" y="1528617"/>
            <a:ext cx="24574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AC53C3-2A50-4BA0-BD0F-4E8321640BFA}"/>
              </a:ext>
            </a:extLst>
          </p:cNvPr>
          <p:cNvSpPr txBox="1"/>
          <p:nvPr/>
        </p:nvSpPr>
        <p:spPr>
          <a:xfrm>
            <a:off x="647899" y="3541507"/>
            <a:ext cx="202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Matrice d’association 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F6952FC-9BDD-46D3-AE42-184FE6CB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50" y="3154819"/>
            <a:ext cx="3075521" cy="11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C93C05-8CB3-4EA2-AA96-253C8289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126" y="3441305"/>
            <a:ext cx="2594605" cy="5399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8784CA-F351-4A24-93AB-2E1B1F438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635" y="4643648"/>
            <a:ext cx="3102565" cy="8112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FF45EE9-90C0-488F-8485-3F259D74BAAA}"/>
              </a:ext>
            </a:extLst>
          </p:cNvPr>
          <p:cNvSpPr txBox="1"/>
          <p:nvPr/>
        </p:nvSpPr>
        <p:spPr>
          <a:xfrm>
            <a:off x="5219200" y="3528087"/>
            <a:ext cx="91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où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4A7FA96-DB1E-4F1E-B573-A6D5AC0E5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4229" y="1308925"/>
            <a:ext cx="2776400" cy="66774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091F21F-2E53-45E1-97A4-E857E74AC9DA}"/>
              </a:ext>
            </a:extLst>
          </p:cNvPr>
          <p:cNvSpPr txBox="1"/>
          <p:nvPr/>
        </p:nvSpPr>
        <p:spPr>
          <a:xfrm>
            <a:off x="672541" y="4702334"/>
            <a:ext cx="172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Distance probabiliste </a:t>
            </a:r>
          </a:p>
        </p:txBody>
      </p:sp>
    </p:spTree>
    <p:extLst>
      <p:ext uri="{BB962C8B-B14F-4D97-AF65-F5344CB8AC3E}">
        <p14:creationId xmlns:p14="http://schemas.microsoft.com/office/powerpoint/2010/main" val="69065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8B012A5-04CE-4296-98C4-1189BA44BD76}"/>
              </a:ext>
            </a:extLst>
          </p:cNvPr>
          <p:cNvSpPr txBox="1"/>
          <p:nvPr/>
        </p:nvSpPr>
        <p:spPr>
          <a:xfrm>
            <a:off x="1484416" y="724395"/>
            <a:ext cx="56051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3) 	Etape d’actualisation(update)</a:t>
            </a:r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pPr marL="2628900" lvl="5" indent="-342900">
              <a:buAutoNum type="arabicParenR"/>
            </a:pPr>
            <a:endParaRPr lang="fr-LU" dirty="0"/>
          </a:p>
          <a:p>
            <a:pPr marL="342900" indent="-342900">
              <a:buAutoNum type="arabicParenR"/>
            </a:pPr>
            <a:endParaRPr lang="fr-LU" dirty="0"/>
          </a:p>
          <a:p>
            <a:endParaRPr lang="fr-LU" dirty="0"/>
          </a:p>
          <a:p>
            <a:r>
              <a:rPr lang="fr-LU" dirty="0"/>
              <a:t>4) 	Etape de filtrage des pistes</a:t>
            </a:r>
          </a:p>
          <a:p>
            <a:endParaRPr lang="fr-LU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29806C-E3D3-4FCA-853C-452F57CD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06" y="1009959"/>
            <a:ext cx="6496050" cy="942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7E47F9-1374-4289-85FC-ADE1B605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06" y="2338079"/>
            <a:ext cx="1800225" cy="3714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E8362C-3C9D-4C0C-9760-916976F75D66}"/>
              </a:ext>
            </a:extLst>
          </p:cNvPr>
          <p:cNvSpPr txBox="1"/>
          <p:nvPr/>
        </p:nvSpPr>
        <p:spPr>
          <a:xfrm>
            <a:off x="1238498" y="1350164"/>
            <a:ext cx="359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La probabilité pondérée de chaque détection j, associée à la piste 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6D8C11-ECB3-4AA2-A312-E0FF25A85607}"/>
              </a:ext>
            </a:extLst>
          </p:cNvPr>
          <p:cNvSpPr txBox="1"/>
          <p:nvPr/>
        </p:nvSpPr>
        <p:spPr>
          <a:xfrm>
            <a:off x="1238498" y="2338079"/>
            <a:ext cx="220881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Gain de </a:t>
            </a:r>
            <a:r>
              <a:rPr lang="fr-LU" dirty="0" err="1"/>
              <a:t>Kalman</a:t>
            </a:r>
            <a:endParaRPr lang="fr-LU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CB6C6F-38E3-4AA0-B8CD-0C4E8F3EA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79" y="2928536"/>
            <a:ext cx="3048000" cy="790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8737040-F7E2-4E95-B549-73F29C27DFB3}"/>
              </a:ext>
            </a:extLst>
          </p:cNvPr>
          <p:cNvSpPr txBox="1"/>
          <p:nvPr/>
        </p:nvSpPr>
        <p:spPr>
          <a:xfrm>
            <a:off x="1238498" y="3111335"/>
            <a:ext cx="201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Actualisation du vecteur d’état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3308F3-93FE-4FAE-A9FC-87956486A6BF}"/>
              </a:ext>
            </a:extLst>
          </p:cNvPr>
          <p:cNvSpPr txBox="1"/>
          <p:nvPr/>
        </p:nvSpPr>
        <p:spPr>
          <a:xfrm>
            <a:off x="1238498" y="3978234"/>
            <a:ext cx="176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Actualisation du matrice de covariance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D6A6486-D87A-41BA-ACA0-3CD9FD55F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992" y="3938093"/>
            <a:ext cx="5605153" cy="11614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B0D88C5-4EF6-4932-A4F5-1906B5E2E1E5}"/>
              </a:ext>
            </a:extLst>
          </p:cNvPr>
          <p:cNvSpPr txBox="1"/>
          <p:nvPr/>
        </p:nvSpPr>
        <p:spPr>
          <a:xfrm>
            <a:off x="1484416" y="5764273"/>
            <a:ext cx="98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Les pistes sont triés</a:t>
            </a:r>
          </a:p>
        </p:txBody>
      </p:sp>
    </p:spTree>
    <p:extLst>
      <p:ext uri="{BB962C8B-B14F-4D97-AF65-F5344CB8AC3E}">
        <p14:creationId xmlns:p14="http://schemas.microsoft.com/office/powerpoint/2010/main" val="5871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CD8D4-E370-4615-80D2-E56F06CD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d,v</a:t>
            </a:r>
            <a:r>
              <a:rPr lang="fr-BE" sz="40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A78FF1-C74C-4793-AF19-39B3AD5E7E9B}"/>
              </a:ext>
            </a:extLst>
          </p:cNvPr>
          <p:cNvSpPr txBox="1"/>
          <p:nvPr/>
        </p:nvSpPr>
        <p:spPr>
          <a:xfrm>
            <a:off x="838200" y="1549400"/>
            <a:ext cx="4749800" cy="1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C3BD48-272A-49EB-A0FC-E0CE3314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89" y="1394619"/>
            <a:ext cx="2259474" cy="5921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61E20D1-045C-4BB1-99DB-64754AA6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40" y="1399582"/>
            <a:ext cx="2348645" cy="5663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802128-7FF0-4998-93C6-64C25CD6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0" y="2565400"/>
            <a:ext cx="530467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B75053-8E50-49A3-BF29-0F0F471926A5}"/>
              </a:ext>
            </a:extLst>
          </p:cNvPr>
          <p:cNvSpPr txBox="1"/>
          <p:nvPr/>
        </p:nvSpPr>
        <p:spPr>
          <a:xfrm>
            <a:off x="938477" y="2074665"/>
            <a:ext cx="295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Exemple de simulation radar: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DB2DD-8280-4E3B-B67A-FC8D81FDA350}"/>
              </a:ext>
            </a:extLst>
          </p:cNvPr>
          <p:cNvSpPr txBox="1"/>
          <p:nvPr/>
        </p:nvSpPr>
        <p:spPr>
          <a:xfrm>
            <a:off x="6959600" y="2443997"/>
            <a:ext cx="410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Update de (</a:t>
            </a:r>
            <a:r>
              <a:rPr lang="fr-BE" dirty="0" err="1"/>
              <a:t>d,v</a:t>
            </a:r>
            <a:r>
              <a:rPr lang="fr-BE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Point max du spectre micro-Doppler</a:t>
            </a:r>
          </a:p>
        </p:txBody>
      </p:sp>
    </p:spTree>
    <p:extLst>
      <p:ext uri="{BB962C8B-B14F-4D97-AF65-F5344CB8AC3E}">
        <p14:creationId xmlns:p14="http://schemas.microsoft.com/office/powerpoint/2010/main" val="192510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DACB0-A596-44FE-A02F-AD6C394D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theta</a:t>
            </a:r>
            <a:r>
              <a:rPr lang="fr-BE" sz="4000" dirty="0"/>
              <a:t>, phi)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3D1F43-3E30-4263-B868-F21B1BACA4C4}"/>
              </a:ext>
            </a:extLst>
          </p:cNvPr>
          <p:cNvSpPr txBox="1"/>
          <p:nvPr/>
        </p:nvSpPr>
        <p:spPr>
          <a:xfrm>
            <a:off x="1117600" y="22352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9CA2C9-35C7-4C2F-9AC5-AD378C9B0D18}"/>
              </a:ext>
            </a:extLst>
          </p:cNvPr>
          <p:cNvCxnSpPr/>
          <p:nvPr/>
        </p:nvCxnSpPr>
        <p:spPr>
          <a:xfrm>
            <a:off x="1917700" y="2451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8568CD-FCF2-4C22-BDFC-8FC08B00A646}"/>
              </a:ext>
            </a:extLst>
          </p:cNvPr>
          <p:cNvSpPr/>
          <p:nvPr/>
        </p:nvSpPr>
        <p:spPr>
          <a:xfrm>
            <a:off x="2559050" y="2266457"/>
            <a:ext cx="1282700" cy="369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YOLO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F70C00B-5018-4EA7-AB18-C7057BADBD22}"/>
              </a:ext>
            </a:extLst>
          </p:cNvPr>
          <p:cNvCxnSpPr/>
          <p:nvPr/>
        </p:nvCxnSpPr>
        <p:spPr>
          <a:xfrm>
            <a:off x="4025900" y="24511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C5FA6CE-793B-4F63-A9EA-479EB3B23BFB}"/>
              </a:ext>
            </a:extLst>
          </p:cNvPr>
          <p:cNvSpPr txBox="1"/>
          <p:nvPr/>
        </p:nvSpPr>
        <p:spPr>
          <a:xfrm>
            <a:off x="4737100" y="1955800"/>
            <a:ext cx="489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xc,yc</a:t>
            </a:r>
            <a:r>
              <a:rPr lang="fr-BE" dirty="0"/>
              <a:t>: coordonnées du centre de la </a:t>
            </a:r>
            <a:r>
              <a:rPr lang="fr-BE" dirty="0" err="1"/>
              <a:t>bounding</a:t>
            </a:r>
            <a:r>
              <a:rPr lang="fr-BE" dirty="0"/>
              <a:t> box</a:t>
            </a:r>
          </a:p>
          <a:p>
            <a:r>
              <a:rPr lang="fr-BE" dirty="0"/>
              <a:t>W,H: largeur/hauteur de la </a:t>
            </a:r>
            <a:r>
              <a:rPr lang="fr-BE" dirty="0" err="1"/>
              <a:t>bounding</a:t>
            </a:r>
            <a:r>
              <a:rPr lang="fr-BE" dirty="0"/>
              <a:t> box</a:t>
            </a:r>
          </a:p>
          <a:p>
            <a:r>
              <a:rPr lang="fr-BE" dirty="0"/>
              <a:t>Classe de l’instance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99045E-4989-4BD1-8C45-53B32E9A4680}"/>
              </a:ext>
            </a:extLst>
          </p:cNvPr>
          <p:cNvSpPr txBox="1"/>
          <p:nvPr/>
        </p:nvSpPr>
        <p:spPr>
          <a:xfrm>
            <a:off x="838200" y="3429000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3BC1E9-7989-4CED-948D-D721613DE385}"/>
              </a:ext>
            </a:extLst>
          </p:cNvPr>
          <p:cNvSpPr txBox="1"/>
          <p:nvPr/>
        </p:nvSpPr>
        <p:spPr>
          <a:xfrm>
            <a:off x="1117600" y="3987800"/>
            <a:ext cx="17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2D (</a:t>
            </a:r>
            <a:r>
              <a:rPr lang="fr-BE" dirty="0" err="1"/>
              <a:t>xc,yc</a:t>
            </a:r>
            <a:r>
              <a:rPr lang="fr-BE" dirty="0"/>
              <a:t>) de l’image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6C08A70-2FC8-4C51-BFC9-556A1AA4120C}"/>
              </a:ext>
            </a:extLst>
          </p:cNvPr>
          <p:cNvCxnSpPr>
            <a:stCxn id="13" idx="3"/>
          </p:cNvCxnSpPr>
          <p:nvPr/>
        </p:nvCxnSpPr>
        <p:spPr>
          <a:xfrm flipV="1">
            <a:off x="2849584" y="4305300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29F8084-C8C0-4516-B8BA-B813740CE47F}"/>
              </a:ext>
            </a:extLst>
          </p:cNvPr>
          <p:cNvSpPr txBox="1"/>
          <p:nvPr/>
        </p:nvSpPr>
        <p:spPr>
          <a:xfrm>
            <a:off x="5264149" y="3987800"/>
            <a:ext cx="166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3D (X,Y,Z) correspondant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DD1645-45C8-4996-BF23-E25FF9D0F6D9}"/>
              </a:ext>
            </a:extLst>
          </p:cNvPr>
          <p:cNvSpPr txBox="1"/>
          <p:nvPr/>
        </p:nvSpPr>
        <p:spPr>
          <a:xfrm>
            <a:off x="3021033" y="3852926"/>
            <a:ext cx="23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Homogènes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A7C8660-0E17-455C-86A5-D04963A091DF}"/>
              </a:ext>
            </a:extLst>
          </p:cNvPr>
          <p:cNvCxnSpPr/>
          <p:nvPr/>
        </p:nvCxnSpPr>
        <p:spPr>
          <a:xfrm flipV="1">
            <a:off x="7086600" y="4299634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CF32692-ACEF-49EE-AA34-CC57DD30E313}"/>
              </a:ext>
            </a:extLst>
          </p:cNvPr>
          <p:cNvSpPr txBox="1"/>
          <p:nvPr/>
        </p:nvSpPr>
        <p:spPr>
          <a:xfrm>
            <a:off x="9488465" y="41149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Theta</a:t>
            </a:r>
            <a:r>
              <a:rPr lang="fr-BE" dirty="0"/>
              <a:t>, phi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5E1691-F874-42A8-B0FA-F5C7133562F7}"/>
              </a:ext>
            </a:extLst>
          </p:cNvPr>
          <p:cNvSpPr txBox="1"/>
          <p:nvPr/>
        </p:nvSpPr>
        <p:spPr>
          <a:xfrm>
            <a:off x="7378700" y="3852926"/>
            <a:ext cx="1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</p:spTree>
    <p:extLst>
      <p:ext uri="{BB962C8B-B14F-4D97-AF65-F5344CB8AC3E}">
        <p14:creationId xmlns:p14="http://schemas.microsoft.com/office/powerpoint/2010/main" val="33191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0504F95-DDF8-4CB9-9CC9-3A0A8083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000" dirty="0"/>
              <a:t>Extraction de (</a:t>
            </a:r>
            <a:r>
              <a:rPr lang="fr-BE" sz="4000" dirty="0" err="1"/>
              <a:t>theta</a:t>
            </a:r>
            <a:r>
              <a:rPr lang="fr-BE" sz="4000" dirty="0"/>
              <a:t>, phi)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3EA60D-50CE-4435-959D-4099981A6EC1}"/>
              </a:ext>
            </a:extLst>
          </p:cNvPr>
          <p:cNvSpPr txBox="1"/>
          <p:nvPr/>
        </p:nvSpPr>
        <p:spPr>
          <a:xfrm>
            <a:off x="838200" y="169068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Update (</a:t>
            </a:r>
            <a:r>
              <a:rPr lang="fr-BE" dirty="0" err="1"/>
              <a:t>theta,phi</a:t>
            </a:r>
            <a:r>
              <a:rPr lang="fr-BE" dirty="0"/>
              <a:t>):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8E48DFA-0443-4943-81D7-BFE80D843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8700"/>
            <a:ext cx="530467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2CFC57-51FA-4383-90A1-D06B33FE1D33}"/>
              </a:ext>
            </a:extLst>
          </p:cNvPr>
          <p:cNvSpPr txBox="1"/>
          <p:nvPr/>
        </p:nvSpPr>
        <p:spPr>
          <a:xfrm>
            <a:off x="7226300" y="2298700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Sélection d’un maximum local comme nouveau (</a:t>
            </a:r>
            <a:r>
              <a:rPr lang="fr-BE" dirty="0" err="1"/>
              <a:t>theta</a:t>
            </a:r>
            <a:r>
              <a:rPr lang="fr-BE" dirty="0"/>
              <a:t>, phi)</a:t>
            </a:r>
          </a:p>
        </p:txBody>
      </p:sp>
    </p:spTree>
    <p:extLst>
      <p:ext uri="{BB962C8B-B14F-4D97-AF65-F5344CB8AC3E}">
        <p14:creationId xmlns:p14="http://schemas.microsoft.com/office/powerpoint/2010/main" val="368315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A9D22A-1494-4726-B50C-FA835A833AD9}"/>
              </a:ext>
            </a:extLst>
          </p:cNvPr>
          <p:cNvSpPr txBox="1"/>
          <p:nvPr/>
        </p:nvSpPr>
        <p:spPr>
          <a:xfrm>
            <a:off x="1162594" y="600891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800" b="1" dirty="0"/>
              <a:t>Discussion et questions:</a:t>
            </a:r>
          </a:p>
          <a:p>
            <a:endParaRPr lang="fr-LU" dirty="0"/>
          </a:p>
          <a:p>
            <a:r>
              <a:rPr lang="fr-LU" dirty="0"/>
              <a:t>Simu  radar: orientation des ellipses ( moyen physique de déterminer leur orientation</a:t>
            </a:r>
          </a:p>
          <a:p>
            <a:endParaRPr lang="fr-LU" dirty="0"/>
          </a:p>
          <a:p>
            <a:r>
              <a:rPr lang="fr-LU" dirty="0"/>
              <a:t>Hardware: le système d’Alexis fonctionne ( se trouve actuellement au Luxembourg)</a:t>
            </a:r>
          </a:p>
          <a:p>
            <a:endParaRPr lang="fr-LU" dirty="0"/>
          </a:p>
          <a:p>
            <a:r>
              <a:rPr lang="fr-LU" dirty="0"/>
              <a:t>Real-time application? </a:t>
            </a:r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208021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305</Words>
  <Application>Microsoft Office PowerPoint</Application>
  <PresentationFormat>Grand écran</PresentationFormat>
  <Paragraphs>88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Overview Kalman Filtering</vt:lpstr>
      <vt:lpstr>Overview Kalman Filtering</vt:lpstr>
      <vt:lpstr>Présentation PowerPoint</vt:lpstr>
      <vt:lpstr>Présentation PowerPoint</vt:lpstr>
      <vt:lpstr>Extraction de (d,v)</vt:lpstr>
      <vt:lpstr>Extraction de (theta, phi)</vt:lpstr>
      <vt:lpstr>Extraction de (theta, phi)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Kalman Filtering</dc:title>
  <dc:creator>Gauthier</dc:creator>
  <cp:lastModifiedBy>Kevin De Sousa</cp:lastModifiedBy>
  <cp:revision>22</cp:revision>
  <dcterms:created xsi:type="dcterms:W3CDTF">2021-02-03T11:37:57Z</dcterms:created>
  <dcterms:modified xsi:type="dcterms:W3CDTF">2021-02-04T13:03:32Z</dcterms:modified>
</cp:coreProperties>
</file>