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15" r:id="rId2"/>
  </p:sldMasterIdLst>
  <p:notesMasterIdLst>
    <p:notesMasterId r:id="rId74"/>
  </p:notesMasterIdLst>
  <p:handoutMasterIdLst>
    <p:handoutMasterId r:id="rId75"/>
  </p:handoutMasterIdLst>
  <p:sldIdLst>
    <p:sldId id="1160" r:id="rId3"/>
    <p:sldId id="1201" r:id="rId4"/>
    <p:sldId id="1319" r:id="rId5"/>
    <p:sldId id="1320" r:id="rId6"/>
    <p:sldId id="1352" r:id="rId7"/>
    <p:sldId id="1327" r:id="rId8"/>
    <p:sldId id="1321" r:id="rId9"/>
    <p:sldId id="1322" r:id="rId10"/>
    <p:sldId id="1353" r:id="rId11"/>
    <p:sldId id="1326" r:id="rId12"/>
    <p:sldId id="1325" r:id="rId13"/>
    <p:sldId id="1361" r:id="rId14"/>
    <p:sldId id="1356" r:id="rId15"/>
    <p:sldId id="1359" r:id="rId16"/>
    <p:sldId id="1360" r:id="rId17"/>
    <p:sldId id="1362" r:id="rId18"/>
    <p:sldId id="1363" r:id="rId19"/>
    <p:sldId id="1364" r:id="rId20"/>
    <p:sldId id="1366" r:id="rId21"/>
    <p:sldId id="1367" r:id="rId22"/>
    <p:sldId id="1375" r:id="rId23"/>
    <p:sldId id="1369" r:id="rId24"/>
    <p:sldId id="1316" r:id="rId25"/>
    <p:sldId id="1329" r:id="rId26"/>
    <p:sldId id="1330" r:id="rId27"/>
    <p:sldId id="1331" r:id="rId28"/>
    <p:sldId id="1332" r:id="rId29"/>
    <p:sldId id="1333" r:id="rId30"/>
    <p:sldId id="1334" r:id="rId31"/>
    <p:sldId id="1335" r:id="rId32"/>
    <p:sldId id="1336" r:id="rId33"/>
    <p:sldId id="1354" r:id="rId34"/>
    <p:sldId id="1337" r:id="rId35"/>
    <p:sldId id="1355" r:id="rId36"/>
    <p:sldId id="1338" r:id="rId37"/>
    <p:sldId id="1339" r:id="rId38"/>
    <p:sldId id="1371" r:id="rId39"/>
    <p:sldId id="1370" r:id="rId40"/>
    <p:sldId id="1357" r:id="rId41"/>
    <p:sldId id="1358" r:id="rId42"/>
    <p:sldId id="1317" r:id="rId43"/>
    <p:sldId id="1342" r:id="rId44"/>
    <p:sldId id="1343" r:id="rId45"/>
    <p:sldId id="1345" r:id="rId46"/>
    <p:sldId id="1344" r:id="rId47"/>
    <p:sldId id="1347" r:id="rId48"/>
    <p:sldId id="1351" r:id="rId49"/>
    <p:sldId id="1349" r:id="rId50"/>
    <p:sldId id="1372" r:id="rId51"/>
    <p:sldId id="1373" r:id="rId52"/>
    <p:sldId id="1374" r:id="rId53"/>
    <p:sldId id="1350" r:id="rId54"/>
    <p:sldId id="1377" r:id="rId55"/>
    <p:sldId id="1391" r:id="rId56"/>
    <p:sldId id="1376" r:id="rId57"/>
    <p:sldId id="1378" r:id="rId58"/>
    <p:sldId id="1379" r:id="rId59"/>
    <p:sldId id="1318" r:id="rId60"/>
    <p:sldId id="1380" r:id="rId61"/>
    <p:sldId id="1381" r:id="rId62"/>
    <p:sldId id="1382" r:id="rId63"/>
    <p:sldId id="1383" r:id="rId64"/>
    <p:sldId id="1384" r:id="rId65"/>
    <p:sldId id="1385" r:id="rId66"/>
    <p:sldId id="1387" r:id="rId67"/>
    <p:sldId id="1388" r:id="rId68"/>
    <p:sldId id="1390" r:id="rId69"/>
    <p:sldId id="1386" r:id="rId70"/>
    <p:sldId id="1389" r:id="rId71"/>
    <p:sldId id="1392" r:id="rId72"/>
    <p:sldId id="1315" r:id="rId73"/>
  </p:sldIdLst>
  <p:sldSz cx="9144000" cy="6858000" type="screen4x3"/>
  <p:notesSz cx="6669088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00FF00"/>
    <a:srgbClr val="2E08B8"/>
    <a:srgbClr val="0000FF"/>
    <a:srgbClr val="3399FF"/>
    <a:srgbClr val="0066FF"/>
    <a:srgbClr val="CCFFFF"/>
    <a:srgbClr val="00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8971" autoAdjust="0"/>
  </p:normalViewPr>
  <p:slideViewPr>
    <p:cSldViewPr>
      <p:cViewPr varScale="1">
        <p:scale>
          <a:sx n="116" d="100"/>
          <a:sy n="116" d="100"/>
        </p:scale>
        <p:origin x="-1782" y="-102"/>
      </p:cViewPr>
      <p:guideLst>
        <p:guide orient="horz" pos="935"/>
        <p:guide pos="17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72"/>
    </p:cViewPr>
  </p:sorterViewPr>
  <p:notesViewPr>
    <p:cSldViewPr>
      <p:cViewPr varScale="1">
        <p:scale>
          <a:sx n="81" d="100"/>
          <a:sy n="81" d="100"/>
        </p:scale>
        <p:origin x="-4056" y="-102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A1B63-7001-44FF-84A5-6F5302CD9A3E}" type="doc">
      <dgm:prSet loTypeId="urn:microsoft.com/office/officeart/2005/8/layout/hList6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98AC0109-0CB2-4843-8199-ED0494FD57B2}">
      <dgm:prSet phldrT="[Texte]"/>
      <dgm:spPr>
        <a:solidFill>
          <a:srgbClr val="0000FF">
            <a:alpha val="89804"/>
          </a:srgbClr>
        </a:solidFill>
      </dgm:spPr>
      <dgm:t>
        <a:bodyPr/>
        <a:lstStyle/>
        <a:p>
          <a:r>
            <a:rPr lang="fr-FR" dirty="0" smtClean="0"/>
            <a:t>Spécifications</a:t>
          </a:r>
          <a:endParaRPr lang="fr-FR" dirty="0"/>
        </a:p>
      </dgm:t>
    </dgm:pt>
    <dgm:pt modelId="{D6F54305-F84F-4DC6-A14D-EBAF43D68976}" type="parTrans" cxnId="{1D6569EA-2C2A-4EE0-B625-4DD1B4159327}">
      <dgm:prSet/>
      <dgm:spPr/>
      <dgm:t>
        <a:bodyPr/>
        <a:lstStyle/>
        <a:p>
          <a:endParaRPr lang="fr-FR"/>
        </a:p>
      </dgm:t>
    </dgm:pt>
    <dgm:pt modelId="{99956717-2380-4879-800A-8C39774A35F0}" type="sibTrans" cxnId="{1D6569EA-2C2A-4EE0-B625-4DD1B4159327}">
      <dgm:prSet/>
      <dgm:spPr/>
      <dgm:t>
        <a:bodyPr/>
        <a:lstStyle/>
        <a:p>
          <a:endParaRPr lang="fr-FR"/>
        </a:p>
      </dgm:t>
    </dgm:pt>
    <dgm:pt modelId="{84E7AF5D-AF38-4B8D-8C9A-21463B1B5919}">
      <dgm:prSet phldrT="[Texte]"/>
      <dgm:spPr>
        <a:solidFill>
          <a:srgbClr val="0066FF">
            <a:alpha val="69804"/>
          </a:srgbClr>
        </a:solidFill>
      </dgm:spPr>
      <dgm:t>
        <a:bodyPr/>
        <a:lstStyle/>
        <a:p>
          <a:r>
            <a:rPr lang="fr-FR" dirty="0" smtClean="0"/>
            <a:t>Conception</a:t>
          </a:r>
          <a:endParaRPr lang="fr-FR" dirty="0"/>
        </a:p>
      </dgm:t>
    </dgm:pt>
    <dgm:pt modelId="{9B3A49D7-C692-433A-AC08-75F4412280FF}" type="parTrans" cxnId="{3C5DBDC1-86AA-4EC9-AA0C-BB542FFFAE62}">
      <dgm:prSet/>
      <dgm:spPr/>
      <dgm:t>
        <a:bodyPr/>
        <a:lstStyle/>
        <a:p>
          <a:endParaRPr lang="fr-FR"/>
        </a:p>
      </dgm:t>
    </dgm:pt>
    <dgm:pt modelId="{7520DB24-80EE-494B-8E55-8967490B981F}" type="sibTrans" cxnId="{3C5DBDC1-86AA-4EC9-AA0C-BB542FFFAE62}">
      <dgm:prSet/>
      <dgm:spPr/>
      <dgm:t>
        <a:bodyPr/>
        <a:lstStyle/>
        <a:p>
          <a:endParaRPr lang="fr-FR"/>
        </a:p>
      </dgm:t>
    </dgm:pt>
    <dgm:pt modelId="{267EC1C7-D0F0-439E-B281-72132CDF8BD9}">
      <dgm:prSet phldrT="[Texte]"/>
      <dgm:spPr>
        <a:solidFill>
          <a:srgbClr val="3399FF">
            <a:alpha val="49804"/>
          </a:srgbClr>
        </a:solidFill>
      </dgm:spPr>
      <dgm:t>
        <a:bodyPr/>
        <a:lstStyle/>
        <a:p>
          <a:r>
            <a:rPr lang="fr-FR" dirty="0" smtClean="0"/>
            <a:t>Réalisation</a:t>
          </a:r>
          <a:endParaRPr lang="fr-FR" dirty="0"/>
        </a:p>
      </dgm:t>
    </dgm:pt>
    <dgm:pt modelId="{6141AEC3-70AC-47C9-A1BB-644BD19C3769}" type="parTrans" cxnId="{A3599574-E64B-46F0-9FCB-303DCEEA8CC2}">
      <dgm:prSet/>
      <dgm:spPr/>
      <dgm:t>
        <a:bodyPr/>
        <a:lstStyle/>
        <a:p>
          <a:endParaRPr lang="fr-FR"/>
        </a:p>
      </dgm:t>
    </dgm:pt>
    <dgm:pt modelId="{A95CA943-4D9A-4B79-9D94-DD2EC9E3EA8B}" type="sibTrans" cxnId="{A3599574-E64B-46F0-9FCB-303DCEEA8CC2}">
      <dgm:prSet/>
      <dgm:spPr/>
      <dgm:t>
        <a:bodyPr/>
        <a:lstStyle/>
        <a:p>
          <a:endParaRPr lang="fr-FR"/>
        </a:p>
      </dgm:t>
    </dgm:pt>
    <dgm:pt modelId="{3D629F7C-70C2-41EF-90D0-DE8995264B6F}">
      <dgm:prSet phldrT="[Texte]"/>
      <dgm:spPr>
        <a:solidFill>
          <a:srgbClr val="0066FF">
            <a:alpha val="69804"/>
          </a:srgbClr>
        </a:solidFill>
      </dgm:spPr>
      <dgm:t>
        <a:bodyPr/>
        <a:lstStyle/>
        <a:p>
          <a:r>
            <a:rPr lang="fr-FR" dirty="0" smtClean="0"/>
            <a:t>Modélisation métier</a:t>
          </a:r>
          <a:endParaRPr lang="fr-FR" dirty="0"/>
        </a:p>
      </dgm:t>
    </dgm:pt>
    <dgm:pt modelId="{0991FD48-F8BA-4A0F-B1DB-1D9C5416E104}" type="parTrans" cxnId="{3A739CAF-17A4-44A4-B26B-13FB33AA16E2}">
      <dgm:prSet/>
      <dgm:spPr/>
      <dgm:t>
        <a:bodyPr/>
        <a:lstStyle/>
        <a:p>
          <a:endParaRPr lang="fr-FR"/>
        </a:p>
      </dgm:t>
    </dgm:pt>
    <dgm:pt modelId="{755DEE34-0F2D-4633-BB13-498F5056F0AA}" type="sibTrans" cxnId="{3A739CAF-17A4-44A4-B26B-13FB33AA16E2}">
      <dgm:prSet/>
      <dgm:spPr/>
      <dgm:t>
        <a:bodyPr/>
        <a:lstStyle/>
        <a:p>
          <a:endParaRPr lang="fr-FR"/>
        </a:p>
      </dgm:t>
    </dgm:pt>
    <dgm:pt modelId="{6E1BC69A-01F0-43F2-9F9D-1ACAFAA83389}">
      <dgm:prSet phldrT="[Texte]"/>
      <dgm:spPr>
        <a:solidFill>
          <a:srgbClr val="0066FF">
            <a:alpha val="69804"/>
          </a:srgbClr>
        </a:solidFill>
      </dgm:spPr>
      <dgm:t>
        <a:bodyPr/>
        <a:lstStyle/>
        <a:p>
          <a:r>
            <a:rPr lang="fr-FR" dirty="0" smtClean="0"/>
            <a:t>Modélisation IHM</a:t>
          </a:r>
          <a:endParaRPr lang="fr-FR" dirty="0"/>
        </a:p>
      </dgm:t>
    </dgm:pt>
    <dgm:pt modelId="{29400CAF-966E-495F-9ACD-C8E9AB1F22EF}" type="parTrans" cxnId="{EB58057A-72C9-478D-AFE7-74D24B0C7F44}">
      <dgm:prSet/>
      <dgm:spPr/>
      <dgm:t>
        <a:bodyPr/>
        <a:lstStyle/>
        <a:p>
          <a:endParaRPr lang="fr-FR"/>
        </a:p>
      </dgm:t>
    </dgm:pt>
    <dgm:pt modelId="{FD5AB7D2-F482-40F7-85FF-34676F446452}" type="sibTrans" cxnId="{EB58057A-72C9-478D-AFE7-74D24B0C7F44}">
      <dgm:prSet/>
      <dgm:spPr/>
      <dgm:t>
        <a:bodyPr/>
        <a:lstStyle/>
        <a:p>
          <a:endParaRPr lang="fr-FR"/>
        </a:p>
      </dgm:t>
    </dgm:pt>
    <dgm:pt modelId="{38ED9117-F82B-44FF-A186-4274B8B1A01C}">
      <dgm:prSet phldrT="[Texte]"/>
      <dgm:spPr>
        <a:solidFill>
          <a:srgbClr val="0066FF">
            <a:alpha val="69804"/>
          </a:srgbClr>
        </a:solidFill>
      </dgm:spPr>
      <dgm:t>
        <a:bodyPr/>
        <a:lstStyle/>
        <a:p>
          <a:r>
            <a:rPr lang="fr-FR" dirty="0" smtClean="0"/>
            <a:t>services</a:t>
          </a:r>
          <a:endParaRPr lang="fr-FR" dirty="0"/>
        </a:p>
      </dgm:t>
    </dgm:pt>
    <dgm:pt modelId="{34DE34D5-525D-49EF-88B5-5F2ECD60FB13}" type="parTrans" cxnId="{3ECCF81A-D8E7-45B1-8BD7-A53E231502FB}">
      <dgm:prSet/>
      <dgm:spPr/>
      <dgm:t>
        <a:bodyPr/>
        <a:lstStyle/>
        <a:p>
          <a:endParaRPr lang="fr-FR"/>
        </a:p>
      </dgm:t>
    </dgm:pt>
    <dgm:pt modelId="{5CBB1B80-0989-49BF-9349-97301F1F487A}" type="sibTrans" cxnId="{3ECCF81A-D8E7-45B1-8BD7-A53E231502FB}">
      <dgm:prSet/>
      <dgm:spPr/>
      <dgm:t>
        <a:bodyPr/>
        <a:lstStyle/>
        <a:p>
          <a:endParaRPr lang="fr-FR"/>
        </a:p>
      </dgm:t>
    </dgm:pt>
    <dgm:pt modelId="{E599322E-D719-40D9-9D47-48B484612D07}">
      <dgm:prSet phldrT="[Texte]"/>
      <dgm:spPr>
        <a:solidFill>
          <a:srgbClr val="0066FF">
            <a:alpha val="69804"/>
          </a:srgbClr>
        </a:solidFill>
      </dgm:spPr>
      <dgm:t>
        <a:bodyPr/>
        <a:lstStyle/>
        <a:p>
          <a:r>
            <a:rPr lang="fr-FR" dirty="0" smtClean="0"/>
            <a:t>écrans </a:t>
          </a:r>
          <a:endParaRPr lang="fr-FR" dirty="0"/>
        </a:p>
      </dgm:t>
    </dgm:pt>
    <dgm:pt modelId="{92B04465-5E58-4123-B519-82753B0A091B}" type="parTrans" cxnId="{76D58D9B-7D84-4E45-86C3-80197505A539}">
      <dgm:prSet/>
      <dgm:spPr/>
      <dgm:t>
        <a:bodyPr/>
        <a:lstStyle/>
        <a:p>
          <a:endParaRPr lang="fr-FR"/>
        </a:p>
      </dgm:t>
    </dgm:pt>
    <dgm:pt modelId="{0BF63628-5CDF-4640-B99A-D0DB350C69F3}" type="sibTrans" cxnId="{76D58D9B-7D84-4E45-86C3-80197505A539}">
      <dgm:prSet/>
      <dgm:spPr/>
      <dgm:t>
        <a:bodyPr/>
        <a:lstStyle/>
        <a:p>
          <a:endParaRPr lang="fr-FR"/>
        </a:p>
      </dgm:t>
    </dgm:pt>
    <dgm:pt modelId="{AEC5D36C-EF11-40CD-90D0-00A921D23219}">
      <dgm:prSet phldrT="[Texte]"/>
      <dgm:spPr>
        <a:solidFill>
          <a:srgbClr val="0066FF">
            <a:alpha val="69804"/>
          </a:srgbClr>
        </a:solidFill>
      </dgm:spPr>
      <dgm:t>
        <a:bodyPr/>
        <a:lstStyle/>
        <a:p>
          <a:r>
            <a:rPr lang="fr-FR" dirty="0" smtClean="0"/>
            <a:t>actions</a:t>
          </a:r>
          <a:endParaRPr lang="fr-FR" dirty="0"/>
        </a:p>
      </dgm:t>
    </dgm:pt>
    <dgm:pt modelId="{9BDDCE23-034A-43FC-806D-21B2150C1477}" type="parTrans" cxnId="{9D12BB14-EE21-49D8-B1D1-000DDCC40D33}">
      <dgm:prSet/>
      <dgm:spPr/>
      <dgm:t>
        <a:bodyPr/>
        <a:lstStyle/>
        <a:p>
          <a:endParaRPr lang="fr-FR"/>
        </a:p>
      </dgm:t>
    </dgm:pt>
    <dgm:pt modelId="{C7E65D27-61F9-44ED-9860-F702A5EEE0B3}" type="sibTrans" cxnId="{9D12BB14-EE21-49D8-B1D1-000DDCC40D33}">
      <dgm:prSet/>
      <dgm:spPr/>
      <dgm:t>
        <a:bodyPr/>
        <a:lstStyle/>
        <a:p>
          <a:endParaRPr lang="fr-FR"/>
        </a:p>
      </dgm:t>
    </dgm:pt>
    <dgm:pt modelId="{85B10708-D6B4-4204-8D07-5185D3512771}">
      <dgm:prSet phldrT="[Texte]"/>
      <dgm:spPr>
        <a:solidFill>
          <a:srgbClr val="0066FF">
            <a:alpha val="69804"/>
          </a:srgbClr>
        </a:solidFill>
      </dgm:spPr>
      <dgm:t>
        <a:bodyPr/>
        <a:lstStyle/>
        <a:p>
          <a:r>
            <a:rPr lang="fr-FR" dirty="0" smtClean="0"/>
            <a:t>navigation</a:t>
          </a:r>
          <a:endParaRPr lang="fr-FR" dirty="0"/>
        </a:p>
      </dgm:t>
    </dgm:pt>
    <dgm:pt modelId="{644E8E64-CADE-4EDF-9CCE-6D77B200D8F1}" type="parTrans" cxnId="{13F71D16-841B-4B2B-987B-13083AEBEF9B}">
      <dgm:prSet/>
      <dgm:spPr/>
      <dgm:t>
        <a:bodyPr/>
        <a:lstStyle/>
        <a:p>
          <a:endParaRPr lang="fr-FR"/>
        </a:p>
      </dgm:t>
    </dgm:pt>
    <dgm:pt modelId="{3C1338C1-3BE6-4F42-820F-DD81618CC05D}" type="sibTrans" cxnId="{13F71D16-841B-4B2B-987B-13083AEBEF9B}">
      <dgm:prSet/>
      <dgm:spPr/>
      <dgm:t>
        <a:bodyPr/>
        <a:lstStyle/>
        <a:p>
          <a:endParaRPr lang="fr-FR"/>
        </a:p>
      </dgm:t>
    </dgm:pt>
    <dgm:pt modelId="{308191E6-FCED-429A-BEF8-ECFC8B23BDFD}">
      <dgm:prSet phldrT="[Texte]"/>
      <dgm:spPr>
        <a:solidFill>
          <a:srgbClr val="3399FF">
            <a:alpha val="49804"/>
          </a:srgbClr>
        </a:solidFill>
      </dgm:spPr>
      <dgm:t>
        <a:bodyPr/>
        <a:lstStyle/>
        <a:p>
          <a:r>
            <a:rPr lang="fr-FR" dirty="0" smtClean="0"/>
            <a:t>Développement</a:t>
          </a:r>
          <a:endParaRPr lang="fr-FR" dirty="0"/>
        </a:p>
      </dgm:t>
    </dgm:pt>
    <dgm:pt modelId="{3F7616DB-C0E7-4739-80DC-FC550DB476F0}" type="parTrans" cxnId="{DD324F28-7665-42C7-B926-BE91B3D2B9CB}">
      <dgm:prSet/>
      <dgm:spPr/>
      <dgm:t>
        <a:bodyPr/>
        <a:lstStyle/>
        <a:p>
          <a:endParaRPr lang="fr-FR"/>
        </a:p>
      </dgm:t>
    </dgm:pt>
    <dgm:pt modelId="{4092961E-7105-42F6-BEBE-B1920A96DB02}" type="sibTrans" cxnId="{DD324F28-7665-42C7-B926-BE91B3D2B9CB}">
      <dgm:prSet/>
      <dgm:spPr/>
      <dgm:t>
        <a:bodyPr/>
        <a:lstStyle/>
        <a:p>
          <a:endParaRPr lang="fr-FR"/>
        </a:p>
      </dgm:t>
    </dgm:pt>
    <dgm:pt modelId="{BECB9C53-FDDE-4BDE-B86C-FBC23149B6AE}">
      <dgm:prSet phldrT="[Texte]"/>
      <dgm:spPr>
        <a:solidFill>
          <a:srgbClr val="3399FF">
            <a:alpha val="49804"/>
          </a:srgbClr>
        </a:solidFill>
      </dgm:spPr>
      <dgm:t>
        <a:bodyPr/>
        <a:lstStyle/>
        <a:p>
          <a:r>
            <a:rPr lang="fr-FR" dirty="0" smtClean="0"/>
            <a:t>Génération du code</a:t>
          </a:r>
          <a:endParaRPr lang="fr-FR" dirty="0"/>
        </a:p>
      </dgm:t>
    </dgm:pt>
    <dgm:pt modelId="{5537703B-CE20-420D-A549-10C4D24E54A9}" type="parTrans" cxnId="{E676D0E0-347F-449F-9F95-9C0A16593440}">
      <dgm:prSet/>
      <dgm:spPr/>
      <dgm:t>
        <a:bodyPr/>
        <a:lstStyle/>
        <a:p>
          <a:endParaRPr lang="fr-FR"/>
        </a:p>
      </dgm:t>
    </dgm:pt>
    <dgm:pt modelId="{0AB609A2-1AD0-4171-A90D-80945646934D}" type="sibTrans" cxnId="{E676D0E0-347F-449F-9F95-9C0A16593440}">
      <dgm:prSet/>
      <dgm:spPr/>
      <dgm:t>
        <a:bodyPr/>
        <a:lstStyle/>
        <a:p>
          <a:endParaRPr lang="fr-FR"/>
        </a:p>
      </dgm:t>
    </dgm:pt>
    <dgm:pt modelId="{70CF6C73-0FC6-4834-91DD-952374C77A33}">
      <dgm:prSet phldrT="[Texte]"/>
      <dgm:spPr>
        <a:solidFill>
          <a:srgbClr val="0066FF">
            <a:alpha val="69804"/>
          </a:srgbClr>
        </a:solidFill>
      </dgm:spPr>
      <dgm:t>
        <a:bodyPr/>
        <a:lstStyle/>
        <a:p>
          <a:r>
            <a:rPr lang="fr-FR" dirty="0" smtClean="0"/>
            <a:t>objets </a:t>
          </a:r>
          <a:endParaRPr lang="fr-FR" dirty="0"/>
        </a:p>
      </dgm:t>
    </dgm:pt>
    <dgm:pt modelId="{04BA68B1-E8FE-4696-BCF0-64E393AF04EC}" type="parTrans" cxnId="{D50699DA-2B41-40E0-85C3-BB3D87D2A8C5}">
      <dgm:prSet/>
      <dgm:spPr/>
      <dgm:t>
        <a:bodyPr/>
        <a:lstStyle/>
        <a:p>
          <a:endParaRPr lang="fr-FR"/>
        </a:p>
      </dgm:t>
    </dgm:pt>
    <dgm:pt modelId="{4BABE874-1EEE-4552-A857-19B6AEDECDED}" type="sibTrans" cxnId="{D50699DA-2B41-40E0-85C3-BB3D87D2A8C5}">
      <dgm:prSet/>
      <dgm:spPr/>
      <dgm:t>
        <a:bodyPr/>
        <a:lstStyle/>
        <a:p>
          <a:endParaRPr lang="fr-FR"/>
        </a:p>
      </dgm:t>
    </dgm:pt>
    <dgm:pt modelId="{3A1867B7-291E-439A-B59F-C41E65A1C9FA}">
      <dgm:prSet phldrT="[Texte]"/>
      <dgm:spPr>
        <a:solidFill>
          <a:srgbClr val="0000FF">
            <a:alpha val="89804"/>
          </a:srgbClr>
        </a:solidFill>
      </dgm:spPr>
      <dgm:t>
        <a:bodyPr/>
        <a:lstStyle/>
        <a:p>
          <a:r>
            <a:rPr lang="fr-FR" dirty="0" smtClean="0"/>
            <a:t>Document </a:t>
          </a:r>
          <a:r>
            <a:rPr lang="fr-FR" dirty="0" err="1" smtClean="0"/>
            <a:t>word</a:t>
          </a:r>
          <a:endParaRPr lang="fr-FR" dirty="0"/>
        </a:p>
      </dgm:t>
    </dgm:pt>
    <dgm:pt modelId="{791CD67B-CDDE-4D8B-A842-00D6326F66FE}" type="sibTrans" cxnId="{E219E0DB-4347-4AA5-984A-A3986F0A242B}">
      <dgm:prSet/>
      <dgm:spPr/>
      <dgm:t>
        <a:bodyPr/>
        <a:lstStyle/>
        <a:p>
          <a:endParaRPr lang="fr-FR"/>
        </a:p>
      </dgm:t>
    </dgm:pt>
    <dgm:pt modelId="{861033C8-F66F-42B6-92D3-DC596A877AF0}" type="parTrans" cxnId="{E219E0DB-4347-4AA5-984A-A3986F0A242B}">
      <dgm:prSet/>
      <dgm:spPr/>
      <dgm:t>
        <a:bodyPr/>
        <a:lstStyle/>
        <a:p>
          <a:endParaRPr lang="fr-FR"/>
        </a:p>
      </dgm:t>
    </dgm:pt>
    <dgm:pt modelId="{50EBC26E-E30C-45F0-88D3-E0A5022676AA}">
      <dgm:prSet/>
      <dgm:spPr>
        <a:solidFill>
          <a:srgbClr val="0000FF">
            <a:alpha val="89804"/>
          </a:srgbClr>
        </a:solidFill>
      </dgm:spPr>
      <dgm:t>
        <a:bodyPr/>
        <a:lstStyle/>
        <a:p>
          <a:r>
            <a:rPr lang="fr-FR" dirty="0" smtClean="0"/>
            <a:t>Modélisation BDD</a:t>
          </a:r>
          <a:endParaRPr lang="fr-FR" dirty="0"/>
        </a:p>
      </dgm:t>
    </dgm:pt>
    <dgm:pt modelId="{E37EAF6C-BE2C-45FD-80F3-0D49C3E84691}" type="parTrans" cxnId="{0E032532-01E1-46EA-B99E-474FD653BC6B}">
      <dgm:prSet/>
      <dgm:spPr/>
      <dgm:t>
        <a:bodyPr/>
        <a:lstStyle/>
        <a:p>
          <a:endParaRPr lang="fr-FR"/>
        </a:p>
      </dgm:t>
    </dgm:pt>
    <dgm:pt modelId="{60F8C04A-71E0-4F17-B014-625D3853B569}" type="sibTrans" cxnId="{0E032532-01E1-46EA-B99E-474FD653BC6B}">
      <dgm:prSet/>
      <dgm:spPr/>
      <dgm:t>
        <a:bodyPr/>
        <a:lstStyle/>
        <a:p>
          <a:endParaRPr lang="fr-FR"/>
        </a:p>
      </dgm:t>
    </dgm:pt>
    <dgm:pt modelId="{DCE52C00-8488-488C-94FB-78CC1170F3FB}">
      <dgm:prSet phldrT="[Texte]"/>
      <dgm:spPr>
        <a:solidFill>
          <a:srgbClr val="3399FF">
            <a:alpha val="49804"/>
          </a:srgbClr>
        </a:solidFill>
      </dgm:spPr>
      <dgm:t>
        <a:bodyPr/>
        <a:lstStyle/>
        <a:p>
          <a:r>
            <a:rPr lang="fr-FR" dirty="0" smtClean="0"/>
            <a:t>couche métier/services</a:t>
          </a:r>
          <a:endParaRPr lang="fr-FR" dirty="0"/>
        </a:p>
      </dgm:t>
    </dgm:pt>
    <dgm:pt modelId="{88431ADF-CFFB-47FF-8ED3-EC4452A41428}" type="parTrans" cxnId="{C117DC6B-5A60-47C8-89FB-1DFF347B5DD7}">
      <dgm:prSet/>
      <dgm:spPr/>
      <dgm:t>
        <a:bodyPr/>
        <a:lstStyle/>
        <a:p>
          <a:endParaRPr lang="fr-FR"/>
        </a:p>
      </dgm:t>
    </dgm:pt>
    <dgm:pt modelId="{B0FB7309-A0DF-45B3-A5E1-DB9EC1B55AB8}" type="sibTrans" cxnId="{C117DC6B-5A60-47C8-89FB-1DFF347B5DD7}">
      <dgm:prSet/>
      <dgm:spPr/>
      <dgm:t>
        <a:bodyPr/>
        <a:lstStyle/>
        <a:p>
          <a:endParaRPr lang="fr-FR"/>
        </a:p>
      </dgm:t>
    </dgm:pt>
    <dgm:pt modelId="{0848B5D8-4C0F-4821-ADEA-663DC3800AB1}">
      <dgm:prSet phldrT="[Texte]"/>
      <dgm:spPr>
        <a:solidFill>
          <a:srgbClr val="3399FF">
            <a:alpha val="49804"/>
          </a:srgbClr>
        </a:solidFill>
      </dgm:spPr>
      <dgm:t>
        <a:bodyPr/>
        <a:lstStyle/>
        <a:p>
          <a:r>
            <a:rPr lang="fr-FR" dirty="0" smtClean="0"/>
            <a:t>couche IHM</a:t>
          </a:r>
          <a:endParaRPr lang="fr-FR" dirty="0"/>
        </a:p>
      </dgm:t>
    </dgm:pt>
    <dgm:pt modelId="{AD5C5412-2559-4EE7-9E6F-9923EA851A6B}" type="parTrans" cxnId="{4BE5D4C6-B53C-4AA8-A9FB-4A8DB9C00A34}">
      <dgm:prSet/>
      <dgm:spPr/>
      <dgm:t>
        <a:bodyPr/>
        <a:lstStyle/>
        <a:p>
          <a:endParaRPr lang="fr-FR"/>
        </a:p>
      </dgm:t>
    </dgm:pt>
    <dgm:pt modelId="{CE36941F-7C8D-4B06-8E1B-E41E23F9C420}" type="sibTrans" cxnId="{4BE5D4C6-B53C-4AA8-A9FB-4A8DB9C00A34}">
      <dgm:prSet/>
      <dgm:spPr/>
      <dgm:t>
        <a:bodyPr/>
        <a:lstStyle/>
        <a:p>
          <a:endParaRPr lang="fr-FR"/>
        </a:p>
      </dgm:t>
    </dgm:pt>
    <dgm:pt modelId="{C0113793-D129-4E52-BF05-9985D2D214CD}">
      <dgm:prSet phldrT="[Texte]"/>
      <dgm:spPr>
        <a:solidFill>
          <a:srgbClr val="3399FF">
            <a:alpha val="49804"/>
          </a:srgbClr>
        </a:solidFill>
      </dgm:spPr>
      <dgm:t>
        <a:bodyPr/>
        <a:lstStyle/>
        <a:p>
          <a:r>
            <a:rPr lang="fr-FR" dirty="0" smtClean="0"/>
            <a:t>couche accès BDD</a:t>
          </a:r>
          <a:endParaRPr lang="fr-FR" dirty="0"/>
        </a:p>
      </dgm:t>
    </dgm:pt>
    <dgm:pt modelId="{07B6660D-88F1-41A0-B657-C4FB055A320E}" type="parTrans" cxnId="{2422043D-3D57-469C-BCD9-D4F87E1124CE}">
      <dgm:prSet/>
      <dgm:spPr/>
      <dgm:t>
        <a:bodyPr/>
        <a:lstStyle/>
        <a:p>
          <a:endParaRPr lang="fr-FR"/>
        </a:p>
      </dgm:t>
    </dgm:pt>
    <dgm:pt modelId="{85F2C577-5768-4B3A-87F4-3A347995AC6F}" type="sibTrans" cxnId="{2422043D-3D57-469C-BCD9-D4F87E1124CE}">
      <dgm:prSet/>
      <dgm:spPr/>
      <dgm:t>
        <a:bodyPr/>
        <a:lstStyle/>
        <a:p>
          <a:endParaRPr lang="fr-FR"/>
        </a:p>
      </dgm:t>
    </dgm:pt>
    <dgm:pt modelId="{91C87410-1FDF-4037-BDDF-6B9BEC3160A7}">
      <dgm:prSet phldrT="[Texte]"/>
      <dgm:spPr>
        <a:solidFill>
          <a:srgbClr val="3399FF">
            <a:alpha val="49804"/>
          </a:srgbClr>
        </a:solidFill>
      </dgm:spPr>
      <dgm:t>
        <a:bodyPr/>
        <a:lstStyle/>
        <a:p>
          <a:r>
            <a:rPr lang="fr-FR" dirty="0" smtClean="0"/>
            <a:t>MDA</a:t>
          </a:r>
          <a:endParaRPr lang="fr-FR" dirty="0"/>
        </a:p>
      </dgm:t>
    </dgm:pt>
    <dgm:pt modelId="{8DE2A457-378F-4CAD-B1BE-09E6A7E6B1A0}" type="parTrans" cxnId="{EA224011-C362-4BAA-8325-D221ABF22B5B}">
      <dgm:prSet/>
      <dgm:spPr/>
      <dgm:t>
        <a:bodyPr/>
        <a:lstStyle/>
        <a:p>
          <a:endParaRPr lang="fr-FR"/>
        </a:p>
      </dgm:t>
    </dgm:pt>
    <dgm:pt modelId="{17DADAC1-73F0-4160-8370-DF23B5EC9CE8}" type="sibTrans" cxnId="{EA224011-C362-4BAA-8325-D221ABF22B5B}">
      <dgm:prSet/>
      <dgm:spPr/>
      <dgm:t>
        <a:bodyPr/>
        <a:lstStyle/>
        <a:p>
          <a:endParaRPr lang="fr-FR"/>
        </a:p>
      </dgm:t>
    </dgm:pt>
    <dgm:pt modelId="{D8A161E0-0B65-4509-AF9B-E994761B8082}" type="pres">
      <dgm:prSet presAssocID="{E9CA1B63-7001-44FF-84A5-6F5302CD9A3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59F1091-C771-46FF-991A-A06926F109E7}" type="pres">
      <dgm:prSet presAssocID="{98AC0109-0CB2-4843-8199-ED0494FD57B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9E875A6-5709-452D-B467-A8CCE4D50C31}" type="pres">
      <dgm:prSet presAssocID="{99956717-2380-4879-800A-8C39774A35F0}" presName="sibTrans" presStyleCnt="0"/>
      <dgm:spPr/>
      <dgm:t>
        <a:bodyPr/>
        <a:lstStyle/>
        <a:p>
          <a:endParaRPr lang="fr-FR"/>
        </a:p>
      </dgm:t>
    </dgm:pt>
    <dgm:pt modelId="{EA5E96AC-2355-4B1E-A6C3-6A422EBFDB01}" type="pres">
      <dgm:prSet presAssocID="{84E7AF5D-AF38-4B8D-8C9A-21463B1B591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14F216-BC55-427A-AAB2-C05A2F30C599}" type="pres">
      <dgm:prSet presAssocID="{7520DB24-80EE-494B-8E55-8967490B981F}" presName="sibTrans" presStyleCnt="0"/>
      <dgm:spPr/>
      <dgm:t>
        <a:bodyPr/>
        <a:lstStyle/>
        <a:p>
          <a:endParaRPr lang="fr-FR"/>
        </a:p>
      </dgm:t>
    </dgm:pt>
    <dgm:pt modelId="{28DAC577-39C7-4B4A-B606-6BDA2B7BA61C}" type="pres">
      <dgm:prSet presAssocID="{267EC1C7-D0F0-439E-B281-72132CDF8BD9}" presName="node" presStyleLbl="node1" presStyleIdx="2" presStyleCnt="3" custLinFactNeighborX="-7189" custLinFactNeighborY="-48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224011-C362-4BAA-8325-D221ABF22B5B}" srcId="{BECB9C53-FDDE-4BDE-B86C-FBC23149B6AE}" destId="{91C87410-1FDF-4037-BDDF-6B9BEC3160A7}" srcOrd="0" destOrd="0" parTransId="{8DE2A457-378F-4CAD-B1BE-09E6A7E6B1A0}" sibTransId="{17DADAC1-73F0-4160-8370-DF23B5EC9CE8}"/>
    <dgm:cxn modelId="{EB58057A-72C9-478D-AFE7-74D24B0C7F44}" srcId="{84E7AF5D-AF38-4B8D-8C9A-21463B1B5919}" destId="{6E1BC69A-01F0-43F2-9F9D-1ACAFAA83389}" srcOrd="1" destOrd="0" parTransId="{29400CAF-966E-495F-9ACD-C8E9AB1F22EF}" sibTransId="{FD5AB7D2-F482-40F7-85FF-34676F446452}"/>
    <dgm:cxn modelId="{4BE5D4C6-B53C-4AA8-A9FB-4A8DB9C00A34}" srcId="{308191E6-FCED-429A-BEF8-ECFC8B23BDFD}" destId="{0848B5D8-4C0F-4821-ADEA-663DC3800AB1}" srcOrd="1" destOrd="0" parTransId="{AD5C5412-2559-4EE7-9E6F-9923EA851A6B}" sibTransId="{CE36941F-7C8D-4B06-8E1B-E41E23F9C420}"/>
    <dgm:cxn modelId="{2B5C5B4C-5ABD-41CA-B03A-714D5E91E5F0}" type="presOf" srcId="{70CF6C73-0FC6-4834-91DD-952374C77A33}" destId="{EA5E96AC-2355-4B1E-A6C3-6A422EBFDB01}" srcOrd="0" destOrd="2" presId="urn:microsoft.com/office/officeart/2005/8/layout/hList6"/>
    <dgm:cxn modelId="{0E032532-01E1-46EA-B99E-474FD653BC6B}" srcId="{98AC0109-0CB2-4843-8199-ED0494FD57B2}" destId="{50EBC26E-E30C-45F0-88D3-E0A5022676AA}" srcOrd="0" destOrd="0" parTransId="{E37EAF6C-BE2C-45FD-80F3-0D49C3E84691}" sibTransId="{60F8C04A-71E0-4F17-B014-625D3853B569}"/>
    <dgm:cxn modelId="{83F2DB33-EF20-4083-A3E5-3CB31DBBD1F4}" type="presOf" srcId="{308191E6-FCED-429A-BEF8-ECFC8B23BDFD}" destId="{28DAC577-39C7-4B4A-B606-6BDA2B7BA61C}" srcOrd="0" destOrd="3" presId="urn:microsoft.com/office/officeart/2005/8/layout/hList6"/>
    <dgm:cxn modelId="{375A333C-B18A-4124-B4A8-65E81E2B8478}" type="presOf" srcId="{84E7AF5D-AF38-4B8D-8C9A-21463B1B5919}" destId="{EA5E96AC-2355-4B1E-A6C3-6A422EBFDB01}" srcOrd="0" destOrd="0" presId="urn:microsoft.com/office/officeart/2005/8/layout/hList6"/>
    <dgm:cxn modelId="{3C5DBDC1-86AA-4EC9-AA0C-BB542FFFAE62}" srcId="{E9CA1B63-7001-44FF-84A5-6F5302CD9A3E}" destId="{84E7AF5D-AF38-4B8D-8C9A-21463B1B5919}" srcOrd="1" destOrd="0" parTransId="{9B3A49D7-C692-433A-AC08-75F4412280FF}" sibTransId="{7520DB24-80EE-494B-8E55-8967490B981F}"/>
    <dgm:cxn modelId="{9D12BB14-EE21-49D8-B1D1-000DDCC40D33}" srcId="{6E1BC69A-01F0-43F2-9F9D-1ACAFAA83389}" destId="{AEC5D36C-EF11-40CD-90D0-00A921D23219}" srcOrd="1" destOrd="0" parTransId="{9BDDCE23-034A-43FC-806D-21B2150C1477}" sibTransId="{C7E65D27-61F9-44ED-9860-F702A5EEE0B3}"/>
    <dgm:cxn modelId="{5E0E22AD-F154-4C16-8FD8-3A52596DC31F}" type="presOf" srcId="{3A1867B7-291E-439A-B59F-C41E65A1C9FA}" destId="{459F1091-C771-46FF-991A-A06926F109E7}" srcOrd="0" destOrd="2" presId="urn:microsoft.com/office/officeart/2005/8/layout/hList6"/>
    <dgm:cxn modelId="{20A3F9F7-CE91-45D2-86BC-352C204AA34C}" type="presOf" srcId="{0848B5D8-4C0F-4821-ADEA-663DC3800AB1}" destId="{28DAC577-39C7-4B4A-B606-6BDA2B7BA61C}" srcOrd="0" destOrd="5" presId="urn:microsoft.com/office/officeart/2005/8/layout/hList6"/>
    <dgm:cxn modelId="{8103BDFE-62FC-4DFE-A1FF-408C899E1DFE}" type="presOf" srcId="{50EBC26E-E30C-45F0-88D3-E0A5022676AA}" destId="{459F1091-C771-46FF-991A-A06926F109E7}" srcOrd="0" destOrd="1" presId="urn:microsoft.com/office/officeart/2005/8/layout/hList6"/>
    <dgm:cxn modelId="{C117DC6B-5A60-47C8-89FB-1DFF347B5DD7}" srcId="{308191E6-FCED-429A-BEF8-ECFC8B23BDFD}" destId="{DCE52C00-8488-488C-94FB-78CC1170F3FB}" srcOrd="0" destOrd="0" parTransId="{88431ADF-CFFB-47FF-8ED3-EC4452A41428}" sibTransId="{B0FB7309-A0DF-45B3-A5E1-DB9EC1B55AB8}"/>
    <dgm:cxn modelId="{8D4726D3-4982-4CEE-8FA8-ED152F0FF80C}" type="presOf" srcId="{E9CA1B63-7001-44FF-84A5-6F5302CD9A3E}" destId="{D8A161E0-0B65-4509-AF9B-E994761B8082}" srcOrd="0" destOrd="0" presId="urn:microsoft.com/office/officeart/2005/8/layout/hList6"/>
    <dgm:cxn modelId="{3ECCF81A-D8E7-45B1-8BD7-A53E231502FB}" srcId="{3D629F7C-70C2-41EF-90D0-DE8995264B6F}" destId="{38ED9117-F82B-44FF-A186-4274B8B1A01C}" srcOrd="1" destOrd="0" parTransId="{34DE34D5-525D-49EF-88B5-5F2ECD60FB13}" sibTransId="{5CBB1B80-0989-49BF-9349-97301F1F487A}"/>
    <dgm:cxn modelId="{2801427E-8202-4AE0-8347-A0855127FE93}" type="presOf" srcId="{38ED9117-F82B-44FF-A186-4274B8B1A01C}" destId="{EA5E96AC-2355-4B1E-A6C3-6A422EBFDB01}" srcOrd="0" destOrd="3" presId="urn:microsoft.com/office/officeart/2005/8/layout/hList6"/>
    <dgm:cxn modelId="{1D6569EA-2C2A-4EE0-B625-4DD1B4159327}" srcId="{E9CA1B63-7001-44FF-84A5-6F5302CD9A3E}" destId="{98AC0109-0CB2-4843-8199-ED0494FD57B2}" srcOrd="0" destOrd="0" parTransId="{D6F54305-F84F-4DC6-A14D-EBAF43D68976}" sibTransId="{99956717-2380-4879-800A-8C39774A35F0}"/>
    <dgm:cxn modelId="{56B1EF60-3758-4282-8C5A-0ECC9E878B23}" type="presOf" srcId="{98AC0109-0CB2-4843-8199-ED0494FD57B2}" destId="{459F1091-C771-46FF-991A-A06926F109E7}" srcOrd="0" destOrd="0" presId="urn:microsoft.com/office/officeart/2005/8/layout/hList6"/>
    <dgm:cxn modelId="{13F71D16-841B-4B2B-987B-13083AEBEF9B}" srcId="{6E1BC69A-01F0-43F2-9F9D-1ACAFAA83389}" destId="{85B10708-D6B4-4204-8D07-5185D3512771}" srcOrd="2" destOrd="0" parTransId="{644E8E64-CADE-4EDF-9CCE-6D77B200D8F1}" sibTransId="{3C1338C1-3BE6-4F42-820F-DD81618CC05D}"/>
    <dgm:cxn modelId="{3712E19E-7AEF-4A2A-8703-D28B390D970D}" type="presOf" srcId="{6E1BC69A-01F0-43F2-9F9D-1ACAFAA83389}" destId="{EA5E96AC-2355-4B1E-A6C3-6A422EBFDB01}" srcOrd="0" destOrd="4" presId="urn:microsoft.com/office/officeart/2005/8/layout/hList6"/>
    <dgm:cxn modelId="{2422043D-3D57-469C-BCD9-D4F87E1124CE}" srcId="{308191E6-FCED-429A-BEF8-ECFC8B23BDFD}" destId="{C0113793-D129-4E52-BF05-9985D2D214CD}" srcOrd="2" destOrd="0" parTransId="{07B6660D-88F1-41A0-B657-C4FB055A320E}" sibTransId="{85F2C577-5768-4B3A-87F4-3A347995AC6F}"/>
    <dgm:cxn modelId="{E676D0E0-347F-449F-9F95-9C0A16593440}" srcId="{267EC1C7-D0F0-439E-B281-72132CDF8BD9}" destId="{BECB9C53-FDDE-4BDE-B86C-FBC23149B6AE}" srcOrd="0" destOrd="0" parTransId="{5537703B-CE20-420D-A549-10C4D24E54A9}" sibTransId="{0AB609A2-1AD0-4171-A90D-80945646934D}"/>
    <dgm:cxn modelId="{3A739CAF-17A4-44A4-B26B-13FB33AA16E2}" srcId="{84E7AF5D-AF38-4B8D-8C9A-21463B1B5919}" destId="{3D629F7C-70C2-41EF-90D0-DE8995264B6F}" srcOrd="0" destOrd="0" parTransId="{0991FD48-F8BA-4A0F-B1DB-1D9C5416E104}" sibTransId="{755DEE34-0F2D-4633-BB13-498F5056F0AA}"/>
    <dgm:cxn modelId="{A3599574-E64B-46F0-9FCB-303DCEEA8CC2}" srcId="{E9CA1B63-7001-44FF-84A5-6F5302CD9A3E}" destId="{267EC1C7-D0F0-439E-B281-72132CDF8BD9}" srcOrd="2" destOrd="0" parTransId="{6141AEC3-70AC-47C9-A1BB-644BD19C3769}" sibTransId="{A95CA943-4D9A-4B79-9D94-DD2EC9E3EA8B}"/>
    <dgm:cxn modelId="{49D71563-9C94-40F5-BA5D-536F14B5D5ED}" type="presOf" srcId="{AEC5D36C-EF11-40CD-90D0-00A921D23219}" destId="{EA5E96AC-2355-4B1E-A6C3-6A422EBFDB01}" srcOrd="0" destOrd="6" presId="urn:microsoft.com/office/officeart/2005/8/layout/hList6"/>
    <dgm:cxn modelId="{D03D554A-4265-4E08-ACC8-51EDC594AD0A}" type="presOf" srcId="{85B10708-D6B4-4204-8D07-5185D3512771}" destId="{EA5E96AC-2355-4B1E-A6C3-6A422EBFDB01}" srcOrd="0" destOrd="7" presId="urn:microsoft.com/office/officeart/2005/8/layout/hList6"/>
    <dgm:cxn modelId="{9D0D004C-16EE-4E67-BB5E-39E80106B902}" type="presOf" srcId="{E599322E-D719-40D9-9D47-48B484612D07}" destId="{EA5E96AC-2355-4B1E-A6C3-6A422EBFDB01}" srcOrd="0" destOrd="5" presId="urn:microsoft.com/office/officeart/2005/8/layout/hList6"/>
    <dgm:cxn modelId="{DD324F28-7665-42C7-B926-BE91B3D2B9CB}" srcId="{267EC1C7-D0F0-439E-B281-72132CDF8BD9}" destId="{308191E6-FCED-429A-BEF8-ECFC8B23BDFD}" srcOrd="1" destOrd="0" parTransId="{3F7616DB-C0E7-4739-80DC-FC550DB476F0}" sibTransId="{4092961E-7105-42F6-BEBE-B1920A96DB02}"/>
    <dgm:cxn modelId="{05E54AA7-B599-4111-BD49-F799E0033D2C}" type="presOf" srcId="{DCE52C00-8488-488C-94FB-78CC1170F3FB}" destId="{28DAC577-39C7-4B4A-B606-6BDA2B7BA61C}" srcOrd="0" destOrd="4" presId="urn:microsoft.com/office/officeart/2005/8/layout/hList6"/>
    <dgm:cxn modelId="{394F1C92-115A-48ED-966E-B7F4B87CB66C}" type="presOf" srcId="{C0113793-D129-4E52-BF05-9985D2D214CD}" destId="{28DAC577-39C7-4B4A-B606-6BDA2B7BA61C}" srcOrd="0" destOrd="6" presId="urn:microsoft.com/office/officeart/2005/8/layout/hList6"/>
    <dgm:cxn modelId="{D50699DA-2B41-40E0-85C3-BB3D87D2A8C5}" srcId="{3D629F7C-70C2-41EF-90D0-DE8995264B6F}" destId="{70CF6C73-0FC6-4834-91DD-952374C77A33}" srcOrd="0" destOrd="0" parTransId="{04BA68B1-E8FE-4696-BCF0-64E393AF04EC}" sibTransId="{4BABE874-1EEE-4552-A857-19B6AEDECDED}"/>
    <dgm:cxn modelId="{8C04CDB0-273D-43D0-9CDA-ADA984A8FEDB}" type="presOf" srcId="{267EC1C7-D0F0-439E-B281-72132CDF8BD9}" destId="{28DAC577-39C7-4B4A-B606-6BDA2B7BA61C}" srcOrd="0" destOrd="0" presId="urn:microsoft.com/office/officeart/2005/8/layout/hList6"/>
    <dgm:cxn modelId="{76D58D9B-7D84-4E45-86C3-80197505A539}" srcId="{6E1BC69A-01F0-43F2-9F9D-1ACAFAA83389}" destId="{E599322E-D719-40D9-9D47-48B484612D07}" srcOrd="0" destOrd="0" parTransId="{92B04465-5E58-4123-B519-82753B0A091B}" sibTransId="{0BF63628-5CDF-4640-B99A-D0DB350C69F3}"/>
    <dgm:cxn modelId="{647F5445-1529-4799-8C57-FF9CBF6F6EEC}" type="presOf" srcId="{BECB9C53-FDDE-4BDE-B86C-FBC23149B6AE}" destId="{28DAC577-39C7-4B4A-B606-6BDA2B7BA61C}" srcOrd="0" destOrd="1" presId="urn:microsoft.com/office/officeart/2005/8/layout/hList6"/>
    <dgm:cxn modelId="{E219E0DB-4347-4AA5-984A-A3986F0A242B}" srcId="{98AC0109-0CB2-4843-8199-ED0494FD57B2}" destId="{3A1867B7-291E-439A-B59F-C41E65A1C9FA}" srcOrd="1" destOrd="0" parTransId="{861033C8-F66F-42B6-92D3-DC596A877AF0}" sibTransId="{791CD67B-CDDE-4D8B-A842-00D6326F66FE}"/>
    <dgm:cxn modelId="{1F841135-DE94-4ED7-9EDF-003772D293EB}" type="presOf" srcId="{3D629F7C-70C2-41EF-90D0-DE8995264B6F}" destId="{EA5E96AC-2355-4B1E-A6C3-6A422EBFDB01}" srcOrd="0" destOrd="1" presId="urn:microsoft.com/office/officeart/2005/8/layout/hList6"/>
    <dgm:cxn modelId="{3F8B8F92-3819-4108-AB20-CFAE4C15CC57}" type="presOf" srcId="{91C87410-1FDF-4037-BDDF-6B9BEC3160A7}" destId="{28DAC577-39C7-4B4A-B606-6BDA2B7BA61C}" srcOrd="0" destOrd="2" presId="urn:microsoft.com/office/officeart/2005/8/layout/hList6"/>
    <dgm:cxn modelId="{D813EA1D-B9D6-4447-A1CD-E9E01719533B}" type="presParOf" srcId="{D8A161E0-0B65-4509-AF9B-E994761B8082}" destId="{459F1091-C771-46FF-991A-A06926F109E7}" srcOrd="0" destOrd="0" presId="urn:microsoft.com/office/officeart/2005/8/layout/hList6"/>
    <dgm:cxn modelId="{4183DB84-2B55-4F9D-BC6F-93E92626CF60}" type="presParOf" srcId="{D8A161E0-0B65-4509-AF9B-E994761B8082}" destId="{99E875A6-5709-452D-B467-A8CCE4D50C31}" srcOrd="1" destOrd="0" presId="urn:microsoft.com/office/officeart/2005/8/layout/hList6"/>
    <dgm:cxn modelId="{A55AA4E2-6DFE-4EF2-AAD8-F18AE7743875}" type="presParOf" srcId="{D8A161E0-0B65-4509-AF9B-E994761B8082}" destId="{EA5E96AC-2355-4B1E-A6C3-6A422EBFDB01}" srcOrd="2" destOrd="0" presId="urn:microsoft.com/office/officeart/2005/8/layout/hList6"/>
    <dgm:cxn modelId="{C9779ABD-79AF-4693-9101-BB715AF478E3}" type="presParOf" srcId="{D8A161E0-0B65-4509-AF9B-E994761B8082}" destId="{7014F216-BC55-427A-AAB2-C05A2F30C599}" srcOrd="3" destOrd="0" presId="urn:microsoft.com/office/officeart/2005/8/layout/hList6"/>
    <dgm:cxn modelId="{AA6E4242-1BCD-422D-84D0-59EF4F50FAD6}" type="presParOf" srcId="{D8A161E0-0B65-4509-AF9B-E994761B8082}" destId="{28DAC577-39C7-4B4A-B606-6BDA2B7BA61C}" srcOrd="4" destOrd="0" presId="urn:microsoft.com/office/officeart/2005/8/layout/hList6"/>
  </dgm:cxnLst>
  <dgm:bg>
    <a:effectLst>
      <a:outerShdw blurRad="76200" dist="12700" dir="2700000" sy="-23000" kx="-800400" algn="bl" rotWithShape="0">
        <a:prstClr val="black">
          <a:alpha val="2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50" tIns="45776" rIns="91550" bIns="45776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effectLst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007221A-CDDA-476F-8B92-E3F92F32DE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8605A4F-6792-491B-9710-8B8F183391BF}" type="datetimeFigureOut">
              <a:rPr lang="fr-FR"/>
              <a:pPr>
                <a:defRPr/>
              </a:pPr>
              <a:t>25/08/2015</a:t>
            </a:fld>
            <a:endParaRPr lang="fr-FR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954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8" tIns="46156" rIns="92308" bIns="46156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effectLst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8" tIns="46156" rIns="92308" bIns="46156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ffectLst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8" tIns="46156" rIns="92308" bIns="461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8" tIns="46156" rIns="92308" bIns="46156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effectLst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28163"/>
            <a:ext cx="28908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8" tIns="46156" rIns="92308" bIns="46156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ffectLst/>
              </a:defRPr>
            </a:lvl1pPr>
          </a:lstStyle>
          <a:p>
            <a:pPr>
              <a:defRPr/>
            </a:pPr>
            <a:fld id="{AA75125C-2A7D-49E7-8371-82A1D0DD7A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3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776663" y="9428163"/>
            <a:ext cx="28908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08" tIns="46156" rIns="92308" bIns="46156" anchor="b"/>
          <a:lstStyle/>
          <a:p>
            <a:pPr algn="r" defTabSz="923925"/>
            <a:fld id="{736AEDC3-AA76-4DB9-B4D9-C9129E1D115D}" type="slidenum">
              <a:rPr lang="fr-FR" sz="1200">
                <a:effectLst/>
              </a:rPr>
              <a:pPr algn="r" defTabSz="923925"/>
              <a:t>1</a:t>
            </a:fld>
            <a:endParaRPr lang="fr-FR" sz="1200">
              <a:effectLst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744538"/>
            <a:ext cx="4964112" cy="3722687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4713288"/>
            <a:ext cx="4887912" cy="4468812"/>
          </a:xfrm>
        </p:spPr>
        <p:txBody>
          <a:bodyPr lIns="91349" tIns="45674" rIns="91349" bIns="45674"/>
          <a:lstStyle/>
          <a:p>
            <a:pPr eaLnBrk="1" hangingPunct="1">
              <a:defRPr/>
            </a:pP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ccue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525" y="-9525"/>
            <a:ext cx="9163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52588"/>
            <a:ext cx="7772400" cy="1470025"/>
          </a:xfrm>
          <a:extLst/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0738" y="5819775"/>
            <a:ext cx="7502525" cy="582613"/>
          </a:xfrm>
        </p:spPr>
        <p:txBody>
          <a:bodyPr/>
          <a:lstStyle>
            <a:lvl1pPr marL="0" indent="0" algn="ctr">
              <a:buFontTx/>
              <a:buNone/>
              <a:defRPr sz="120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661150"/>
            <a:ext cx="2133600" cy="19367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effectLst/>
                <a:latin typeface="Trebuchet MS" pitchFamily="34" charset="0"/>
              </a:defRPr>
            </a:lvl1pPr>
          </a:lstStyle>
          <a:p>
            <a:pPr>
              <a:defRPr/>
            </a:pPr>
            <a:fld id="{D3DE8A7A-9462-4A67-ABD4-CA5BB90A5DDC}" type="datetime1">
              <a:rPr lang="fr-FR"/>
              <a:pPr>
                <a:defRPr/>
              </a:pPr>
              <a:t>25/08/2015</a:t>
            </a:fld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61150"/>
            <a:ext cx="2895600" cy="19367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effectLst/>
                <a:latin typeface="Trebuchet MS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7988" y="6524625"/>
            <a:ext cx="431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25CF-8B41-4510-BC55-6174C41242C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29413" y="227013"/>
            <a:ext cx="2090737" cy="60817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119813" cy="60817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7988" y="6524625"/>
            <a:ext cx="431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22E85-DF55-48CB-AD68-10E3F8CA27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6242050" cy="70961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105275" cy="48958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14875" y="1412875"/>
            <a:ext cx="4105275" cy="48958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7988" y="6524625"/>
            <a:ext cx="431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FD124-5F05-4E7A-A4E4-ECEA3E3641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ndeau_decro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395288" y="6543675"/>
            <a:ext cx="48244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fr-FR" sz="900" dirty="0">
                <a:solidFill>
                  <a:srgbClr val="5F5F5F"/>
                </a:solidFill>
                <a:effectLst/>
                <a:latin typeface="ZapfChancery" pitchFamily="34" charset="0"/>
              </a:rPr>
              <a:t>© </a:t>
            </a:r>
            <a:r>
              <a:rPr lang="fr-FR" sz="900" dirty="0">
                <a:solidFill>
                  <a:srgbClr val="5F5F5F"/>
                </a:solidFill>
                <a:effectLst/>
              </a:rPr>
              <a:t>Klee Group   </a:t>
            </a:r>
            <a:r>
              <a:rPr lang="fr-FR" sz="900" dirty="0">
                <a:solidFill>
                  <a:schemeClr val="folHlink"/>
                </a:solidFill>
                <a:effectLst/>
                <a:sym typeface="Wingdings 2" pitchFamily="18" charset="2"/>
              </a:rPr>
              <a:t> </a:t>
            </a:r>
            <a:r>
              <a:rPr lang="fr-FR" sz="900" dirty="0">
                <a:solidFill>
                  <a:srgbClr val="5F5F5F"/>
                </a:solidFill>
                <a:effectLst/>
                <a:sym typeface="Wingdings 2" pitchFamily="18" charset="2"/>
              </a:rPr>
              <a:t>  </a:t>
            </a:r>
            <a:r>
              <a:rPr lang="fr-FR" sz="900" dirty="0" smtClean="0">
                <a:solidFill>
                  <a:srgbClr val="5F5F5F"/>
                </a:solidFill>
                <a:effectLst/>
                <a:sym typeface="Wingdings 2" pitchFamily="18" charset="2"/>
              </a:rPr>
              <a:t>Formation </a:t>
            </a:r>
            <a:r>
              <a:rPr lang="fr-FR" sz="900" dirty="0" smtClean="0">
                <a:solidFill>
                  <a:srgbClr val="FF9933"/>
                </a:solidFill>
                <a:effectLst/>
                <a:sym typeface="Wingdings 2" pitchFamily="18" charset="2"/>
              </a:rPr>
              <a:t>  </a:t>
            </a:r>
            <a:r>
              <a:rPr lang="fr-FR" sz="900" dirty="0" smtClean="0">
                <a:solidFill>
                  <a:srgbClr val="5F5F5F"/>
                </a:solidFill>
                <a:effectLst/>
                <a:sym typeface="Wingdings 2" pitchFamily="18" charset="2"/>
              </a:rPr>
              <a:t>développer avec</a:t>
            </a:r>
            <a:r>
              <a:rPr lang="fr-FR" sz="900" baseline="0" dirty="0" smtClean="0">
                <a:solidFill>
                  <a:srgbClr val="5F5F5F"/>
                </a:solidFill>
                <a:effectLst/>
                <a:sym typeface="Wingdings 2" pitchFamily="18" charset="2"/>
              </a:rPr>
              <a:t> Vertigo </a:t>
            </a:r>
            <a:r>
              <a:rPr lang="fr-FR" sz="900" dirty="0" smtClean="0">
                <a:solidFill>
                  <a:schemeClr val="folHlink"/>
                </a:solidFill>
                <a:effectLst/>
                <a:sym typeface="Wingdings 2" pitchFamily="18" charset="2"/>
              </a:rPr>
              <a:t> </a:t>
            </a:r>
            <a:r>
              <a:rPr lang="fr-FR" sz="900" dirty="0" smtClean="0">
                <a:solidFill>
                  <a:srgbClr val="5F5F5F"/>
                </a:solidFill>
                <a:effectLst/>
                <a:sym typeface="Wingdings 2" pitchFamily="18" charset="2"/>
              </a:rPr>
              <a:t>  Jean-Michel Forhan</a:t>
            </a:r>
            <a:endParaRPr lang="fr-FR" sz="900" dirty="0">
              <a:solidFill>
                <a:srgbClr val="5F5F5F"/>
              </a:solidFill>
              <a:effectLst/>
              <a:sym typeface="Wingdings" pitchFamily="2" charset="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7668344" y="6511925"/>
            <a:ext cx="11295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eaLnBrk="0" hangingPunct="0">
              <a:defRPr/>
            </a:pPr>
            <a:fld id="{6E4C381F-5DA2-46EF-AAB4-1F9621A58521}" type="slidenum">
              <a:rPr lang="fr-FR" sz="1000" b="1">
                <a:solidFill>
                  <a:srgbClr val="BBB701"/>
                </a:solidFill>
                <a:effectLst/>
                <a:latin typeface="Myriad Web Pro" pitchFamily="34" charset="0"/>
              </a:rPr>
              <a:pPr algn="r" eaLnBrk="0" hangingPunct="0">
                <a:defRPr/>
              </a:pPr>
              <a:t>‹N°›</a:t>
            </a:fld>
            <a:r>
              <a:rPr lang="fr-FR" sz="1000" b="1" dirty="0">
                <a:solidFill>
                  <a:srgbClr val="BBB701"/>
                </a:solidFill>
                <a:effectLst/>
                <a:latin typeface="Myriad Web Pro" pitchFamily="34" charset="0"/>
              </a:rPr>
              <a:t> </a:t>
            </a:r>
            <a:r>
              <a:rPr lang="fr-FR" sz="1000" b="1">
                <a:solidFill>
                  <a:srgbClr val="BBB701"/>
                </a:solidFill>
                <a:effectLst/>
                <a:latin typeface="Myriad Web Pro" pitchFamily="34" charset="0"/>
              </a:rPr>
              <a:t>/ </a:t>
            </a:r>
            <a:r>
              <a:rPr lang="fr-FR" sz="1000" b="1" smtClean="0">
                <a:solidFill>
                  <a:srgbClr val="BBB701"/>
                </a:solidFill>
                <a:effectLst/>
                <a:latin typeface="Myriad Web Pro" pitchFamily="34" charset="0"/>
              </a:rPr>
              <a:t> 71</a:t>
            </a:r>
            <a:endParaRPr lang="fr-FR" sz="1000" b="1" dirty="0">
              <a:solidFill>
                <a:srgbClr val="BBB701"/>
              </a:solidFill>
              <a:effectLst/>
              <a:latin typeface="Myriad Web Pro" pitchFamily="34" charset="0"/>
            </a:endParaRPr>
          </a:p>
        </p:txBody>
      </p:sp>
      <p:sp>
        <p:nvSpPr>
          <p:cNvPr id="7" name="Line 17"/>
          <p:cNvSpPr>
            <a:spLocks noChangeShapeType="1"/>
          </p:cNvSpPr>
          <p:nvPr userDrawn="1"/>
        </p:nvSpPr>
        <p:spPr bwMode="auto">
          <a:xfrm flipV="1">
            <a:off x="2484438" y="981075"/>
            <a:ext cx="6659562" cy="3175"/>
          </a:xfrm>
          <a:prstGeom prst="line">
            <a:avLst/>
          </a:prstGeom>
          <a:noFill/>
          <a:ln w="66675" cap="rnd">
            <a:solidFill>
              <a:srgbClr val="E6E101"/>
            </a:solidFill>
            <a:prstDash val="sysDot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Line 18"/>
          <p:cNvSpPr>
            <a:spLocks noChangeShapeType="1"/>
          </p:cNvSpPr>
          <p:nvPr userDrawn="1"/>
        </p:nvSpPr>
        <p:spPr bwMode="auto">
          <a:xfrm>
            <a:off x="0" y="6410325"/>
            <a:ext cx="9144000" cy="0"/>
          </a:xfrm>
          <a:prstGeom prst="line">
            <a:avLst/>
          </a:prstGeom>
          <a:noFill/>
          <a:ln w="76200">
            <a:solidFill>
              <a:srgbClr val="EDED83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10527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14875" y="1412875"/>
            <a:ext cx="410527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7988" y="6524625"/>
            <a:ext cx="431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CB9D3-3B94-490E-ACA3-F8A21B380E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7988" y="6524625"/>
            <a:ext cx="431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9C8DE-4688-40BE-95AC-122B740EDE6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7988" y="6524625"/>
            <a:ext cx="431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79DD1-057B-4829-BF00-55F72DBB21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bandeau_decro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395288" y="6543675"/>
            <a:ext cx="48244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fr-FR" sz="900">
                <a:solidFill>
                  <a:srgbClr val="5F5F5F"/>
                </a:solidFill>
                <a:effectLst/>
                <a:latin typeface="ZapfChancery" pitchFamily="34" charset="0"/>
              </a:rPr>
              <a:t>© </a:t>
            </a:r>
            <a:r>
              <a:rPr lang="fr-FR" sz="900">
                <a:solidFill>
                  <a:srgbClr val="5F5F5F"/>
                </a:solidFill>
                <a:effectLst/>
              </a:rPr>
              <a:t>Klee Group   </a:t>
            </a:r>
            <a:r>
              <a:rPr lang="fr-FR" sz="900">
                <a:solidFill>
                  <a:schemeClr val="folHlink"/>
                </a:solidFill>
                <a:effectLst/>
                <a:sym typeface="Wingdings 2" pitchFamily="18" charset="2"/>
              </a:rPr>
              <a:t> </a:t>
            </a:r>
            <a:r>
              <a:rPr lang="fr-FR" sz="900">
                <a:solidFill>
                  <a:srgbClr val="5F5F5F"/>
                </a:solidFill>
                <a:effectLst/>
                <a:sym typeface="Wingdings 2" pitchFamily="18" charset="2"/>
              </a:rPr>
              <a:t>  Projet  SIGC</a:t>
            </a:r>
            <a:r>
              <a:rPr lang="fr-FR" sz="900">
                <a:solidFill>
                  <a:srgbClr val="5F5F5F"/>
                </a:solidFill>
                <a:effectLst/>
                <a:sym typeface="Wingdings" pitchFamily="2" charset="2"/>
              </a:rPr>
              <a:t>  </a:t>
            </a:r>
            <a:r>
              <a:rPr lang="fr-FR" sz="900">
                <a:solidFill>
                  <a:srgbClr val="FF9933"/>
                </a:solidFill>
                <a:effectLst/>
                <a:sym typeface="Wingdings 2" pitchFamily="18" charset="2"/>
              </a:rPr>
              <a:t>  </a:t>
            </a:r>
            <a:r>
              <a:rPr lang="fr-FR" sz="900">
                <a:solidFill>
                  <a:srgbClr val="5F5F5F"/>
                </a:solidFill>
                <a:effectLst/>
                <a:sym typeface="Wingdings 2" pitchFamily="18" charset="2"/>
              </a:rPr>
              <a:t>Atelier de cadrage : Référentiel &amp; Paramétrage</a:t>
            </a:r>
            <a:endParaRPr lang="fr-FR" sz="900">
              <a:solidFill>
                <a:srgbClr val="5F5F5F"/>
              </a:solidFill>
              <a:effectLst/>
              <a:sym typeface="Wingdings" pitchFamily="2" charset="2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8143875" y="6511925"/>
            <a:ext cx="654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929B5312-40B8-49E1-832F-372BFAA18206}" type="slidenum">
              <a:rPr lang="fr-FR" sz="1000" b="1">
                <a:solidFill>
                  <a:srgbClr val="BBB701"/>
                </a:solidFill>
                <a:effectLst/>
                <a:latin typeface="Myriad Web Pro" pitchFamily="34" charset="0"/>
              </a:rPr>
              <a:pPr algn="r" eaLnBrk="0" hangingPunct="0">
                <a:defRPr/>
              </a:pPr>
              <a:t>‹N°›</a:t>
            </a:fld>
            <a:r>
              <a:rPr lang="fr-FR" sz="1000" b="1" dirty="0">
                <a:solidFill>
                  <a:srgbClr val="BBB701"/>
                </a:solidFill>
                <a:effectLst/>
                <a:latin typeface="Myriad Web Pro" pitchFamily="34" charset="0"/>
              </a:rPr>
              <a:t> / 23</a:t>
            </a:r>
          </a:p>
        </p:txBody>
      </p:sp>
      <p:sp>
        <p:nvSpPr>
          <p:cNvPr id="5" name="Line 17"/>
          <p:cNvSpPr>
            <a:spLocks noChangeShapeType="1"/>
          </p:cNvSpPr>
          <p:nvPr userDrawn="1"/>
        </p:nvSpPr>
        <p:spPr bwMode="auto">
          <a:xfrm flipV="1">
            <a:off x="2484438" y="981075"/>
            <a:ext cx="6659562" cy="3175"/>
          </a:xfrm>
          <a:prstGeom prst="line">
            <a:avLst/>
          </a:prstGeom>
          <a:noFill/>
          <a:ln w="66675" cap="rnd">
            <a:solidFill>
              <a:srgbClr val="E6E101"/>
            </a:solidFill>
            <a:prstDash val="sysDot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8"/>
          <p:cNvSpPr>
            <a:spLocks noChangeShapeType="1"/>
          </p:cNvSpPr>
          <p:nvPr userDrawn="1"/>
        </p:nvSpPr>
        <p:spPr bwMode="auto">
          <a:xfrm>
            <a:off x="0" y="6410325"/>
            <a:ext cx="9144000" cy="0"/>
          </a:xfrm>
          <a:prstGeom prst="line">
            <a:avLst/>
          </a:prstGeom>
          <a:noFill/>
          <a:ln w="76200">
            <a:solidFill>
              <a:srgbClr val="EDED83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7" name="Image 1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1725" y="333375"/>
            <a:ext cx="1574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7988" y="6524625"/>
            <a:ext cx="431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C259E-E2B1-446E-AF60-A69AB0EB4B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7988" y="6524625"/>
            <a:ext cx="431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98BFD-B7FD-4803-B3A9-286E8D8C8B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27988" y="6524625"/>
            <a:ext cx="4318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E5241-5855-417E-8C51-51B6E2A74A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12875"/>
            <a:ext cx="83629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1027" name="Picture 7" descr="bandeau_decroch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578100" y="227013"/>
            <a:ext cx="4730750" cy="709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9" name="Text Box 9"/>
          <p:cNvSpPr txBox="1">
            <a:spLocks noChangeArrowheads="1"/>
          </p:cNvSpPr>
          <p:nvPr userDrawn="1"/>
        </p:nvSpPr>
        <p:spPr bwMode="auto">
          <a:xfrm>
            <a:off x="395288" y="6543675"/>
            <a:ext cx="48244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fr-FR" sz="900">
                <a:solidFill>
                  <a:srgbClr val="5F5F5F"/>
                </a:solidFill>
                <a:effectLst/>
                <a:latin typeface="ZapfChancery" pitchFamily="34" charset="0"/>
              </a:rPr>
              <a:t>© </a:t>
            </a:r>
            <a:r>
              <a:rPr lang="fr-FR" sz="900">
                <a:solidFill>
                  <a:srgbClr val="5F5F5F"/>
                </a:solidFill>
                <a:effectLst/>
              </a:rPr>
              <a:t>Klee Group   </a:t>
            </a:r>
            <a:r>
              <a:rPr lang="fr-FR" sz="900">
                <a:solidFill>
                  <a:schemeClr val="folHlink"/>
                </a:solidFill>
                <a:effectLst/>
                <a:sym typeface="Wingdings 2" pitchFamily="18" charset="2"/>
              </a:rPr>
              <a:t> </a:t>
            </a:r>
            <a:r>
              <a:rPr lang="fr-FR" sz="900">
                <a:solidFill>
                  <a:srgbClr val="5F5F5F"/>
                </a:solidFill>
                <a:effectLst/>
                <a:sym typeface="Wingdings 2" pitchFamily="18" charset="2"/>
              </a:rPr>
              <a:t>  Projet  SIGC</a:t>
            </a:r>
            <a:r>
              <a:rPr lang="fr-FR" sz="900">
                <a:solidFill>
                  <a:srgbClr val="5F5F5F"/>
                </a:solidFill>
                <a:effectLst/>
                <a:sym typeface="Wingdings" pitchFamily="2" charset="2"/>
              </a:rPr>
              <a:t>  </a:t>
            </a:r>
            <a:r>
              <a:rPr lang="fr-FR" sz="900">
                <a:solidFill>
                  <a:srgbClr val="FF9933"/>
                </a:solidFill>
                <a:effectLst/>
                <a:sym typeface="Wingdings 2" pitchFamily="18" charset="2"/>
              </a:rPr>
              <a:t>  </a:t>
            </a:r>
            <a:r>
              <a:rPr lang="fr-FR" sz="900">
                <a:solidFill>
                  <a:srgbClr val="5F5F5F"/>
                </a:solidFill>
                <a:effectLst/>
                <a:sym typeface="Wingdings 2" pitchFamily="18" charset="2"/>
              </a:rPr>
              <a:t>Atelier de cadrage : Référentiel &amp; Paramétrage</a:t>
            </a:r>
            <a:endParaRPr lang="fr-FR" sz="900">
              <a:solidFill>
                <a:srgbClr val="5F5F5F"/>
              </a:solidFill>
              <a:effectLst/>
              <a:sym typeface="Wingdings" pitchFamily="2" charset="2"/>
            </a:endParaRPr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8143875" y="6511925"/>
            <a:ext cx="6540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97D624B7-D868-48B1-AF33-85ED4D58C1D5}" type="slidenum">
              <a:rPr lang="fr-FR" sz="1000" b="1">
                <a:solidFill>
                  <a:srgbClr val="BBB701"/>
                </a:solidFill>
                <a:effectLst/>
                <a:latin typeface="Myriad Web Pro" pitchFamily="34" charset="0"/>
              </a:rPr>
              <a:pPr algn="r" eaLnBrk="0" hangingPunct="0">
                <a:defRPr/>
              </a:pPr>
              <a:t>‹N°›</a:t>
            </a:fld>
            <a:r>
              <a:rPr lang="fr-FR" sz="1000" b="1" dirty="0">
                <a:solidFill>
                  <a:srgbClr val="BBB701"/>
                </a:solidFill>
                <a:effectLst/>
                <a:latin typeface="Myriad Web Pro" pitchFamily="34" charset="0"/>
              </a:rPr>
              <a:t> / </a:t>
            </a:r>
            <a:r>
              <a:rPr lang="fr-FR" sz="1000" b="1" dirty="0" smtClean="0">
                <a:solidFill>
                  <a:srgbClr val="BBB701"/>
                </a:solidFill>
                <a:effectLst/>
                <a:latin typeface="Myriad Web Pro" pitchFamily="34" charset="0"/>
              </a:rPr>
              <a:t>39</a:t>
            </a:r>
            <a:endParaRPr lang="fr-FR" sz="1000" b="1" dirty="0">
              <a:solidFill>
                <a:srgbClr val="BBB701"/>
              </a:solidFill>
              <a:effectLst/>
              <a:latin typeface="Myriad Web Pro" pitchFamily="34" charset="0"/>
            </a:endParaRPr>
          </a:p>
        </p:txBody>
      </p:sp>
      <p:sp>
        <p:nvSpPr>
          <p:cNvPr id="3089" name="Line 17"/>
          <p:cNvSpPr>
            <a:spLocks noChangeShapeType="1"/>
          </p:cNvSpPr>
          <p:nvPr userDrawn="1"/>
        </p:nvSpPr>
        <p:spPr bwMode="auto">
          <a:xfrm flipV="1">
            <a:off x="2484438" y="981075"/>
            <a:ext cx="6659562" cy="3175"/>
          </a:xfrm>
          <a:prstGeom prst="line">
            <a:avLst/>
          </a:prstGeom>
          <a:noFill/>
          <a:ln w="66675" cap="rnd">
            <a:solidFill>
              <a:srgbClr val="E6E101"/>
            </a:solidFill>
            <a:prstDash val="sysDot"/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 userDrawn="1"/>
        </p:nvSpPr>
        <p:spPr bwMode="auto">
          <a:xfrm>
            <a:off x="0" y="6410325"/>
            <a:ext cx="9144000" cy="0"/>
          </a:xfrm>
          <a:prstGeom prst="line">
            <a:avLst/>
          </a:prstGeom>
          <a:noFill/>
          <a:ln w="76200">
            <a:solidFill>
              <a:srgbClr val="EDED83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3" name="Image 1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451725" y="333375"/>
            <a:ext cx="1574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9pPr>
    </p:titleStyle>
    <p:bodyStyle>
      <a:lvl1pPr marL="355600" indent="-355600" algn="l" rtl="0" eaLnBrk="0" fontAlgn="base" hangingPunct="0">
        <a:spcBef>
          <a:spcPct val="25000"/>
        </a:spcBef>
        <a:spcAft>
          <a:spcPct val="25000"/>
        </a:spcAft>
        <a:buBlip>
          <a:blip r:embed="rId16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7813" algn="l" rtl="0" eaLnBrk="0" fontAlgn="base" hangingPunct="0">
        <a:spcBef>
          <a:spcPct val="25000"/>
        </a:spcBef>
        <a:spcAft>
          <a:spcPct val="25000"/>
        </a:spcAft>
        <a:buClr>
          <a:srgbClr val="75DBFF"/>
        </a:buClr>
        <a:buSzPct val="110000"/>
        <a:buFont typeface="Webdings" pitchFamily="18" charset="2"/>
        <a:buChar char="4"/>
        <a:defRPr sz="1400">
          <a:solidFill>
            <a:schemeClr val="tx1"/>
          </a:solidFill>
          <a:latin typeface="+mn-lt"/>
          <a:cs typeface="+mn-cs"/>
        </a:defRPr>
      </a:lvl2pPr>
      <a:lvl3pPr marL="1257300" indent="-265113" algn="l" rtl="0" eaLnBrk="0" fontAlgn="base" hangingPunct="0">
        <a:spcBef>
          <a:spcPct val="25000"/>
        </a:spcBef>
        <a:spcAft>
          <a:spcPct val="25000"/>
        </a:spcAft>
        <a:buClr>
          <a:srgbClr val="75DBFF"/>
        </a:buClr>
        <a:buFont typeface="Wingdings" pitchFamily="2" charset="2"/>
        <a:buChar char="¤"/>
        <a:defRPr sz="1300">
          <a:solidFill>
            <a:schemeClr val="tx1"/>
          </a:solidFill>
          <a:latin typeface="+mn-lt"/>
          <a:cs typeface="+mn-cs"/>
        </a:defRPr>
      </a:lvl3pPr>
      <a:lvl4pPr marL="1701800" indent="-265113" algn="l" rtl="0" eaLnBrk="0" fontAlgn="base" hangingPunct="0">
        <a:spcBef>
          <a:spcPct val="25000"/>
        </a:spcBef>
        <a:spcAft>
          <a:spcPct val="25000"/>
        </a:spcAft>
        <a:buClr>
          <a:srgbClr val="75DBFF"/>
        </a:buClr>
        <a:buFont typeface="Wingdings" pitchFamily="2" charset="2"/>
        <a:buChar char="v"/>
        <a:defRPr sz="1200">
          <a:solidFill>
            <a:schemeClr val="tx1"/>
          </a:solidFill>
          <a:latin typeface="+mn-lt"/>
          <a:cs typeface="+mn-cs"/>
        </a:defRPr>
      </a:lvl4pPr>
      <a:lvl5pPr marL="2427288" indent="-277813" algn="l" rtl="0" eaLnBrk="0" fontAlgn="base" hangingPunct="0">
        <a:spcBef>
          <a:spcPct val="25000"/>
        </a:spcBef>
        <a:spcAft>
          <a:spcPct val="25000"/>
        </a:spcAft>
        <a:buClr>
          <a:srgbClr val="75DBFF"/>
        </a:buClr>
        <a:buChar char="•"/>
        <a:defRPr sz="1100">
          <a:solidFill>
            <a:schemeClr val="tx1"/>
          </a:solidFill>
          <a:latin typeface="+mn-lt"/>
          <a:cs typeface="+mn-cs"/>
        </a:defRPr>
      </a:lvl5pPr>
      <a:lvl6pPr marL="2884488" indent="-277813" algn="l" rtl="0" fontAlgn="base">
        <a:spcBef>
          <a:spcPct val="25000"/>
        </a:spcBef>
        <a:spcAft>
          <a:spcPct val="25000"/>
        </a:spcAft>
        <a:buClr>
          <a:srgbClr val="75DBFF"/>
        </a:buClr>
        <a:buChar char="•"/>
        <a:defRPr sz="1100">
          <a:solidFill>
            <a:schemeClr val="tx1"/>
          </a:solidFill>
          <a:latin typeface="+mn-lt"/>
          <a:cs typeface="+mn-cs"/>
        </a:defRPr>
      </a:lvl6pPr>
      <a:lvl7pPr marL="3341688" indent="-277813" algn="l" rtl="0" fontAlgn="base">
        <a:spcBef>
          <a:spcPct val="25000"/>
        </a:spcBef>
        <a:spcAft>
          <a:spcPct val="25000"/>
        </a:spcAft>
        <a:buClr>
          <a:srgbClr val="75DBFF"/>
        </a:buClr>
        <a:buChar char="•"/>
        <a:defRPr sz="1100">
          <a:solidFill>
            <a:schemeClr val="tx1"/>
          </a:solidFill>
          <a:latin typeface="+mn-lt"/>
          <a:cs typeface="+mn-cs"/>
        </a:defRPr>
      </a:lvl7pPr>
      <a:lvl8pPr marL="3798888" indent="-277813" algn="l" rtl="0" fontAlgn="base">
        <a:spcBef>
          <a:spcPct val="25000"/>
        </a:spcBef>
        <a:spcAft>
          <a:spcPct val="25000"/>
        </a:spcAft>
        <a:buClr>
          <a:srgbClr val="75DBFF"/>
        </a:buClr>
        <a:buChar char="•"/>
        <a:defRPr sz="1100">
          <a:solidFill>
            <a:schemeClr val="tx1"/>
          </a:solidFill>
          <a:latin typeface="+mn-lt"/>
          <a:cs typeface="+mn-cs"/>
        </a:defRPr>
      </a:lvl8pPr>
      <a:lvl9pPr marL="4256088" indent="-277813" algn="l" rtl="0" fontAlgn="base">
        <a:spcBef>
          <a:spcPct val="25000"/>
        </a:spcBef>
        <a:spcAft>
          <a:spcPct val="25000"/>
        </a:spcAft>
        <a:buClr>
          <a:srgbClr val="75DBFF"/>
        </a:buClr>
        <a:buChar char="•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969696"/>
          </a:solidFill>
          <a:latin typeface="Arial" charset="0"/>
          <a:cs typeface="Arial" charset="0"/>
        </a:defRPr>
      </a:lvl9pPr>
    </p:titleStyle>
    <p:bodyStyle>
      <a:lvl1pPr marL="355600" indent="-355600" algn="l" rtl="0" eaLnBrk="0" fontAlgn="base" hangingPunct="0">
        <a:spcBef>
          <a:spcPct val="25000"/>
        </a:spcBef>
        <a:spcAft>
          <a:spcPct val="25000"/>
        </a:spcAft>
        <a:buBlip>
          <a:blip r:embed="rId13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7813" algn="l" rtl="0" eaLnBrk="0" fontAlgn="base" hangingPunct="0">
        <a:spcBef>
          <a:spcPct val="25000"/>
        </a:spcBef>
        <a:spcAft>
          <a:spcPct val="25000"/>
        </a:spcAft>
        <a:buClr>
          <a:srgbClr val="75DBFF"/>
        </a:buClr>
        <a:buSzPct val="110000"/>
        <a:buFont typeface="Webdings" pitchFamily="18" charset="2"/>
        <a:buChar char="4"/>
        <a:defRPr sz="1400">
          <a:solidFill>
            <a:schemeClr val="tx1"/>
          </a:solidFill>
          <a:latin typeface="+mn-lt"/>
          <a:cs typeface="+mn-cs"/>
        </a:defRPr>
      </a:lvl2pPr>
      <a:lvl3pPr marL="1257300" indent="-265113" algn="l" rtl="0" eaLnBrk="0" fontAlgn="base" hangingPunct="0">
        <a:spcBef>
          <a:spcPct val="25000"/>
        </a:spcBef>
        <a:spcAft>
          <a:spcPct val="25000"/>
        </a:spcAft>
        <a:buClr>
          <a:srgbClr val="75DBFF"/>
        </a:buClr>
        <a:buFont typeface="Wingdings" pitchFamily="2" charset="2"/>
        <a:buChar char="¤"/>
        <a:defRPr sz="1300">
          <a:solidFill>
            <a:schemeClr val="tx1"/>
          </a:solidFill>
          <a:latin typeface="+mn-lt"/>
          <a:cs typeface="+mn-cs"/>
        </a:defRPr>
      </a:lvl3pPr>
      <a:lvl4pPr marL="1701800" indent="-265113" algn="l" rtl="0" eaLnBrk="0" fontAlgn="base" hangingPunct="0">
        <a:spcBef>
          <a:spcPct val="25000"/>
        </a:spcBef>
        <a:spcAft>
          <a:spcPct val="25000"/>
        </a:spcAft>
        <a:buClr>
          <a:srgbClr val="75DBFF"/>
        </a:buClr>
        <a:buFont typeface="Wingdings" pitchFamily="2" charset="2"/>
        <a:buChar char="v"/>
        <a:defRPr sz="1200">
          <a:solidFill>
            <a:schemeClr val="tx1"/>
          </a:solidFill>
          <a:latin typeface="+mn-lt"/>
          <a:cs typeface="+mn-cs"/>
        </a:defRPr>
      </a:lvl4pPr>
      <a:lvl5pPr marL="2427288" indent="-277813" algn="l" rtl="0" eaLnBrk="0" fontAlgn="base" hangingPunct="0">
        <a:spcBef>
          <a:spcPct val="25000"/>
        </a:spcBef>
        <a:spcAft>
          <a:spcPct val="25000"/>
        </a:spcAft>
        <a:buClr>
          <a:srgbClr val="75DBFF"/>
        </a:buClr>
        <a:buChar char="•"/>
        <a:defRPr sz="1100">
          <a:solidFill>
            <a:schemeClr val="tx1"/>
          </a:solidFill>
          <a:latin typeface="+mn-lt"/>
          <a:cs typeface="+mn-cs"/>
        </a:defRPr>
      </a:lvl5pPr>
      <a:lvl6pPr marL="2884488" indent="-277813" algn="l" rtl="0" fontAlgn="base">
        <a:spcBef>
          <a:spcPct val="25000"/>
        </a:spcBef>
        <a:spcAft>
          <a:spcPct val="25000"/>
        </a:spcAft>
        <a:buClr>
          <a:srgbClr val="75DBFF"/>
        </a:buClr>
        <a:buChar char="•"/>
        <a:defRPr sz="1100">
          <a:solidFill>
            <a:schemeClr val="tx1"/>
          </a:solidFill>
          <a:latin typeface="+mn-lt"/>
          <a:cs typeface="+mn-cs"/>
        </a:defRPr>
      </a:lvl6pPr>
      <a:lvl7pPr marL="3341688" indent="-277813" algn="l" rtl="0" fontAlgn="base">
        <a:spcBef>
          <a:spcPct val="25000"/>
        </a:spcBef>
        <a:spcAft>
          <a:spcPct val="25000"/>
        </a:spcAft>
        <a:buClr>
          <a:srgbClr val="75DBFF"/>
        </a:buClr>
        <a:buChar char="•"/>
        <a:defRPr sz="1100">
          <a:solidFill>
            <a:schemeClr val="tx1"/>
          </a:solidFill>
          <a:latin typeface="+mn-lt"/>
          <a:cs typeface="+mn-cs"/>
        </a:defRPr>
      </a:lvl7pPr>
      <a:lvl8pPr marL="3798888" indent="-277813" algn="l" rtl="0" fontAlgn="base">
        <a:spcBef>
          <a:spcPct val="25000"/>
        </a:spcBef>
        <a:spcAft>
          <a:spcPct val="25000"/>
        </a:spcAft>
        <a:buClr>
          <a:srgbClr val="75DBFF"/>
        </a:buClr>
        <a:buChar char="•"/>
        <a:defRPr sz="1100">
          <a:solidFill>
            <a:schemeClr val="tx1"/>
          </a:solidFill>
          <a:latin typeface="+mn-lt"/>
          <a:cs typeface="+mn-cs"/>
        </a:defRPr>
      </a:lvl8pPr>
      <a:lvl9pPr marL="4256088" indent="-277813" algn="l" rtl="0" fontAlgn="base">
        <a:spcBef>
          <a:spcPct val="25000"/>
        </a:spcBef>
        <a:spcAft>
          <a:spcPct val="25000"/>
        </a:spcAft>
        <a:buClr>
          <a:srgbClr val="75DBFF"/>
        </a:buClr>
        <a:buChar char="•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getcomponentspace().resolve(class)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access_object" TargetMode="External"/><Relationship Id="rId2" Type="http://schemas.openxmlformats.org/officeDocument/2006/relationships/hyperlink" Target="http://fr.wikipedia.org/wiki/Plain_Old_Java_Objec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 txBox="1">
            <a:spLocks noGrp="1" noChangeArrowheads="1"/>
          </p:cNvSpPr>
          <p:nvPr/>
        </p:nvSpPr>
        <p:spPr bwMode="auto">
          <a:xfrm>
            <a:off x="8042275" y="6511925"/>
            <a:ext cx="431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4725653-ECAE-4FDE-B008-681D2739E72D}" type="slidenum">
              <a:rPr lang="fr-FR" sz="1000" b="1">
                <a:effectLst/>
                <a:latin typeface="Myriad Web Pro" pitchFamily="34" charset="0"/>
              </a:rPr>
              <a:pPr algn="r" eaLnBrk="0" hangingPunct="0"/>
              <a:t>1</a:t>
            </a:fld>
            <a:endParaRPr lang="fr-FR" sz="1000" b="1">
              <a:effectLst/>
              <a:latin typeface="Myriad Web Pro" pitchFamily="34" charset="0"/>
            </a:endParaRPr>
          </a:p>
        </p:txBody>
      </p:sp>
      <p:sp>
        <p:nvSpPr>
          <p:cNvPr id="14339" name="Espace réservé du numéro de diapositive 1"/>
          <p:cNvSpPr txBox="1">
            <a:spLocks noGrp="1"/>
          </p:cNvSpPr>
          <p:nvPr/>
        </p:nvSpPr>
        <p:spPr bwMode="auto">
          <a:xfrm>
            <a:off x="8042275" y="6511925"/>
            <a:ext cx="4318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5F4C38C9-6537-43A8-8201-5A3F80B3DAD7}" type="slidenum">
              <a:rPr lang="fr-FR" sz="1000" b="1">
                <a:effectLst/>
                <a:latin typeface="Myriad Web Pro" pitchFamily="34" charset="0"/>
              </a:rPr>
              <a:pPr algn="r" eaLnBrk="0" hangingPunct="0"/>
              <a:t>1</a:t>
            </a:fld>
            <a:endParaRPr lang="fr-FR" sz="1000" b="1">
              <a:effectLst/>
              <a:latin typeface="Myriad Web Pro" pitchFamily="34" charset="0"/>
            </a:endParaRPr>
          </a:p>
        </p:txBody>
      </p:sp>
      <p:pic>
        <p:nvPicPr>
          <p:cNvPr id="14340" name="Picture 2" descr="Accue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64638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395536" y="1988840"/>
            <a:ext cx="83529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>
                <a:cs typeface="Times New Roman" pitchFamily="18" charset="0"/>
              </a:rPr>
              <a:t>Formation: développer avec Vertigo</a:t>
            </a:r>
            <a:endParaRPr lang="en-US" sz="36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1730568" name="Text Box 8"/>
          <p:cNvSpPr txBox="1">
            <a:spLocks noChangeArrowheads="1"/>
          </p:cNvSpPr>
          <p:nvPr/>
        </p:nvSpPr>
        <p:spPr bwMode="auto">
          <a:xfrm>
            <a:off x="2843808" y="6011996"/>
            <a:ext cx="4104456" cy="3416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fr-F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Auteur : </a:t>
            </a:r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yriad Web Pro" pitchFamily="34" charset="0"/>
              </a:rPr>
              <a:t>Jean-Michel FORHAN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 la modularité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Vertigo utilise l’injection de composants</a:t>
            </a:r>
          </a:p>
          <a:p>
            <a:pPr lvl="1"/>
            <a:r>
              <a:rPr lang="fr-FR" dirty="0" smtClean="0"/>
              <a:t>gestion </a:t>
            </a:r>
            <a:r>
              <a:rPr lang="fr-FR" dirty="0"/>
              <a:t>des dépendances de composants (ordonnée) </a:t>
            </a:r>
          </a:p>
          <a:p>
            <a:pPr lvl="1"/>
            <a:r>
              <a:rPr lang="fr-FR" sz="1400" dirty="0" smtClean="0"/>
              <a:t>injection </a:t>
            </a:r>
            <a:r>
              <a:rPr lang="fr-FR" sz="1400" dirty="0"/>
              <a:t>et résolution des références de composants des différentes couches, déclaratif par annotations JAVA (JSR #330</a:t>
            </a:r>
            <a:r>
              <a:rPr lang="fr-FR" sz="1400" dirty="0" smtClean="0"/>
              <a:t>) (</a:t>
            </a:r>
            <a:r>
              <a:rPr lang="fr-FR" dirty="0"/>
              <a:t>@</a:t>
            </a:r>
            <a:r>
              <a:rPr lang="fr-FR" dirty="0" err="1" smtClean="0"/>
              <a:t>Inject</a:t>
            </a:r>
            <a:r>
              <a:rPr lang="fr-FR" dirty="0" smtClean="0"/>
              <a:t>)</a:t>
            </a:r>
            <a:r>
              <a:rPr lang="fr-FR" sz="1400" dirty="0" smtClean="0"/>
              <a:t>. </a:t>
            </a:r>
          </a:p>
          <a:p>
            <a:pPr lvl="1"/>
            <a:r>
              <a:rPr lang="fr-FR" dirty="0" smtClean="0"/>
              <a:t>L’injection vertigo revient à définir des singletons</a:t>
            </a:r>
          </a:p>
          <a:p>
            <a:pPr lvl="1"/>
            <a:r>
              <a:rPr lang="fr-FR" dirty="0" smtClean="0"/>
              <a:t>Se fait en deux passes:</a:t>
            </a:r>
          </a:p>
          <a:p>
            <a:pPr lvl="2"/>
            <a:r>
              <a:rPr lang="fr-FR" sz="1300" dirty="0" smtClean="0"/>
              <a:t>Une première passe de création/d’injection de tous les composants</a:t>
            </a:r>
          </a:p>
          <a:p>
            <a:pPr lvl="2"/>
            <a:r>
              <a:rPr lang="fr-FR" dirty="0" smtClean="0"/>
              <a:t>Une  seconde passe d’initialisation des composants</a:t>
            </a:r>
            <a:endParaRPr lang="fr-FR" sz="1300" dirty="0" smtClean="0"/>
          </a:p>
          <a:p>
            <a:r>
              <a:rPr lang="fr-FR" sz="1600" dirty="0" smtClean="0"/>
              <a:t>Mise en </a:t>
            </a:r>
            <a:r>
              <a:rPr lang="fr-FR" sz="1600" dirty="0" err="1"/>
              <a:t>oeuvre</a:t>
            </a:r>
            <a:r>
              <a:rPr lang="fr-FR" sz="1600" dirty="0"/>
              <a:t> d'une technologie de type AOP light (interception de méthode</a:t>
            </a:r>
            <a:r>
              <a:rPr lang="fr-FR" sz="1600" dirty="0" smtClean="0"/>
              <a:t>)</a:t>
            </a:r>
            <a:endParaRPr lang="fr-FR" dirty="0"/>
          </a:p>
          <a:p>
            <a:pPr lvl="1"/>
            <a:r>
              <a:rPr lang="fr-FR" dirty="0"/>
              <a:t>Implémentation par Proxy Dynamique JAVA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Interception ne s’appliquent qu’entre objets et pas entre méthodes d’un même objet</a:t>
            </a:r>
          </a:p>
          <a:p>
            <a:pPr lvl="1"/>
            <a:r>
              <a:rPr lang="fr-FR" dirty="0" smtClean="0"/>
              <a:t>Utilisation d’annotations pour définir les comportements AOP</a:t>
            </a:r>
          </a:p>
          <a:p>
            <a:pPr lvl="2"/>
            <a:r>
              <a:rPr lang="fr-FR" dirty="0" smtClean="0"/>
              <a:t>La gestion de la transaction courante se fait par aspect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9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de component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fr-FR" sz="1800" dirty="0" smtClean="0"/>
              <a:t> Tous les composants injectables sont des components vertigo</a:t>
            </a:r>
          </a:p>
          <a:p>
            <a:pPr marL="457200" lvl="1" indent="0"/>
            <a:r>
              <a:rPr lang="fr-FR" dirty="0" smtClean="0"/>
              <a:t>Composants vertigo (manager)</a:t>
            </a:r>
          </a:p>
          <a:p>
            <a:pPr marL="457200" lvl="1" indent="0"/>
            <a:r>
              <a:rPr lang="fr-FR" dirty="0" smtClean="0"/>
              <a:t>Composants métiers</a:t>
            </a:r>
          </a:p>
          <a:p>
            <a:pPr marL="901700" lvl="2" indent="0"/>
            <a:r>
              <a:rPr lang="fr-FR" dirty="0" smtClean="0"/>
              <a:t>Façade de services</a:t>
            </a:r>
          </a:p>
          <a:p>
            <a:pPr marL="901700" lvl="2" indent="0"/>
            <a:r>
              <a:rPr lang="fr-FR" dirty="0" smtClean="0"/>
              <a:t>Dao</a:t>
            </a:r>
          </a:p>
          <a:p>
            <a:pPr marL="901700" lvl="2" indent="0"/>
            <a:r>
              <a:rPr lang="fr-FR" dirty="0" err="1" smtClean="0"/>
              <a:t>webservices</a:t>
            </a:r>
            <a:endParaRPr lang="fr-FR" dirty="0" smtClean="0"/>
          </a:p>
          <a:p>
            <a:pPr marL="0" indent="0"/>
            <a:r>
              <a:rPr lang="fr-FR" dirty="0" smtClean="0"/>
              <a:t> pas de différences entre les composants vertigo et les composants spécifiques du projet</a:t>
            </a:r>
          </a:p>
          <a:p>
            <a:pPr marL="0" indent="0"/>
            <a:r>
              <a:rPr lang="fr-FR" dirty="0" smtClean="0"/>
              <a:t> référencés dans un ou plusieurs fichiers </a:t>
            </a:r>
            <a:r>
              <a:rPr lang="fr-FR" dirty="0" err="1" smtClean="0"/>
              <a:t>xml</a:t>
            </a:r>
            <a:endParaRPr lang="fr-FR" dirty="0" smtClean="0"/>
          </a:p>
          <a:p>
            <a:pPr marL="457200" lvl="1" indent="0"/>
            <a:r>
              <a:rPr lang="fr-FR" dirty="0" smtClean="0"/>
              <a:t>Non </a:t>
            </a:r>
            <a:r>
              <a:rPr lang="fr-FR" dirty="0"/>
              <a:t>référencé =&gt; pas </a:t>
            </a:r>
            <a:r>
              <a:rPr lang="fr-FR" dirty="0" smtClean="0"/>
              <a:t>d’injection =&gt; objet </a:t>
            </a:r>
            <a:r>
              <a:rPr lang="fr-FR" dirty="0" err="1" smtClean="0"/>
              <a:t>null</a:t>
            </a:r>
            <a:r>
              <a:rPr lang="fr-FR" dirty="0" smtClean="0"/>
              <a:t> au </a:t>
            </a:r>
            <a:r>
              <a:rPr lang="fr-FR" dirty="0" err="1" smtClean="0"/>
              <a:t>runtime</a:t>
            </a:r>
            <a:endParaRPr lang="fr-FR" dirty="0"/>
          </a:p>
          <a:p>
            <a:pPr marL="0" indent="0"/>
            <a:r>
              <a:rPr lang="fr-FR" dirty="0" smtClean="0"/>
              <a:t> deux façons de récupérer un composant injectable</a:t>
            </a:r>
          </a:p>
          <a:p>
            <a:pPr marL="457200" lvl="1" indent="0"/>
            <a:r>
              <a:rPr lang="fr-FR" dirty="0" smtClean="0"/>
              <a:t>Via l’annotation @</a:t>
            </a:r>
            <a:r>
              <a:rPr lang="fr-FR" dirty="0" err="1" smtClean="0"/>
              <a:t>inject</a:t>
            </a:r>
            <a:r>
              <a:rPr lang="fr-FR" dirty="0" smtClean="0"/>
              <a:t> dans les composants injectables </a:t>
            </a:r>
          </a:p>
          <a:p>
            <a:pPr marL="457200" lvl="1" indent="0"/>
            <a:r>
              <a:rPr lang="fr-FR" dirty="0"/>
              <a:t>Via </a:t>
            </a:r>
            <a:r>
              <a:rPr lang="fr-FR" dirty="0" err="1">
                <a:hlinkClick r:id="rId2"/>
              </a:rPr>
              <a:t>Home.getComponentSpace</a:t>
            </a:r>
            <a:r>
              <a:rPr lang="fr-FR" dirty="0">
                <a:hlinkClick r:id="rId2"/>
              </a:rPr>
              <a:t>().</a:t>
            </a:r>
            <a:r>
              <a:rPr lang="fr-FR" dirty="0" err="1" smtClean="0">
                <a:hlinkClick r:id="rId2"/>
              </a:rPr>
              <a:t>resolve</a:t>
            </a:r>
            <a:r>
              <a:rPr lang="fr-FR" dirty="0" smtClean="0">
                <a:hlinkClick r:id="rId2"/>
              </a:rPr>
              <a:t>(class)</a:t>
            </a:r>
            <a:r>
              <a:rPr lang="fr-FR" dirty="0" smtClean="0"/>
              <a:t> dans les classes non injectables</a:t>
            </a:r>
          </a:p>
          <a:p>
            <a:pPr marL="0" indent="0"/>
            <a:r>
              <a:rPr lang="fr-FR" dirty="0" smtClean="0"/>
              <a:t> </a:t>
            </a:r>
            <a:r>
              <a:rPr lang="fr-FR" sz="1800" b="1" dirty="0" smtClean="0"/>
              <a:t>Les composants sont des singletons =&gt; pas d’état lié à un </a:t>
            </a:r>
            <a:r>
              <a:rPr lang="fr-FR" sz="1800" b="1" dirty="0" err="1" smtClean="0"/>
              <a:t>process</a:t>
            </a:r>
            <a:endParaRPr lang="fr-FR" b="1" dirty="0" smtClean="0"/>
          </a:p>
          <a:p>
            <a:pPr marL="0" indent="0"/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886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Initialisation des composants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composant peut avoir besoin d’être initialisé avec des informations métiers avant de pouvoir être utilisé</a:t>
            </a:r>
          </a:p>
          <a:p>
            <a:r>
              <a:rPr lang="fr-FR" dirty="0" smtClean="0"/>
              <a:t>2 méthodes d’initialisation : L’initialiseur et </a:t>
            </a:r>
            <a:r>
              <a:rPr lang="fr-FR" dirty="0"/>
              <a:t>l’interface </a:t>
            </a:r>
            <a:r>
              <a:rPr lang="fr-FR" dirty="0" err="1"/>
              <a:t>Activeable</a:t>
            </a:r>
            <a:endParaRPr lang="fr-FR" dirty="0" smtClean="0"/>
          </a:p>
          <a:p>
            <a:r>
              <a:rPr lang="fr-FR" dirty="0" smtClean="0"/>
              <a:t>L’initialiseur est utilisé principalement pour les composants vertigo</a:t>
            </a:r>
          </a:p>
          <a:p>
            <a:pPr lvl="1"/>
            <a:r>
              <a:rPr lang="fr-FR" dirty="0" smtClean="0"/>
              <a:t>Classe </a:t>
            </a:r>
            <a:r>
              <a:rPr lang="fr-FR" dirty="0"/>
              <a:t>spécifique </a:t>
            </a:r>
            <a:r>
              <a:rPr lang="fr-FR" dirty="0" smtClean="0"/>
              <a:t>du projet implémentant  </a:t>
            </a:r>
            <a:r>
              <a:rPr lang="fr-FR" dirty="0" err="1"/>
              <a:t>ComponentInitializer</a:t>
            </a:r>
            <a:r>
              <a:rPr lang="fr-FR" dirty="0"/>
              <a:t>&lt;M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Définit le code dans la méthode </a:t>
            </a:r>
            <a:r>
              <a:rPr lang="fr-FR" dirty="0" err="1" smtClean="0"/>
              <a:t>init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Doit être précisé avec la déclaration du composant</a:t>
            </a:r>
          </a:p>
          <a:p>
            <a:r>
              <a:rPr lang="fr-FR" dirty="0" smtClean="0"/>
              <a:t>L’interface </a:t>
            </a:r>
            <a:r>
              <a:rPr lang="fr-FR" dirty="0" err="1" smtClean="0"/>
              <a:t>Activeable</a:t>
            </a:r>
            <a:r>
              <a:rPr lang="fr-FR" dirty="0" smtClean="0"/>
              <a:t> est ajouté sur le composant et associée à une méthode </a:t>
            </a:r>
            <a:r>
              <a:rPr lang="fr-FR" dirty="0" err="1" smtClean="0"/>
              <a:t>start</a:t>
            </a:r>
            <a:endParaRPr lang="fr-FR" dirty="0" smtClean="0"/>
          </a:p>
          <a:p>
            <a:pPr lvl="1"/>
            <a:r>
              <a:rPr lang="fr-FR" dirty="0" smtClean="0"/>
              <a:t>Utilisé pour les composants spécifiques du projets</a:t>
            </a:r>
          </a:p>
          <a:p>
            <a:pPr lvl="1"/>
            <a:r>
              <a:rPr lang="fr-FR" dirty="0" smtClean="0"/>
              <a:t>La méthode </a:t>
            </a:r>
            <a:r>
              <a:rPr lang="fr-FR" dirty="0" err="1" smtClean="0"/>
              <a:t>start</a:t>
            </a:r>
            <a:r>
              <a:rPr lang="fr-FR" dirty="0" smtClean="0"/>
              <a:t> doit contenir le code spécifique d’initialisation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1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Vertigo : l’Option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L’Option est un concept qui permet de gérer des objets potentiellement </a:t>
            </a:r>
            <a:r>
              <a:rPr lang="fr-FR" dirty="0" err="1" smtClean="0"/>
              <a:t>null</a:t>
            </a:r>
            <a:r>
              <a:rPr lang="fr-FR" dirty="0" smtClean="0"/>
              <a:t> sans se soucier des </a:t>
            </a:r>
            <a:r>
              <a:rPr lang="fr-FR" dirty="0" err="1" smtClean="0"/>
              <a:t>NullPointerException</a:t>
            </a:r>
            <a:endParaRPr lang="fr-FR" dirty="0" smtClean="0"/>
          </a:p>
          <a:p>
            <a:r>
              <a:rPr lang="fr-FR" dirty="0" smtClean="0"/>
              <a:t>L’Option est une boite typée qui contient:</a:t>
            </a:r>
          </a:p>
          <a:p>
            <a:pPr lvl="1"/>
            <a:r>
              <a:rPr lang="fr-FR" dirty="0" smtClean="0"/>
              <a:t>Soit un objet non </a:t>
            </a:r>
            <a:r>
              <a:rPr lang="fr-FR" dirty="0" err="1" smtClean="0"/>
              <a:t>null</a:t>
            </a:r>
            <a:endParaRPr lang="fr-FR" dirty="0" smtClean="0"/>
          </a:p>
          <a:p>
            <a:pPr lvl="1"/>
            <a:r>
              <a:rPr lang="fr-FR" dirty="0" smtClean="0"/>
              <a:t>Soit </a:t>
            </a:r>
            <a:r>
              <a:rPr lang="fr-FR" dirty="0" err="1" smtClean="0"/>
              <a:t>null</a:t>
            </a:r>
            <a:endParaRPr lang="fr-FR" dirty="0" smtClean="0"/>
          </a:p>
          <a:p>
            <a:r>
              <a:rPr lang="fr-FR" dirty="0" err="1" smtClean="0"/>
              <a:t>Option.some</a:t>
            </a:r>
            <a:r>
              <a:rPr lang="fr-FR" dirty="0" smtClean="0"/>
              <a:t>() =&gt; contient un objet non </a:t>
            </a:r>
            <a:r>
              <a:rPr lang="fr-FR" dirty="0" err="1" smtClean="0"/>
              <a:t>null</a:t>
            </a:r>
            <a:endParaRPr lang="fr-FR" dirty="0" smtClean="0"/>
          </a:p>
          <a:p>
            <a:r>
              <a:rPr lang="fr-FR" dirty="0" err="1" smtClean="0"/>
              <a:t>Option.none</a:t>
            </a:r>
            <a:r>
              <a:rPr lang="fr-FR" dirty="0" smtClean="0"/>
              <a:t>() =&gt; contient </a:t>
            </a:r>
            <a:r>
              <a:rPr lang="fr-FR" dirty="0" err="1" smtClean="0"/>
              <a:t>null</a:t>
            </a:r>
            <a:endParaRPr lang="fr-FR" dirty="0" smtClean="0"/>
          </a:p>
          <a:p>
            <a:r>
              <a:rPr lang="fr-FR" dirty="0" err="1"/>
              <a:t>o</a:t>
            </a:r>
            <a:r>
              <a:rPr lang="fr-FR" dirty="0" err="1" smtClean="0"/>
              <a:t>ption.isDefined</a:t>
            </a:r>
            <a:r>
              <a:rPr lang="fr-FR" dirty="0" smtClean="0"/>
              <a:t>() =&gt; </a:t>
            </a:r>
            <a:r>
              <a:rPr lang="fr-FR" dirty="0" err="1" smtClean="0"/>
              <a:t>true</a:t>
            </a:r>
            <a:r>
              <a:rPr lang="fr-FR" dirty="0" smtClean="0"/>
              <a:t> si l’objet contenu est non </a:t>
            </a:r>
            <a:r>
              <a:rPr lang="fr-FR" dirty="0" err="1" smtClean="0"/>
              <a:t>null</a:t>
            </a:r>
            <a:endParaRPr lang="fr-FR" dirty="0" smtClean="0"/>
          </a:p>
          <a:p>
            <a:r>
              <a:rPr lang="fr-FR" dirty="0" err="1" smtClean="0"/>
              <a:t>option.isEmpty</a:t>
            </a:r>
            <a:r>
              <a:rPr lang="fr-FR" dirty="0" smtClean="0"/>
              <a:t>() =&gt; </a:t>
            </a:r>
            <a:r>
              <a:rPr lang="fr-FR" dirty="0" err="1" smtClean="0"/>
              <a:t>true</a:t>
            </a:r>
            <a:r>
              <a:rPr lang="fr-FR" dirty="0" smtClean="0"/>
              <a:t> si l’objet contenu est </a:t>
            </a:r>
            <a:r>
              <a:rPr lang="fr-FR" dirty="0" err="1" smtClean="0"/>
              <a:t>null</a:t>
            </a:r>
            <a:endParaRPr lang="fr-FR" dirty="0" smtClean="0"/>
          </a:p>
          <a:p>
            <a:r>
              <a:rPr lang="fr-FR" dirty="0" err="1"/>
              <a:t>o</a:t>
            </a:r>
            <a:r>
              <a:rPr lang="fr-FR" dirty="0" err="1" smtClean="0"/>
              <a:t>ption.get</a:t>
            </a:r>
            <a:r>
              <a:rPr lang="fr-FR" dirty="0" smtClean="0"/>
              <a:t>() =&gt; récupère l’objet non </a:t>
            </a:r>
            <a:r>
              <a:rPr lang="fr-FR" dirty="0" err="1" smtClean="0"/>
              <a:t>null</a:t>
            </a:r>
            <a:r>
              <a:rPr lang="fr-FR" dirty="0" smtClean="0"/>
              <a:t> contenu. Lève une erreur si l’option est vide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6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vertigo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application Vertigo est une application basé sur Vertigo</a:t>
            </a:r>
          </a:p>
          <a:p>
            <a:r>
              <a:rPr lang="fr-FR" dirty="0" smtClean="0"/>
              <a:t>Nécessite un </a:t>
            </a:r>
            <a:r>
              <a:rPr lang="fr-FR" dirty="0"/>
              <a:t>(ou plusieurs) </a:t>
            </a:r>
            <a:r>
              <a:rPr lang="fr-FR" dirty="0" smtClean="0"/>
              <a:t>fichier  de configuration </a:t>
            </a:r>
            <a:r>
              <a:rPr lang="fr-FR" dirty="0" err="1" smtClean="0"/>
              <a:t>xml</a:t>
            </a:r>
            <a:r>
              <a:rPr lang="fr-FR" dirty="0" smtClean="0"/>
              <a:t> décrivant :</a:t>
            </a:r>
          </a:p>
          <a:p>
            <a:pPr lvl="1"/>
            <a:r>
              <a:rPr lang="fr-FR" dirty="0" smtClean="0"/>
              <a:t>Les composants utilisés</a:t>
            </a:r>
          </a:p>
          <a:p>
            <a:pPr lvl="1"/>
            <a:r>
              <a:rPr lang="fr-FR" dirty="0" smtClean="0"/>
              <a:t>Spécifiant le paramétrage des composants</a:t>
            </a:r>
          </a:p>
          <a:p>
            <a:pPr lvl="2"/>
            <a:r>
              <a:rPr lang="fr-FR" dirty="0" smtClean="0"/>
              <a:t>Valeur en dur dans le fichier</a:t>
            </a:r>
          </a:p>
          <a:p>
            <a:pPr lvl="2"/>
            <a:r>
              <a:rPr lang="fr-FR" dirty="0" smtClean="0"/>
              <a:t>Valeur paramétrable</a:t>
            </a:r>
          </a:p>
          <a:p>
            <a:pPr lvl="1"/>
            <a:r>
              <a:rPr lang="fr-FR" dirty="0" smtClean="0"/>
              <a:t>Les composants peuvent faire référence a d’autres fichiers textes</a:t>
            </a:r>
          </a:p>
          <a:p>
            <a:r>
              <a:rPr lang="fr-FR" dirty="0" smtClean="0"/>
              <a:t>Il est nécessaire de fournir au démarrage de l’application  les propriétés utilisées pour démarrer l’application</a:t>
            </a:r>
          </a:p>
          <a:p>
            <a:pPr lvl="1"/>
            <a:r>
              <a:rPr lang="fr-FR" dirty="0" smtClean="0"/>
              <a:t>Doit </a:t>
            </a:r>
            <a:r>
              <a:rPr lang="fr-FR" dirty="0"/>
              <a:t>contenir </a:t>
            </a:r>
            <a:r>
              <a:rPr lang="fr-FR" dirty="0" smtClean="0"/>
              <a:t>« </a:t>
            </a:r>
            <a:r>
              <a:rPr lang="fr-FR" dirty="0" err="1" smtClean="0"/>
              <a:t>boot.applicationConfiguration</a:t>
            </a:r>
            <a:r>
              <a:rPr lang="fr-FR" dirty="0" smtClean="0"/>
              <a:t> » qui liste les fichiers de configuration </a:t>
            </a:r>
            <a:r>
              <a:rPr lang="fr-FR" dirty="0" err="1" smtClean="0"/>
              <a:t>xml</a:t>
            </a:r>
            <a:endParaRPr lang="fr-FR" dirty="0" smtClean="0"/>
          </a:p>
          <a:p>
            <a:pPr lvl="1"/>
            <a:r>
              <a:rPr lang="fr-FR" dirty="0" smtClean="0"/>
              <a:t>Doit contenir toutes les valeurs paramétrables remplacés dans les fichiers de configuration</a:t>
            </a:r>
          </a:p>
          <a:p>
            <a:pPr lvl="1"/>
            <a:r>
              <a:rPr lang="fr-FR" dirty="0" smtClean="0"/>
              <a:t>Attention, il y a un contrôle d’utilisation des propriétés définies</a:t>
            </a:r>
          </a:p>
          <a:p>
            <a:r>
              <a:rPr lang="fr-FR" dirty="0" smtClean="0"/>
              <a:t>Les propriétés utilisées pour démarrer l’application ne sont pas simplement accessibles dans l’application</a:t>
            </a:r>
            <a:endParaRPr lang="fr-FR" dirty="0"/>
          </a:p>
          <a:p>
            <a:pPr marL="992187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682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composants à connaitre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LocaleManager</a:t>
            </a:r>
            <a:r>
              <a:rPr lang="fr-FR" dirty="0" smtClean="0"/>
              <a:t> : Responsable des ressources i18n</a:t>
            </a:r>
          </a:p>
          <a:p>
            <a:r>
              <a:rPr lang="fr-FR" dirty="0" err="1" smtClean="0"/>
              <a:t>ResourceManager</a:t>
            </a:r>
            <a:r>
              <a:rPr lang="fr-FR" dirty="0" smtClean="0"/>
              <a:t> : Récupération des fichiers dans la </a:t>
            </a:r>
            <a:r>
              <a:rPr lang="fr-FR" dirty="0" err="1" smtClean="0"/>
              <a:t>webapp</a:t>
            </a:r>
            <a:r>
              <a:rPr lang="fr-FR" dirty="0" smtClean="0"/>
              <a:t>, le </a:t>
            </a:r>
            <a:r>
              <a:rPr lang="fr-FR" dirty="0" err="1" smtClean="0"/>
              <a:t>classpath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VSecurityManager</a:t>
            </a:r>
            <a:r>
              <a:rPr lang="fr-FR" dirty="0" smtClean="0"/>
              <a:t> : Responsable de la création des sessions utilisateurs et des vérifications de sécurité</a:t>
            </a:r>
          </a:p>
          <a:p>
            <a:r>
              <a:rPr lang="fr-FR" dirty="0" err="1" smtClean="0"/>
              <a:t>ConfigManager</a:t>
            </a:r>
            <a:r>
              <a:rPr lang="fr-FR" dirty="0" smtClean="0"/>
              <a:t> : obtention de paramétrage de l’application (URL d’application tierces, valeur par défaut) défini dans des fichiers XML ou </a:t>
            </a:r>
            <a:r>
              <a:rPr lang="fr-FR" dirty="0" err="1" smtClean="0"/>
              <a:t>txt</a:t>
            </a:r>
            <a:r>
              <a:rPr lang="fr-FR" dirty="0" smtClean="0"/>
              <a:t>, embarqué dans le </a:t>
            </a:r>
            <a:r>
              <a:rPr lang="fr-FR" dirty="0" err="1" smtClean="0"/>
              <a:t>war</a:t>
            </a:r>
            <a:r>
              <a:rPr lang="fr-FR" dirty="0" smtClean="0"/>
              <a:t> ou externe à l’application</a:t>
            </a:r>
          </a:p>
          <a:p>
            <a:r>
              <a:rPr lang="fr-FR" dirty="0" err="1" smtClean="0"/>
              <a:t>PersistenceManager</a:t>
            </a:r>
            <a:r>
              <a:rPr lang="fr-FR" dirty="0" smtClean="0"/>
              <a:t> : Gère la </a:t>
            </a:r>
            <a:r>
              <a:rPr lang="fr-FR" dirty="0" err="1" smtClean="0"/>
              <a:t>persistence</a:t>
            </a:r>
            <a:r>
              <a:rPr lang="fr-FR" dirty="0" smtClean="0"/>
              <a:t> et l’accès à la base de données. L’initialiseur permet de définir les données gérés en cache</a:t>
            </a:r>
          </a:p>
          <a:p>
            <a:r>
              <a:rPr lang="fr-FR" dirty="0" err="1" smtClean="0"/>
              <a:t>RestManager</a:t>
            </a:r>
            <a:r>
              <a:rPr lang="fr-FR" dirty="0" smtClean="0"/>
              <a:t>: Responsable de la publication des </a:t>
            </a:r>
            <a:r>
              <a:rPr lang="fr-FR" dirty="0" err="1" smtClean="0"/>
              <a:t>Webservices</a:t>
            </a:r>
            <a:r>
              <a:rPr lang="fr-FR" dirty="0" smtClean="0"/>
              <a:t> </a:t>
            </a:r>
            <a:r>
              <a:rPr lang="fr-FR" dirty="0" err="1" smtClean="0"/>
              <a:t>Rest</a:t>
            </a:r>
            <a:r>
              <a:rPr lang="fr-FR" dirty="0" smtClean="0"/>
              <a:t> et de la conversion du JSON reçu en objets JAVA. Utilise des </a:t>
            </a:r>
            <a:r>
              <a:rPr lang="fr-FR" dirty="0" err="1" smtClean="0"/>
              <a:t>handlers</a:t>
            </a:r>
            <a:r>
              <a:rPr lang="fr-FR" dirty="0" smtClean="0"/>
              <a:t> injectables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5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 la 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personna</a:t>
            </a:r>
            <a:r>
              <a:rPr lang="fr-FR" dirty="0" smtClean="0"/>
              <a:t> de vertigo</a:t>
            </a:r>
          </a:p>
          <a:p>
            <a:r>
              <a:rPr lang="fr-FR" dirty="0" smtClean="0"/>
              <a:t>Basé sur des principes de clés et de verrous</a:t>
            </a:r>
          </a:p>
          <a:p>
            <a:r>
              <a:rPr lang="fr-FR" dirty="0" smtClean="0"/>
              <a:t>L’utilisateur possède des rôles et ces rôles donnent des permissions (clés), définis dans un fichier XML</a:t>
            </a:r>
          </a:p>
          <a:p>
            <a:r>
              <a:rPr lang="fr-FR" dirty="0" smtClean="0"/>
              <a:t>La permission est composée d’une opération et d’un pattern paramétrable (expression régulière) avec </a:t>
            </a:r>
            <a:r>
              <a:rPr lang="fr-FR" dirty="0"/>
              <a:t>d</a:t>
            </a:r>
            <a:r>
              <a:rPr lang="fr-FR" dirty="0" smtClean="0"/>
              <a:t>es données associées à l’utilisateur</a:t>
            </a:r>
          </a:p>
          <a:p>
            <a:r>
              <a:rPr lang="fr-FR" dirty="0" smtClean="0"/>
              <a:t>Les objets à sécuriser sont définis dans l’initialiseur du </a:t>
            </a:r>
            <a:r>
              <a:rPr lang="fr-FR" dirty="0" err="1" smtClean="0"/>
              <a:t>VSecurityManager</a:t>
            </a:r>
            <a:r>
              <a:rPr lang="fr-FR" dirty="0" smtClean="0"/>
              <a:t> avec la façon de calculer leur verrous. Il y a un seul verrou par objet</a:t>
            </a:r>
          </a:p>
          <a:p>
            <a:r>
              <a:rPr lang="fr-FR" dirty="0" smtClean="0"/>
              <a:t>Vérification d’accès:</a:t>
            </a:r>
          </a:p>
          <a:p>
            <a:pPr lvl="1"/>
            <a:r>
              <a:rPr lang="fr-FR" dirty="0" smtClean="0"/>
              <a:t>On précise l’objet et l’opération</a:t>
            </a:r>
          </a:p>
          <a:p>
            <a:pPr lvl="1"/>
            <a:r>
              <a:rPr lang="fr-FR" dirty="0" smtClean="0"/>
              <a:t>Le système calcule le verrou de l’objet</a:t>
            </a:r>
          </a:p>
          <a:p>
            <a:pPr lvl="1"/>
            <a:r>
              <a:rPr lang="fr-FR" dirty="0" smtClean="0"/>
              <a:t>Le système regarde si l’utilisateur à une permission associé à l’opération compatible avec le verrou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8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4946228" cy="709612"/>
          </a:xfrm>
        </p:spPr>
        <p:txBody>
          <a:bodyPr/>
          <a:lstStyle/>
          <a:p>
            <a:r>
              <a:rPr lang="fr-FR" dirty="0" smtClean="0"/>
              <a:t>Exemple de fichier d’autorisation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100" dirty="0"/>
              <a:t>&lt;?</a:t>
            </a:r>
            <a:r>
              <a:rPr lang="fr-FR" sz="1100" dirty="0" err="1"/>
              <a:t>xml</a:t>
            </a:r>
            <a:r>
              <a:rPr lang="fr-FR" sz="1100" dirty="0"/>
              <a:t> version="1.0" </a:t>
            </a:r>
            <a:r>
              <a:rPr lang="fr-FR" sz="1100" dirty="0" err="1"/>
              <a:t>encoding</a:t>
            </a:r>
            <a:r>
              <a:rPr lang="fr-FR" sz="1100" dirty="0"/>
              <a:t>="UTF-8"?&gt;</a:t>
            </a:r>
          </a:p>
          <a:p>
            <a:pPr marL="0" indent="0">
              <a:buNone/>
            </a:pPr>
            <a:r>
              <a:rPr lang="fr-FR" sz="1100" dirty="0"/>
              <a:t>&lt;!DOCTYPE </a:t>
            </a:r>
            <a:r>
              <a:rPr lang="fr-FR" sz="1100" dirty="0" err="1"/>
              <a:t>authorisation</a:t>
            </a:r>
            <a:r>
              <a:rPr lang="fr-FR" sz="1100" dirty="0"/>
              <a:t>-config PUBLIC "-//</a:t>
            </a:r>
            <a:r>
              <a:rPr lang="fr-FR" sz="1100" dirty="0" err="1"/>
              <a:t>Kasper</a:t>
            </a:r>
            <a:r>
              <a:rPr lang="fr-FR" sz="1100" dirty="0"/>
              <a:t>//DTD </a:t>
            </a:r>
            <a:r>
              <a:rPr lang="fr-FR" sz="1100" dirty="0" err="1"/>
              <a:t>Kasper</a:t>
            </a:r>
            <a:r>
              <a:rPr lang="fr-FR" sz="1100" dirty="0"/>
              <a:t> </a:t>
            </a:r>
            <a:r>
              <a:rPr lang="fr-FR" sz="1100" dirty="0" err="1"/>
              <a:t>Authorisation</a:t>
            </a:r>
            <a:r>
              <a:rPr lang="fr-FR" sz="1100" dirty="0"/>
              <a:t> Config 1.0//EN" "http://www.kleegroup.com/dtd/kit-authorisation-config_1_0.dtd"&gt;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100" dirty="0"/>
              <a:t>&lt;</a:t>
            </a:r>
            <a:r>
              <a:rPr lang="fr-FR" sz="1100" dirty="0" err="1"/>
              <a:t>authorisation</a:t>
            </a:r>
            <a:r>
              <a:rPr lang="fr-FR" sz="1100" dirty="0"/>
              <a:t>-config&gt;</a:t>
            </a:r>
          </a:p>
          <a:p>
            <a:pPr marL="0" indent="0">
              <a:buNone/>
            </a:pPr>
            <a:r>
              <a:rPr lang="fr-FR" sz="1100" dirty="0"/>
              <a:t>	&lt;!-- Permission --&gt;</a:t>
            </a:r>
          </a:p>
          <a:p>
            <a:pPr marL="0" indent="0">
              <a:buNone/>
            </a:pPr>
            <a:r>
              <a:rPr lang="fr-FR" sz="1100" dirty="0"/>
              <a:t>	&lt;permission id="PRM_AUTORISATION_VALIDATION" </a:t>
            </a:r>
            <a:r>
              <a:rPr lang="fr-FR" sz="1100" dirty="0" err="1"/>
              <a:t>operation</a:t>
            </a:r>
            <a:r>
              <a:rPr lang="fr-FR" sz="1100" dirty="0"/>
              <a:t>="OP_VALID" description="validation d'une autorisation" </a:t>
            </a:r>
            <a:r>
              <a:rPr lang="fr-FR" sz="1100" dirty="0" err="1"/>
              <a:t>filter</a:t>
            </a:r>
            <a:r>
              <a:rPr lang="fr-FR" sz="1100" dirty="0"/>
              <a:t>="/DATA/</a:t>
            </a:r>
            <a:r>
              <a:rPr lang="fr-FR" sz="1100" dirty="0" err="1"/>
              <a:t>AutorisationAcces</a:t>
            </a:r>
            <a:r>
              <a:rPr lang="fr-FR" sz="1100" dirty="0"/>
              <a:t>(</a:t>
            </a:r>
            <a:r>
              <a:rPr lang="fr-FR" sz="1100" dirty="0" err="1"/>
              <a:t>Det</a:t>
            </a:r>
            <a:r>
              <a:rPr lang="fr-FR" sz="1100" dirty="0"/>
              <a:t>)?/</a:t>
            </a:r>
            <a:r>
              <a:rPr lang="fr-FR" sz="1100" dirty="0" err="1"/>
              <a:t>true</a:t>
            </a:r>
            <a:r>
              <a:rPr lang="fr-FR" sz="1100" dirty="0"/>
              <a:t>/${</a:t>
            </a:r>
            <a:r>
              <a:rPr lang="fr-FR" sz="1100" dirty="0" err="1"/>
              <a:t>tddCd</a:t>
            </a:r>
            <a:r>
              <a:rPr lang="fr-FR" sz="1100" dirty="0"/>
              <a:t>}/${</a:t>
            </a:r>
            <a:r>
              <a:rPr lang="fr-FR" sz="1100" dirty="0" err="1"/>
              <a:t>sitId</a:t>
            </a:r>
            <a:r>
              <a:rPr lang="fr-FR" sz="1100" dirty="0"/>
              <a:t>}/${</a:t>
            </a:r>
            <a:r>
              <a:rPr lang="fr-FR" sz="1100" dirty="0" err="1"/>
              <a:t>gpeId</a:t>
            </a:r>
            <a:r>
              <a:rPr lang="fr-FR" sz="1100" dirty="0"/>
              <a:t>}"/&gt;</a:t>
            </a:r>
          </a:p>
          <a:p>
            <a:pPr marL="0" indent="0">
              <a:buNone/>
            </a:pPr>
            <a:r>
              <a:rPr lang="fr-FR" sz="1100" dirty="0"/>
              <a:t>	&lt;permission id="PRM_DATA_AUTORISATION_ACCES_CONSULT" </a:t>
            </a:r>
            <a:r>
              <a:rPr lang="fr-FR" sz="1100" dirty="0" err="1"/>
              <a:t>operation</a:t>
            </a:r>
            <a:r>
              <a:rPr lang="fr-FR" sz="1100" dirty="0"/>
              <a:t>="OP_CONSULT" description="Consultation d'une autorisation d'</a:t>
            </a:r>
            <a:r>
              <a:rPr lang="fr-FR" sz="1100" dirty="0" err="1"/>
              <a:t>acces</a:t>
            </a:r>
            <a:r>
              <a:rPr lang="fr-FR" sz="1100" dirty="0"/>
              <a:t>" </a:t>
            </a:r>
            <a:r>
              <a:rPr lang="fr-FR" sz="1100" dirty="0" err="1"/>
              <a:t>filter</a:t>
            </a:r>
            <a:r>
              <a:rPr lang="fr-FR" sz="1100" dirty="0"/>
              <a:t>="/DATA/</a:t>
            </a:r>
            <a:r>
              <a:rPr lang="fr-FR" sz="1100" dirty="0" err="1"/>
              <a:t>AutorisationAcces</a:t>
            </a:r>
            <a:r>
              <a:rPr lang="fr-FR" sz="1100" dirty="0"/>
              <a:t>(</a:t>
            </a:r>
            <a:r>
              <a:rPr lang="fr-FR" sz="1100" dirty="0" err="1"/>
              <a:t>Det</a:t>
            </a:r>
            <a:r>
              <a:rPr lang="fr-FR" sz="1100" dirty="0"/>
              <a:t>)?/false/${</a:t>
            </a:r>
            <a:r>
              <a:rPr lang="fr-FR" sz="1100" dirty="0" err="1"/>
              <a:t>tddCd</a:t>
            </a:r>
            <a:r>
              <a:rPr lang="fr-FR" sz="1100" dirty="0"/>
              <a:t>}/${</a:t>
            </a:r>
            <a:r>
              <a:rPr lang="fr-FR" sz="1100" dirty="0" err="1"/>
              <a:t>sitId</a:t>
            </a:r>
            <a:r>
              <a:rPr lang="fr-FR" sz="1100" dirty="0"/>
              <a:t>}/${</a:t>
            </a:r>
            <a:r>
              <a:rPr lang="fr-FR" sz="1100" dirty="0" err="1"/>
              <a:t>gpeId</a:t>
            </a:r>
            <a:r>
              <a:rPr lang="fr-FR" sz="1100" dirty="0"/>
              <a:t>}"/&gt;</a:t>
            </a:r>
          </a:p>
          <a:p>
            <a:pPr marL="0" indent="0">
              <a:buNone/>
            </a:pPr>
            <a:r>
              <a:rPr lang="fr-FR" sz="1100" dirty="0"/>
              <a:t>	&lt;permission id="PRM_DATA_AUTORISATION_ACCES_MODIF" </a:t>
            </a:r>
            <a:r>
              <a:rPr lang="fr-FR" sz="1100" dirty="0" err="1"/>
              <a:t>operation</a:t>
            </a:r>
            <a:r>
              <a:rPr lang="fr-FR" sz="1100" dirty="0"/>
              <a:t>="OP_MODIFICATION" description="Modification d'une autorisation d'</a:t>
            </a:r>
            <a:r>
              <a:rPr lang="fr-FR" sz="1100" dirty="0" err="1"/>
              <a:t>acces</a:t>
            </a:r>
            <a:r>
              <a:rPr lang="fr-FR" sz="1100" dirty="0"/>
              <a:t>" </a:t>
            </a:r>
            <a:r>
              <a:rPr lang="fr-FR" sz="1100" dirty="0" err="1"/>
              <a:t>filter</a:t>
            </a:r>
            <a:r>
              <a:rPr lang="fr-FR" sz="1100" dirty="0"/>
              <a:t>="/DATA/</a:t>
            </a:r>
            <a:r>
              <a:rPr lang="fr-FR" sz="1100" dirty="0" err="1"/>
              <a:t>AutorisationAcces</a:t>
            </a:r>
            <a:r>
              <a:rPr lang="fr-FR" sz="1100" dirty="0"/>
              <a:t>(</a:t>
            </a:r>
            <a:r>
              <a:rPr lang="fr-FR" sz="1100" dirty="0" err="1"/>
              <a:t>Det</a:t>
            </a:r>
            <a:r>
              <a:rPr lang="fr-FR" sz="1100" dirty="0"/>
              <a:t>)?/false/${</a:t>
            </a:r>
            <a:r>
              <a:rPr lang="fr-FR" sz="1100" dirty="0" err="1"/>
              <a:t>tddCd</a:t>
            </a:r>
            <a:r>
              <a:rPr lang="fr-FR" sz="1100" dirty="0"/>
              <a:t>}/${</a:t>
            </a:r>
            <a:r>
              <a:rPr lang="fr-FR" sz="1100" dirty="0" err="1"/>
              <a:t>sitId</a:t>
            </a:r>
            <a:r>
              <a:rPr lang="fr-FR" sz="1100" dirty="0"/>
              <a:t>}/${</a:t>
            </a:r>
            <a:r>
              <a:rPr lang="fr-FR" sz="1100" dirty="0" err="1"/>
              <a:t>gpeId</a:t>
            </a:r>
            <a:r>
              <a:rPr lang="fr-FR" sz="1100" dirty="0"/>
              <a:t>}"/&gt;</a:t>
            </a:r>
          </a:p>
          <a:p>
            <a:pPr marL="0" indent="0">
              <a:buNone/>
            </a:pPr>
            <a:r>
              <a:rPr lang="fr-FR" sz="1100" dirty="0"/>
              <a:t>	&lt;permission id="PRM_DATA_DEM_AUTORISATION_ACCES_GESTION" </a:t>
            </a:r>
            <a:r>
              <a:rPr lang="fr-FR" sz="1100" dirty="0" err="1"/>
              <a:t>operation</a:t>
            </a:r>
            <a:r>
              <a:rPr lang="fr-FR" sz="1100" dirty="0"/>
              <a:t>="OP_GESTION" description="Modification de l'autorisation d'accès" </a:t>
            </a:r>
            <a:r>
              <a:rPr lang="fr-FR" sz="1100" dirty="0" err="1"/>
              <a:t>filter</a:t>
            </a:r>
            <a:r>
              <a:rPr lang="fr-FR" sz="1100" dirty="0"/>
              <a:t>="/DATA/</a:t>
            </a:r>
            <a:r>
              <a:rPr lang="fr-FR" sz="1100" dirty="0" err="1"/>
              <a:t>AutorisationAcces</a:t>
            </a:r>
            <a:r>
              <a:rPr lang="fr-FR" sz="1100" dirty="0"/>
              <a:t>/</a:t>
            </a:r>
            <a:r>
              <a:rPr lang="fr-FR" sz="1100" dirty="0" err="1"/>
              <a:t>true</a:t>
            </a:r>
            <a:r>
              <a:rPr lang="fr-FR" sz="1100" dirty="0"/>
              <a:t>/${</a:t>
            </a:r>
            <a:r>
              <a:rPr lang="fr-FR" sz="1100" dirty="0" err="1"/>
              <a:t>tddCd</a:t>
            </a:r>
            <a:r>
              <a:rPr lang="fr-FR" sz="1100" dirty="0"/>
              <a:t>}/${</a:t>
            </a:r>
            <a:r>
              <a:rPr lang="fr-FR" sz="1100" dirty="0" err="1"/>
              <a:t>sitId</a:t>
            </a:r>
            <a:r>
              <a:rPr lang="fr-FR" sz="1100" dirty="0"/>
              <a:t>}/${</a:t>
            </a:r>
            <a:r>
              <a:rPr lang="fr-FR" sz="1100" dirty="0" err="1"/>
              <a:t>gpeId</a:t>
            </a:r>
            <a:r>
              <a:rPr lang="fr-FR" sz="1100" dirty="0"/>
              <a:t>}"/&gt;</a:t>
            </a:r>
          </a:p>
          <a:p>
            <a:pPr marL="0" indent="0">
              <a:buNone/>
            </a:pPr>
            <a:r>
              <a:rPr lang="fr-FR" sz="1100" dirty="0"/>
              <a:t>	&lt;permission id="PRM_ES_DEMANDE_AUTORISATION_ACCES_SEARCH" </a:t>
            </a:r>
            <a:r>
              <a:rPr lang="fr-FR" sz="1100" dirty="0" err="1"/>
              <a:t>operation</a:t>
            </a:r>
            <a:r>
              <a:rPr lang="fr-FR" sz="1100" dirty="0"/>
              <a:t>="OP_ES_SEARCH" description="Recherche de demandes d'autorisation d'</a:t>
            </a:r>
            <a:r>
              <a:rPr lang="fr-FR" sz="1100" dirty="0" err="1"/>
              <a:t>acces</a:t>
            </a:r>
            <a:r>
              <a:rPr lang="fr-FR" sz="1100" dirty="0"/>
              <a:t>" </a:t>
            </a:r>
            <a:r>
              <a:rPr lang="fr-FR" sz="1100" dirty="0" err="1"/>
              <a:t>filter</a:t>
            </a:r>
            <a:r>
              <a:rPr lang="fr-FR" sz="1100" dirty="0"/>
              <a:t>="/ES/</a:t>
            </a:r>
            <a:r>
              <a:rPr lang="fr-FR" sz="1100" dirty="0" err="1"/>
              <a:t>AutorisationAccesSearchHandler</a:t>
            </a:r>
            <a:r>
              <a:rPr lang="fr-FR" sz="1100" dirty="0"/>
              <a:t>/(ETA_CD:(AIN|ECI|SSU|REF) AND TDD_CD:${</a:t>
            </a:r>
            <a:r>
              <a:rPr lang="fr-FR" sz="1100" dirty="0" err="1"/>
              <a:t>tddCd</a:t>
            </a:r>
            <a:r>
              <a:rPr lang="fr-FR" sz="1100" dirty="0"/>
              <a:t>} AND (SIT_ID:${</a:t>
            </a:r>
            <a:r>
              <a:rPr lang="fr-FR" sz="1100" dirty="0" err="1"/>
              <a:t>sitId</a:t>
            </a:r>
            <a:r>
              <a:rPr lang="fr-FR" sz="1100" dirty="0"/>
              <a:t>} OR GPE_ID:${</a:t>
            </a:r>
            <a:r>
              <a:rPr lang="fr-FR" sz="1100" dirty="0" err="1"/>
              <a:t>gpeId</a:t>
            </a:r>
            <a:r>
              <a:rPr lang="fr-FR" sz="1100" dirty="0"/>
              <a:t>}))"/&gt;</a:t>
            </a:r>
          </a:p>
          <a:p>
            <a:pPr marL="0" indent="0">
              <a:buNone/>
            </a:pPr>
            <a:r>
              <a:rPr lang="fr-FR" sz="1100" dirty="0"/>
              <a:t>	&lt;permission id="PRM_ES_AUTORISATION_ACCES_SEARCH" </a:t>
            </a:r>
            <a:r>
              <a:rPr lang="fr-FR" sz="1100" dirty="0" err="1"/>
              <a:t>operation</a:t>
            </a:r>
            <a:r>
              <a:rPr lang="fr-FR" sz="1100" dirty="0"/>
              <a:t>="OP_ES_SEARCH" description="Recherche d'autorisation d'</a:t>
            </a:r>
            <a:r>
              <a:rPr lang="fr-FR" sz="1100" dirty="0" err="1"/>
              <a:t>acces</a:t>
            </a:r>
            <a:r>
              <a:rPr lang="fr-FR" sz="1100" dirty="0"/>
              <a:t>" </a:t>
            </a:r>
            <a:r>
              <a:rPr lang="fr-FR" sz="1100" dirty="0" err="1"/>
              <a:t>filter</a:t>
            </a:r>
            <a:r>
              <a:rPr lang="fr-FR" sz="1100" dirty="0"/>
              <a:t>="/ES/</a:t>
            </a:r>
            <a:r>
              <a:rPr lang="fr-FR" sz="1100" dirty="0" err="1"/>
              <a:t>AutorisationAccesSearchHandler</a:t>
            </a:r>
            <a:r>
              <a:rPr lang="fr-FR" sz="1100" dirty="0"/>
              <a:t>/(!ETA_CD:(AIN|ECI|SSU|REF) AND TDD_CD:${</a:t>
            </a:r>
            <a:r>
              <a:rPr lang="fr-FR" sz="1100" dirty="0" err="1"/>
              <a:t>tddCd</a:t>
            </a:r>
            <a:r>
              <a:rPr lang="fr-FR" sz="1100" dirty="0"/>
              <a:t>} AND (SIT_ID:${</a:t>
            </a:r>
            <a:r>
              <a:rPr lang="fr-FR" sz="1100" dirty="0" err="1"/>
              <a:t>sitId</a:t>
            </a:r>
            <a:r>
              <a:rPr lang="fr-FR" sz="1100" dirty="0"/>
              <a:t>} OR GPE_ID:${</a:t>
            </a:r>
            <a:r>
              <a:rPr lang="fr-FR" sz="1100" dirty="0" err="1"/>
              <a:t>gpeId</a:t>
            </a:r>
            <a:r>
              <a:rPr lang="fr-FR" sz="1100" dirty="0"/>
              <a:t>}))"/&gt;</a:t>
            </a:r>
          </a:p>
          <a:p>
            <a:pPr marL="0" indent="0">
              <a:buNone/>
            </a:pPr>
            <a:r>
              <a:rPr lang="fr-FR" sz="1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648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4946228" cy="709612"/>
          </a:xfrm>
        </p:spPr>
        <p:txBody>
          <a:bodyPr/>
          <a:lstStyle/>
          <a:p>
            <a:r>
              <a:rPr lang="fr-FR" dirty="0" smtClean="0"/>
              <a:t>Exemple de fichier d’autorisation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000" dirty="0"/>
              <a:t>	&lt;</a:t>
            </a:r>
            <a:r>
              <a:rPr lang="fr-FR" sz="1000" dirty="0" err="1"/>
              <a:t>role</a:t>
            </a:r>
            <a:r>
              <a:rPr lang="fr-FR" sz="1000" dirty="0"/>
              <a:t> </a:t>
            </a:r>
            <a:r>
              <a:rPr lang="fr-FR" sz="1000" dirty="0" err="1"/>
              <a:t>name</a:t>
            </a:r>
            <a:r>
              <a:rPr lang="fr-FR" sz="1000" dirty="0"/>
              <a:t>="R_DEM_CON" description="Consultation des demandes"&gt;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="PRM_ES_DEMANDE_AUTORISATION_ACCES_SEARCH" /&gt;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="PRM_ES_AUTORISATION_ACCES_SEARCH" /&gt;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="PRM_DATA_AUTORISATION_ACCES_CONSULT" /&gt;</a:t>
            </a:r>
          </a:p>
          <a:p>
            <a:pPr marL="0" indent="0">
              <a:buNone/>
            </a:pPr>
            <a:r>
              <a:rPr lang="fr-FR" sz="1000" dirty="0"/>
              <a:t>	&lt;/</a:t>
            </a:r>
            <a:r>
              <a:rPr lang="fr-FR" sz="1000" dirty="0" err="1"/>
              <a:t>role</a:t>
            </a:r>
            <a:r>
              <a:rPr lang="fr-FR" sz="1000" dirty="0"/>
              <a:t>&gt;</a:t>
            </a:r>
          </a:p>
          <a:p>
            <a:pPr marL="0" indent="0">
              <a:buNone/>
            </a:pPr>
            <a:r>
              <a:rPr lang="fr-FR" sz="1000" dirty="0"/>
              <a:t>	&lt;</a:t>
            </a:r>
            <a:r>
              <a:rPr lang="fr-FR" sz="1000" dirty="0" err="1"/>
              <a:t>role</a:t>
            </a:r>
            <a:r>
              <a:rPr lang="fr-FR" sz="1000" dirty="0"/>
              <a:t> </a:t>
            </a:r>
            <a:r>
              <a:rPr lang="fr-FR" sz="1000" dirty="0" err="1"/>
              <a:t>name</a:t>
            </a:r>
            <a:r>
              <a:rPr lang="fr-FR" sz="1000" dirty="0"/>
              <a:t>="R_DEM_INS" description="Instruction des demandes"&gt;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="PRM_ES_DEMANDE_AUTORISATION_ACCES_SEARCH" /&gt;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="PRM_ES_AUTORISATION_ACCES_SEARCH" /&gt;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="PRM_DATA_DEM_AUTORISATION_ACCES_GESTION" /&gt;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="PRM_DATA_AUTORISATION_ACCES_CONSULT" /&gt;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="PRM_DATA_AUTORISATION_ACCES_MODIF" /&gt;</a:t>
            </a:r>
          </a:p>
          <a:p>
            <a:pPr marL="0" indent="0">
              <a:buNone/>
            </a:pPr>
            <a:r>
              <a:rPr lang="fr-FR" sz="1000" dirty="0"/>
              <a:t>	&lt;/</a:t>
            </a:r>
            <a:r>
              <a:rPr lang="fr-FR" sz="1000" dirty="0" err="1"/>
              <a:t>role</a:t>
            </a:r>
            <a:r>
              <a:rPr lang="fr-FR" sz="1000" dirty="0"/>
              <a:t>&gt;</a:t>
            </a:r>
          </a:p>
          <a:p>
            <a:pPr marL="0" indent="0">
              <a:buNone/>
            </a:pPr>
            <a:r>
              <a:rPr lang="fr-FR" sz="1000" dirty="0"/>
              <a:t>	&lt;</a:t>
            </a:r>
            <a:r>
              <a:rPr lang="fr-FR" sz="1000" dirty="0" err="1"/>
              <a:t>role</a:t>
            </a:r>
            <a:r>
              <a:rPr lang="fr-FR" sz="1000" dirty="0"/>
              <a:t> </a:t>
            </a:r>
            <a:r>
              <a:rPr lang="fr-FR" sz="1000" dirty="0" err="1"/>
              <a:t>name</a:t>
            </a:r>
            <a:r>
              <a:rPr lang="fr-FR" sz="1000" dirty="0"/>
              <a:t>="R_DEM_VAR" description="Changer l'état d'une demande à Valide ou Refusée"&gt;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="PRM_ES_DEMANDE_AUTORISATION_ACCES_SEARCH" /&gt;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="PRM_ES_AUTORISATION_ACCES_SEARCH" /&gt;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="PRM_AUTORISATION_VALIDATION"/&gt;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="PRM_DATA_DEM_AUTORISATION_ACCES_GESTION" /&gt;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="PRM_DATA_AUTORISATION_ACCES_CONSULT" /&gt;</a:t>
            </a:r>
          </a:p>
          <a:p>
            <a:pPr marL="0" indent="0">
              <a:buNone/>
            </a:pPr>
            <a:r>
              <a:rPr lang="fr-FR" sz="1000" dirty="0"/>
              <a:t>		&lt;permission </a:t>
            </a:r>
            <a:r>
              <a:rPr lang="fr-FR" sz="1000" dirty="0" err="1"/>
              <a:t>ref</a:t>
            </a:r>
            <a:r>
              <a:rPr lang="fr-FR" sz="1000" dirty="0"/>
              <a:t>="PRM_DATA_AUTORISATION_ACCES_MODIF" /&gt;</a:t>
            </a:r>
          </a:p>
          <a:p>
            <a:pPr marL="0" indent="0">
              <a:buNone/>
            </a:pPr>
            <a:r>
              <a:rPr lang="fr-FR" sz="1000" dirty="0"/>
              <a:t>	&lt;/</a:t>
            </a:r>
            <a:r>
              <a:rPr lang="fr-FR" sz="1000" dirty="0" err="1"/>
              <a:t>role</a:t>
            </a:r>
            <a:r>
              <a:rPr lang="fr-FR" sz="1000" dirty="0"/>
              <a:t>&gt;</a:t>
            </a:r>
          </a:p>
          <a:p>
            <a:pPr marL="0" indent="0">
              <a:buNone/>
            </a:pPr>
            <a:r>
              <a:rPr lang="fr-FR" sz="1000" dirty="0"/>
              <a:t>&lt;/</a:t>
            </a:r>
            <a:r>
              <a:rPr lang="fr-FR" sz="1000" dirty="0" err="1"/>
              <a:t>authorisation</a:t>
            </a:r>
            <a:r>
              <a:rPr lang="fr-FR" sz="1000" dirty="0"/>
              <a:t>-config&gt;</a:t>
            </a:r>
          </a:p>
        </p:txBody>
      </p:sp>
    </p:spTree>
    <p:extLst>
      <p:ext uri="{BB962C8B-B14F-4D97-AF65-F5344CB8AC3E}">
        <p14:creationId xmlns:p14="http://schemas.microsoft.com/office/powerpoint/2010/main" val="27193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Initialisation des verrous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100" dirty="0"/>
              <a:t>public class </a:t>
            </a:r>
            <a:r>
              <a:rPr lang="fr-FR" sz="1100" dirty="0" err="1"/>
              <a:t>SecurityManagerInitializer</a:t>
            </a:r>
            <a:r>
              <a:rPr lang="fr-FR" sz="1100" dirty="0"/>
              <a:t> </a:t>
            </a:r>
            <a:r>
              <a:rPr lang="fr-FR" sz="1100" dirty="0" err="1"/>
              <a:t>implements</a:t>
            </a:r>
            <a:r>
              <a:rPr lang="fr-FR" sz="1100" dirty="0"/>
              <a:t> </a:t>
            </a:r>
            <a:r>
              <a:rPr lang="fr-FR" sz="1100" dirty="0" err="1"/>
              <a:t>ComponentInitializer</a:t>
            </a:r>
            <a:r>
              <a:rPr lang="fr-FR" sz="1100" dirty="0"/>
              <a:t>&lt;</a:t>
            </a:r>
            <a:r>
              <a:rPr lang="fr-FR" sz="1100" dirty="0" err="1"/>
              <a:t>VSecurityManager</a:t>
            </a:r>
            <a:r>
              <a:rPr lang="fr-FR" sz="1100" dirty="0"/>
              <a:t>&gt; {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100" dirty="0"/>
              <a:t>    /** {@</a:t>
            </a:r>
            <a:r>
              <a:rPr lang="fr-FR" sz="1100" dirty="0" err="1"/>
              <a:t>inheritDoc</a:t>
            </a:r>
            <a:r>
              <a:rPr lang="fr-FR" sz="1100" dirty="0"/>
              <a:t>} */</a:t>
            </a:r>
          </a:p>
          <a:p>
            <a:pPr marL="0" indent="0">
              <a:buNone/>
            </a:pPr>
            <a:r>
              <a:rPr lang="fr-FR" sz="1100" dirty="0"/>
              <a:t>    @</a:t>
            </a:r>
            <a:r>
              <a:rPr lang="fr-FR" sz="1100" dirty="0" err="1"/>
              <a:t>Override</a:t>
            </a:r>
            <a:endParaRPr lang="fr-FR" sz="1100" dirty="0"/>
          </a:p>
          <a:p>
            <a:pPr marL="0" indent="0">
              <a:buNone/>
            </a:pPr>
            <a:r>
              <a:rPr lang="fr-FR" sz="1100" dirty="0"/>
              <a:t>    public </a:t>
            </a: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init</a:t>
            </a:r>
            <a:r>
              <a:rPr lang="fr-FR" sz="1100" dirty="0"/>
              <a:t>(final </a:t>
            </a:r>
            <a:r>
              <a:rPr lang="fr-FR" sz="1100" dirty="0" err="1"/>
              <a:t>VSecurityManager</a:t>
            </a:r>
            <a:r>
              <a:rPr lang="fr-FR" sz="1100" dirty="0"/>
              <a:t> component) {</a:t>
            </a:r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registerAutorisationAccess</a:t>
            </a:r>
            <a:r>
              <a:rPr lang="fr-FR" sz="1100" dirty="0"/>
              <a:t>(component);</a:t>
            </a:r>
          </a:p>
          <a:p>
            <a:pPr marL="0" indent="0">
              <a:buNone/>
            </a:pPr>
            <a:r>
              <a:rPr lang="fr-FR" sz="1100" dirty="0"/>
              <a:t>    }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100" dirty="0"/>
              <a:t>    </a:t>
            </a:r>
            <a:r>
              <a:rPr lang="fr-FR" sz="1100" dirty="0" err="1"/>
              <a:t>private</a:t>
            </a:r>
            <a:r>
              <a:rPr lang="fr-FR" sz="1100" dirty="0"/>
              <a:t> </a:t>
            </a: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registerAutorisationAccess</a:t>
            </a:r>
            <a:r>
              <a:rPr lang="fr-FR" sz="1100" dirty="0"/>
              <a:t>(final </a:t>
            </a:r>
            <a:r>
              <a:rPr lang="fr-FR" sz="1100" dirty="0" err="1"/>
              <a:t>VSecurityManager</a:t>
            </a:r>
            <a:r>
              <a:rPr lang="fr-FR" sz="1100" dirty="0"/>
              <a:t> component) {</a:t>
            </a:r>
          </a:p>
          <a:p>
            <a:pPr marL="0" indent="0">
              <a:buNone/>
            </a:pPr>
            <a:r>
              <a:rPr lang="fr-FR" sz="1100" dirty="0"/>
              <a:t>        final </a:t>
            </a:r>
            <a:r>
              <a:rPr lang="fr-FR" sz="1100" dirty="0" err="1"/>
              <a:t>StringBuilder</a:t>
            </a:r>
            <a:r>
              <a:rPr lang="fr-FR" sz="1100" dirty="0"/>
              <a:t> </a:t>
            </a:r>
            <a:r>
              <a:rPr lang="fr-FR" sz="1100" dirty="0" err="1"/>
              <a:t>sb</a:t>
            </a:r>
            <a:r>
              <a:rPr lang="fr-FR" sz="1100" dirty="0"/>
              <a:t> = new </a:t>
            </a:r>
            <a:r>
              <a:rPr lang="fr-FR" sz="1100" dirty="0" err="1"/>
              <a:t>StringBuilder</a:t>
            </a:r>
            <a:r>
              <a:rPr lang="fr-FR" sz="1100" dirty="0"/>
              <a:t>();</a:t>
            </a:r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addPathFieldParam</a:t>
            </a:r>
            <a:r>
              <a:rPr lang="fr-FR" sz="1100" dirty="0"/>
              <a:t>(</a:t>
            </a:r>
            <a:r>
              <a:rPr lang="fr-FR" sz="1100" dirty="0" err="1"/>
              <a:t>sb</a:t>
            </a:r>
            <a:r>
              <a:rPr lang="fr-FR" sz="1100" dirty="0"/>
              <a:t>, </a:t>
            </a:r>
            <a:r>
              <a:rPr lang="fr-FR" sz="1100" dirty="0" err="1"/>
              <a:t>AutorisationAccesFields.IS_DEMANDE</a:t>
            </a:r>
            <a:r>
              <a:rPr lang="fr-FR" sz="1100" dirty="0"/>
              <a:t>);</a:t>
            </a:r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addPathFieldParam</a:t>
            </a:r>
            <a:r>
              <a:rPr lang="fr-FR" sz="1100" dirty="0"/>
              <a:t>(</a:t>
            </a:r>
            <a:r>
              <a:rPr lang="fr-FR" sz="1100" dirty="0" err="1"/>
              <a:t>sb</a:t>
            </a:r>
            <a:r>
              <a:rPr lang="fr-FR" sz="1100" dirty="0"/>
              <a:t>, </a:t>
            </a:r>
            <a:r>
              <a:rPr lang="fr-FR" sz="1100" dirty="0" err="1"/>
              <a:t>AutorisationAccesFields.TDD_CD</a:t>
            </a:r>
            <a:r>
              <a:rPr lang="fr-FR" sz="1100" dirty="0"/>
              <a:t>);</a:t>
            </a:r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addPathFieldParam</a:t>
            </a:r>
            <a:r>
              <a:rPr lang="fr-FR" sz="1100" dirty="0"/>
              <a:t>(</a:t>
            </a:r>
            <a:r>
              <a:rPr lang="fr-FR" sz="1100" dirty="0" err="1"/>
              <a:t>sb</a:t>
            </a:r>
            <a:r>
              <a:rPr lang="fr-FR" sz="1100" dirty="0"/>
              <a:t>, </a:t>
            </a:r>
            <a:r>
              <a:rPr lang="fr-FR" sz="1100" dirty="0" err="1"/>
              <a:t>AutorisationAccesFields.SIT_ID</a:t>
            </a:r>
            <a:r>
              <a:rPr lang="fr-FR" sz="1100" dirty="0"/>
              <a:t>);</a:t>
            </a:r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addPathFieldParam</a:t>
            </a:r>
            <a:r>
              <a:rPr lang="fr-FR" sz="1100" dirty="0"/>
              <a:t>(</a:t>
            </a:r>
            <a:r>
              <a:rPr lang="fr-FR" sz="1100" dirty="0" err="1"/>
              <a:t>sb</a:t>
            </a:r>
            <a:r>
              <a:rPr lang="fr-FR" sz="1100" dirty="0"/>
              <a:t>, </a:t>
            </a:r>
            <a:r>
              <a:rPr lang="fr-FR" sz="1100" dirty="0" err="1"/>
              <a:t>AutorisationAccesFields.GPE_ID</a:t>
            </a:r>
            <a:r>
              <a:rPr lang="fr-FR" sz="1100" dirty="0"/>
              <a:t>);</a:t>
            </a:r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registerDataRessourceNameFactory</a:t>
            </a:r>
            <a:r>
              <a:rPr lang="fr-FR" sz="1100" dirty="0"/>
              <a:t>(</a:t>
            </a:r>
            <a:r>
              <a:rPr lang="fr-FR" sz="1100" dirty="0" err="1"/>
              <a:t>AutorisationAcces.class</a:t>
            </a:r>
            <a:r>
              <a:rPr lang="fr-FR" sz="1100" dirty="0"/>
              <a:t>, </a:t>
            </a:r>
            <a:r>
              <a:rPr lang="fr-FR" sz="1100" dirty="0" err="1"/>
              <a:t>sb.toString</a:t>
            </a:r>
            <a:r>
              <a:rPr lang="fr-FR" sz="1100" dirty="0"/>
              <a:t>(), component);</a:t>
            </a:r>
          </a:p>
          <a:p>
            <a:pPr marL="0" indent="0">
              <a:buNone/>
            </a:pPr>
            <a:r>
              <a:rPr lang="fr-FR" sz="1100" dirty="0"/>
              <a:t>    }</a:t>
            </a:r>
          </a:p>
          <a:p>
            <a:pPr marL="0" indent="0">
              <a:buNone/>
            </a:pPr>
            <a:r>
              <a:rPr lang="fr-FR" sz="1100" dirty="0" err="1"/>
              <a:t>private</a:t>
            </a:r>
            <a:r>
              <a:rPr lang="fr-FR" sz="1100" dirty="0"/>
              <a:t> </a:t>
            </a: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addPathFieldParam</a:t>
            </a:r>
            <a:r>
              <a:rPr lang="fr-FR" sz="1100" dirty="0"/>
              <a:t>(final </a:t>
            </a:r>
            <a:r>
              <a:rPr lang="fr-FR" sz="1100" dirty="0" err="1"/>
              <a:t>StringBuilder</a:t>
            </a:r>
            <a:r>
              <a:rPr lang="fr-FR" sz="1100" dirty="0"/>
              <a:t> </a:t>
            </a:r>
            <a:r>
              <a:rPr lang="fr-FR" sz="1100" dirty="0" err="1"/>
              <a:t>sb</a:t>
            </a:r>
            <a:r>
              <a:rPr lang="fr-FR" sz="1100" dirty="0"/>
              <a:t>, final </a:t>
            </a:r>
            <a:r>
              <a:rPr lang="fr-FR" sz="1100" dirty="0" err="1"/>
              <a:t>DtFieldName</a:t>
            </a:r>
            <a:r>
              <a:rPr lang="fr-FR" sz="1100" dirty="0"/>
              <a:t> </a:t>
            </a:r>
            <a:r>
              <a:rPr lang="fr-FR" sz="1100" dirty="0" err="1"/>
              <a:t>paramfield</a:t>
            </a:r>
            <a:r>
              <a:rPr lang="fr-FR" sz="1100" dirty="0"/>
              <a:t>) {</a:t>
            </a:r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addPathParam</a:t>
            </a:r>
            <a:r>
              <a:rPr lang="fr-FR" sz="1100" dirty="0"/>
              <a:t>(</a:t>
            </a:r>
            <a:r>
              <a:rPr lang="fr-FR" sz="1100" dirty="0" err="1"/>
              <a:t>sb</a:t>
            </a:r>
            <a:r>
              <a:rPr lang="fr-FR" sz="1100" dirty="0"/>
              <a:t>, </a:t>
            </a:r>
            <a:r>
              <a:rPr lang="fr-FR" sz="1100" dirty="0" err="1"/>
              <a:t>StringUtil.constToLowerCamelCase</a:t>
            </a:r>
            <a:r>
              <a:rPr lang="fr-FR" sz="1100" dirty="0"/>
              <a:t>(paramfield.name()));</a:t>
            </a:r>
          </a:p>
          <a:p>
            <a:pPr marL="0" indent="0">
              <a:buNone/>
            </a:pPr>
            <a:r>
              <a:rPr lang="fr-FR" sz="1100" dirty="0"/>
              <a:t>    }</a:t>
            </a:r>
          </a:p>
          <a:p>
            <a:pPr marL="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048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779838" y="1556023"/>
            <a:ext cx="5364162" cy="5048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 smtClean="0">
              <a:solidFill>
                <a:schemeClr val="bg2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938" y="1392254"/>
            <a:ext cx="364331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79838" y="1196975"/>
            <a:ext cx="5292725" cy="5184775"/>
          </a:xfrm>
          <a:noFill/>
        </p:spPr>
        <p:txBody>
          <a:bodyPr/>
          <a:lstStyle/>
          <a:p>
            <a:pPr>
              <a:buNone/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Généralités sur Vertigo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Approche MDA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Couche métier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Couche IHM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Questions / réponses</a:t>
            </a:r>
          </a:p>
          <a:p>
            <a:pPr marL="0" indent="0">
              <a:buNone/>
              <a:tabLst>
                <a:tab pos="4572000" algn="l"/>
              </a:tabLst>
            </a:pPr>
            <a:endParaRPr lang="fr-FR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Initialisation des verrous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100" dirty="0" smtClean="0"/>
              <a:t>    </a:t>
            </a:r>
            <a:r>
              <a:rPr lang="fr-FR" sz="1100" dirty="0" err="1"/>
              <a:t>private</a:t>
            </a:r>
            <a:r>
              <a:rPr lang="fr-FR" sz="1100" dirty="0"/>
              <a:t> </a:t>
            </a: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addPathParam</a:t>
            </a:r>
            <a:r>
              <a:rPr lang="fr-FR" sz="1100" dirty="0"/>
              <a:t>(final </a:t>
            </a:r>
            <a:r>
              <a:rPr lang="fr-FR" sz="1100" dirty="0" err="1"/>
              <a:t>StringBuilder</a:t>
            </a:r>
            <a:r>
              <a:rPr lang="fr-FR" sz="1100" dirty="0"/>
              <a:t> </a:t>
            </a:r>
            <a:r>
              <a:rPr lang="fr-FR" sz="1100" dirty="0" err="1"/>
              <a:t>sb</a:t>
            </a:r>
            <a:r>
              <a:rPr lang="fr-FR" sz="1100" dirty="0"/>
              <a:t>, final String </a:t>
            </a:r>
            <a:r>
              <a:rPr lang="fr-FR" sz="1100" dirty="0" err="1"/>
              <a:t>param</a:t>
            </a:r>
            <a:r>
              <a:rPr lang="fr-FR" sz="1100" dirty="0"/>
              <a:t>) {</a:t>
            </a:r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sb.append</a:t>
            </a:r>
            <a:r>
              <a:rPr lang="fr-FR" sz="1100" dirty="0"/>
              <a:t>("/${");</a:t>
            </a:r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sb.append</a:t>
            </a:r>
            <a:r>
              <a:rPr lang="fr-FR" sz="1100" dirty="0"/>
              <a:t>(</a:t>
            </a:r>
            <a:r>
              <a:rPr lang="fr-FR" sz="1100" dirty="0" err="1"/>
              <a:t>param</a:t>
            </a:r>
            <a:r>
              <a:rPr lang="fr-FR" sz="1100" dirty="0"/>
              <a:t>);</a:t>
            </a:r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sb.append</a:t>
            </a:r>
            <a:r>
              <a:rPr lang="fr-FR" sz="1100" dirty="0"/>
              <a:t>('}');</a:t>
            </a:r>
          </a:p>
          <a:p>
            <a:pPr marL="0" indent="0">
              <a:buNone/>
            </a:pPr>
            <a:r>
              <a:rPr lang="fr-FR" sz="1100" dirty="0"/>
              <a:t>    }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100" dirty="0"/>
              <a:t>    </a:t>
            </a:r>
            <a:r>
              <a:rPr lang="fr-FR" sz="1100" dirty="0" err="1"/>
              <a:t>private</a:t>
            </a:r>
            <a:r>
              <a:rPr lang="fr-FR" sz="1100" dirty="0"/>
              <a:t> </a:t>
            </a: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registerDataRessourceNameFactory</a:t>
            </a:r>
            <a:r>
              <a:rPr lang="fr-FR" sz="1100" dirty="0"/>
              <a:t>(final Class&lt;?&gt; </a:t>
            </a:r>
            <a:r>
              <a:rPr lang="fr-FR" sz="1100" dirty="0" err="1"/>
              <a:t>clazz</a:t>
            </a:r>
            <a:r>
              <a:rPr lang="fr-FR" sz="1100" dirty="0"/>
              <a:t>, final String </a:t>
            </a:r>
            <a:r>
              <a:rPr lang="fr-FR" sz="1100" dirty="0" err="1"/>
              <a:t>specificPattern</a:t>
            </a:r>
            <a:r>
              <a:rPr lang="fr-FR" sz="1100" dirty="0"/>
              <a:t>,</a:t>
            </a:r>
          </a:p>
          <a:p>
            <a:pPr marL="0" indent="0">
              <a:buNone/>
            </a:pPr>
            <a:r>
              <a:rPr lang="fr-FR" sz="1100" dirty="0"/>
              <a:t>            final </a:t>
            </a:r>
            <a:r>
              <a:rPr lang="fr-FR" sz="1100" dirty="0" err="1"/>
              <a:t>VSecurityManager</a:t>
            </a:r>
            <a:r>
              <a:rPr lang="fr-FR" sz="1100" dirty="0"/>
              <a:t> </a:t>
            </a:r>
            <a:r>
              <a:rPr lang="fr-FR" sz="1100" dirty="0" err="1"/>
              <a:t>securityManager</a:t>
            </a:r>
            <a:r>
              <a:rPr lang="fr-FR" sz="1100" dirty="0"/>
              <a:t>) {</a:t>
            </a:r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registerResourceNameFactory</a:t>
            </a:r>
            <a:r>
              <a:rPr lang="fr-FR" sz="1100" dirty="0"/>
              <a:t>(</a:t>
            </a:r>
            <a:r>
              <a:rPr lang="fr-FR" sz="1100" dirty="0" err="1"/>
              <a:t>clazz.getSimpleName</a:t>
            </a:r>
            <a:r>
              <a:rPr lang="fr-FR" sz="1100" dirty="0"/>
              <a:t>(), "/DATA/" + </a:t>
            </a:r>
            <a:r>
              <a:rPr lang="fr-FR" sz="1100" dirty="0" err="1"/>
              <a:t>clazz.getSimpleName</a:t>
            </a:r>
            <a:r>
              <a:rPr lang="fr-FR" sz="1100" dirty="0"/>
              <a:t>() + </a:t>
            </a:r>
            <a:r>
              <a:rPr lang="fr-FR" sz="1100" dirty="0" err="1"/>
              <a:t>specificPattern</a:t>
            </a:r>
            <a:r>
              <a:rPr lang="fr-FR" sz="1100" dirty="0"/>
              <a:t>,</a:t>
            </a:r>
          </a:p>
          <a:p>
            <a:pPr marL="0" indent="0">
              <a:buNone/>
            </a:pPr>
            <a:r>
              <a:rPr lang="fr-FR" sz="1100" dirty="0"/>
              <a:t>                </a:t>
            </a:r>
            <a:r>
              <a:rPr lang="fr-FR" sz="1100" dirty="0" err="1"/>
              <a:t>securityManager</a:t>
            </a:r>
            <a:r>
              <a:rPr lang="fr-FR" sz="1100" dirty="0"/>
              <a:t>);</a:t>
            </a:r>
          </a:p>
          <a:p>
            <a:pPr marL="0" indent="0">
              <a:buNone/>
            </a:pPr>
            <a:r>
              <a:rPr lang="fr-FR" sz="1100" dirty="0"/>
              <a:t>    }</a:t>
            </a:r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100" dirty="0"/>
              <a:t>    </a:t>
            </a:r>
            <a:r>
              <a:rPr lang="fr-FR" sz="1100" dirty="0" err="1"/>
              <a:t>private</a:t>
            </a:r>
            <a:r>
              <a:rPr lang="fr-FR" sz="1100" dirty="0"/>
              <a:t> </a:t>
            </a:r>
            <a:r>
              <a:rPr lang="fr-FR" sz="1100" dirty="0" err="1"/>
              <a:t>void</a:t>
            </a:r>
            <a:r>
              <a:rPr lang="fr-FR" sz="1100" dirty="0"/>
              <a:t> </a:t>
            </a:r>
            <a:r>
              <a:rPr lang="fr-FR" sz="1100" dirty="0" err="1"/>
              <a:t>registerResourceNameFactory</a:t>
            </a:r>
            <a:r>
              <a:rPr lang="fr-FR" sz="1100" dirty="0"/>
              <a:t>(final String </a:t>
            </a:r>
            <a:r>
              <a:rPr lang="fr-FR" sz="1100" dirty="0" err="1"/>
              <a:t>resourceType</a:t>
            </a:r>
            <a:r>
              <a:rPr lang="fr-FR" sz="1100" dirty="0"/>
              <a:t>, final String </a:t>
            </a:r>
            <a:r>
              <a:rPr lang="fr-FR" sz="1100" dirty="0" err="1"/>
              <a:t>securityPattern</a:t>
            </a:r>
            <a:r>
              <a:rPr lang="fr-FR" sz="1100" dirty="0"/>
              <a:t>,</a:t>
            </a:r>
          </a:p>
          <a:p>
            <a:pPr marL="0" indent="0">
              <a:buNone/>
            </a:pPr>
            <a:r>
              <a:rPr lang="fr-FR" sz="1100" dirty="0"/>
              <a:t>            final </a:t>
            </a:r>
            <a:r>
              <a:rPr lang="fr-FR" sz="1100" dirty="0" err="1"/>
              <a:t>VSecurityManager</a:t>
            </a:r>
            <a:r>
              <a:rPr lang="fr-FR" sz="1100" dirty="0"/>
              <a:t> </a:t>
            </a:r>
            <a:r>
              <a:rPr lang="fr-FR" sz="1100" dirty="0" err="1"/>
              <a:t>securityManager</a:t>
            </a:r>
            <a:r>
              <a:rPr lang="fr-FR" sz="1100" dirty="0"/>
              <a:t>) {</a:t>
            </a:r>
          </a:p>
          <a:p>
            <a:pPr marL="0" indent="0">
              <a:buNone/>
            </a:pPr>
            <a:r>
              <a:rPr lang="fr-FR" sz="1100" dirty="0"/>
              <a:t>        final </a:t>
            </a:r>
            <a:r>
              <a:rPr lang="fr-FR" sz="1100" dirty="0" err="1"/>
              <a:t>BeanResourceNameFactory</a:t>
            </a:r>
            <a:r>
              <a:rPr lang="fr-FR" sz="1100" dirty="0"/>
              <a:t> </a:t>
            </a:r>
            <a:r>
              <a:rPr lang="fr-FR" sz="1100" dirty="0" err="1"/>
              <a:t>beanResourceNameFactory</a:t>
            </a:r>
            <a:r>
              <a:rPr lang="fr-FR" sz="1100" dirty="0"/>
              <a:t> = new </a:t>
            </a:r>
            <a:r>
              <a:rPr lang="fr-FR" sz="1100" dirty="0" err="1"/>
              <a:t>BeanResourceNameFactory</a:t>
            </a:r>
            <a:r>
              <a:rPr lang="fr-FR" sz="1100" dirty="0"/>
              <a:t>(</a:t>
            </a:r>
            <a:r>
              <a:rPr lang="fr-FR" sz="1100" dirty="0" err="1"/>
              <a:t>securityPattern</a:t>
            </a:r>
            <a:r>
              <a:rPr lang="fr-FR" sz="1100" dirty="0"/>
              <a:t>);</a:t>
            </a:r>
          </a:p>
          <a:p>
            <a:pPr marL="0" indent="0">
              <a:buNone/>
            </a:pPr>
            <a:r>
              <a:rPr lang="fr-FR" sz="1100" dirty="0"/>
              <a:t>        // on enregistre le </a:t>
            </a:r>
            <a:r>
              <a:rPr lang="fr-FR" sz="1100" dirty="0" err="1"/>
              <a:t>beanResourceNameFactory</a:t>
            </a:r>
            <a:r>
              <a:rPr lang="fr-FR" sz="1100" dirty="0"/>
              <a:t> pour </a:t>
            </a:r>
            <a:r>
              <a:rPr lang="fr-FR" sz="1100" dirty="0" err="1"/>
              <a:t>MaClass</a:t>
            </a:r>
            <a:endParaRPr lang="fr-FR" sz="1100" dirty="0"/>
          </a:p>
          <a:p>
            <a:pPr marL="0" indent="0">
              <a:buNone/>
            </a:pPr>
            <a:r>
              <a:rPr lang="fr-FR" sz="1100" dirty="0"/>
              <a:t>        </a:t>
            </a:r>
            <a:r>
              <a:rPr lang="fr-FR" sz="1100" dirty="0" err="1"/>
              <a:t>securityManager.registerResourceNameFactory</a:t>
            </a:r>
            <a:r>
              <a:rPr lang="fr-FR" sz="1100" dirty="0"/>
              <a:t>(</a:t>
            </a:r>
            <a:r>
              <a:rPr lang="fr-FR" sz="1100" dirty="0" err="1"/>
              <a:t>resourceType</a:t>
            </a:r>
            <a:r>
              <a:rPr lang="fr-FR" sz="1100" dirty="0"/>
              <a:t>, </a:t>
            </a:r>
            <a:r>
              <a:rPr lang="fr-FR" sz="1100" dirty="0" err="1"/>
              <a:t>beanResourceNameFactory</a:t>
            </a:r>
            <a:r>
              <a:rPr lang="fr-FR" sz="1100" dirty="0"/>
              <a:t>);</a:t>
            </a:r>
          </a:p>
          <a:p>
            <a:pPr marL="0" indent="0">
              <a:buNone/>
            </a:pPr>
            <a:r>
              <a:rPr lang="fr-FR" sz="1100" dirty="0"/>
              <a:t>    }</a:t>
            </a:r>
          </a:p>
          <a:p>
            <a:pPr marL="0" indent="0">
              <a:buNone/>
            </a:pPr>
            <a:r>
              <a:rPr lang="fr-FR" sz="1100" dirty="0"/>
              <a:t>}</a:t>
            </a:r>
          </a:p>
          <a:p>
            <a:pPr marL="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8363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100" dirty="0" err="1" smtClean="0"/>
              <a:t>Javadoc</a:t>
            </a:r>
            <a:r>
              <a:rPr lang="fr-FR" sz="1100" dirty="0" smtClean="0"/>
              <a:t> </a:t>
            </a:r>
            <a:r>
              <a:rPr lang="fr-FR" sz="1100" dirty="0" err="1" smtClean="0"/>
              <a:t>VSecurityManager</a:t>
            </a:r>
            <a:endParaRPr lang="fr-FR" sz="1100" dirty="0"/>
          </a:p>
          <a:p>
            <a:pPr marL="0" indent="0">
              <a:buNone/>
            </a:pPr>
            <a:r>
              <a:rPr lang="fr-FR" sz="1100" dirty="0" smtClean="0"/>
              <a:t>	/**</a:t>
            </a:r>
            <a:endParaRPr lang="fr-FR" sz="1100" dirty="0"/>
          </a:p>
          <a:p>
            <a:pPr marL="0" indent="0">
              <a:buNone/>
            </a:pPr>
            <a:r>
              <a:rPr lang="fr-FR" sz="1100" dirty="0" smtClean="0"/>
              <a:t>	 </a:t>
            </a:r>
            <a:r>
              <a:rPr lang="fr-FR" sz="1100" dirty="0"/>
              <a:t>* </a:t>
            </a:r>
            <a:r>
              <a:rPr lang="fr-FR" sz="1100" dirty="0" smtClean="0"/>
              <a:t>Contrôle d'accès basé </a:t>
            </a:r>
            <a:r>
              <a:rPr lang="fr-FR" sz="1100" dirty="0"/>
              <a:t>sur les permissions.</a:t>
            </a:r>
          </a:p>
          <a:p>
            <a:pPr marL="0" indent="0">
              <a:buNone/>
            </a:pPr>
            <a:r>
              <a:rPr lang="fr-FR" sz="1100" dirty="0" smtClean="0"/>
              <a:t>	 </a:t>
            </a:r>
            <a:r>
              <a:rPr lang="fr-FR" sz="1100" dirty="0"/>
              <a:t>*</a:t>
            </a:r>
          </a:p>
          <a:p>
            <a:pPr marL="0" indent="0">
              <a:buNone/>
            </a:pPr>
            <a:r>
              <a:rPr lang="fr-FR" sz="1100" dirty="0" smtClean="0"/>
              <a:t>	 </a:t>
            </a:r>
            <a:r>
              <a:rPr lang="fr-FR" sz="1100" dirty="0"/>
              <a:t>* Indique si l'utilisateur courant a la permission d'effectuer </a:t>
            </a:r>
            <a:r>
              <a:rPr lang="fr-FR" sz="1100" dirty="0" smtClean="0"/>
              <a:t>l'opération donnée </a:t>
            </a:r>
            <a:r>
              <a:rPr lang="fr-FR" sz="1100" dirty="0"/>
              <a:t>sur la ressource </a:t>
            </a:r>
            <a:r>
              <a:rPr lang="fr-FR" sz="1100" dirty="0" smtClean="0"/>
              <a:t>donnée</a:t>
            </a:r>
            <a:r>
              <a:rPr lang="fr-FR" sz="1100" dirty="0"/>
              <a:t>.</a:t>
            </a:r>
          </a:p>
          <a:p>
            <a:pPr marL="0" indent="0">
              <a:buNone/>
            </a:pPr>
            <a:r>
              <a:rPr lang="fr-FR" sz="1100" dirty="0" smtClean="0"/>
              <a:t>	 </a:t>
            </a:r>
            <a:r>
              <a:rPr lang="fr-FR" sz="1100" dirty="0"/>
              <a:t>* @</a:t>
            </a:r>
            <a:r>
              <a:rPr lang="fr-FR" sz="1100" dirty="0" err="1"/>
              <a:t>param</a:t>
            </a:r>
            <a:r>
              <a:rPr lang="fr-FR" sz="1100" dirty="0"/>
              <a:t> </a:t>
            </a:r>
            <a:r>
              <a:rPr lang="fr-FR" sz="1100" dirty="0" err="1"/>
              <a:t>resourceType</a:t>
            </a:r>
            <a:r>
              <a:rPr lang="fr-FR" sz="1100" dirty="0"/>
              <a:t> Type de la </a:t>
            </a:r>
            <a:r>
              <a:rPr lang="fr-FR" sz="1100" dirty="0" err="1"/>
              <a:t>resource</a:t>
            </a:r>
            <a:endParaRPr lang="fr-FR" sz="1100" dirty="0"/>
          </a:p>
          <a:p>
            <a:pPr marL="0" indent="0">
              <a:buNone/>
            </a:pPr>
            <a:r>
              <a:rPr lang="fr-FR" sz="1100" dirty="0" smtClean="0"/>
              <a:t>	 </a:t>
            </a:r>
            <a:r>
              <a:rPr lang="fr-FR" sz="1100" dirty="0"/>
              <a:t>* @</a:t>
            </a:r>
            <a:r>
              <a:rPr lang="fr-FR" sz="1100" dirty="0" err="1"/>
              <a:t>param</a:t>
            </a:r>
            <a:r>
              <a:rPr lang="fr-FR" sz="1100" dirty="0"/>
              <a:t> </a:t>
            </a:r>
            <a:r>
              <a:rPr lang="fr-FR" sz="1100" dirty="0" err="1"/>
              <a:t>resource</a:t>
            </a:r>
            <a:r>
              <a:rPr lang="fr-FR" sz="1100" dirty="0"/>
              <a:t> la ressource</a:t>
            </a:r>
          </a:p>
          <a:p>
            <a:pPr marL="0" indent="0">
              <a:buNone/>
            </a:pPr>
            <a:r>
              <a:rPr lang="fr-FR" sz="1100" dirty="0" smtClean="0"/>
              <a:t>	 </a:t>
            </a:r>
            <a:r>
              <a:rPr lang="fr-FR" sz="1100" dirty="0"/>
              <a:t>* @</a:t>
            </a:r>
            <a:r>
              <a:rPr lang="fr-FR" sz="1100" dirty="0" err="1"/>
              <a:t>param</a:t>
            </a:r>
            <a:r>
              <a:rPr lang="fr-FR" sz="1100" dirty="0"/>
              <a:t> </a:t>
            </a:r>
            <a:r>
              <a:rPr lang="fr-FR" sz="1100" dirty="0" err="1"/>
              <a:t>operation</a:t>
            </a:r>
            <a:r>
              <a:rPr lang="fr-FR" sz="1100" dirty="0"/>
              <a:t> </a:t>
            </a:r>
            <a:r>
              <a:rPr lang="fr-FR" sz="1100" dirty="0" smtClean="0"/>
              <a:t>l'opération</a:t>
            </a:r>
            <a:endParaRPr lang="fr-FR" sz="1100" dirty="0"/>
          </a:p>
          <a:p>
            <a:pPr marL="0" indent="0">
              <a:buNone/>
            </a:pPr>
            <a:r>
              <a:rPr lang="fr-FR" sz="1100" dirty="0" smtClean="0"/>
              <a:t>	 </a:t>
            </a:r>
            <a:r>
              <a:rPr lang="fr-FR" sz="1100" dirty="0"/>
              <a:t>* @return </a:t>
            </a:r>
            <a:r>
              <a:rPr lang="fr-FR" sz="1100" dirty="0" err="1"/>
              <a:t>true</a:t>
            </a:r>
            <a:r>
              <a:rPr lang="fr-FR" sz="1100" dirty="0"/>
              <a:t> si l'utilisateur courant a la permission d'effectuer </a:t>
            </a:r>
            <a:r>
              <a:rPr lang="fr-FR" sz="1100" dirty="0" smtClean="0"/>
              <a:t>l'opération donnée </a:t>
            </a:r>
            <a:r>
              <a:rPr lang="fr-FR" sz="1100" dirty="0"/>
              <a:t>sur la ressource </a:t>
            </a:r>
            <a:r>
              <a:rPr lang="fr-FR" sz="1100" dirty="0" smtClean="0"/>
              <a:t>donnée</a:t>
            </a:r>
            <a:endParaRPr lang="fr-FR" sz="1100" dirty="0"/>
          </a:p>
          <a:p>
            <a:pPr marL="0" indent="0">
              <a:buNone/>
            </a:pPr>
            <a:r>
              <a:rPr lang="fr-FR" sz="1100" dirty="0" smtClean="0"/>
              <a:t>	 </a:t>
            </a:r>
            <a:r>
              <a:rPr lang="fr-FR" sz="1100" dirty="0"/>
              <a:t>*/</a:t>
            </a:r>
          </a:p>
          <a:p>
            <a:pPr marL="0" indent="0">
              <a:buNone/>
            </a:pPr>
            <a:r>
              <a:rPr lang="fr-FR" sz="1100" dirty="0"/>
              <a:t>	</a:t>
            </a:r>
            <a:r>
              <a:rPr lang="fr-FR" sz="1100" dirty="0" err="1"/>
              <a:t>boolean</a:t>
            </a:r>
            <a:r>
              <a:rPr lang="fr-FR" sz="1100" dirty="0"/>
              <a:t> </a:t>
            </a:r>
            <a:r>
              <a:rPr lang="fr-FR" sz="1100" dirty="0" err="1"/>
              <a:t>isAuthorized</a:t>
            </a:r>
            <a:r>
              <a:rPr lang="fr-FR" sz="1100" dirty="0"/>
              <a:t>(String </a:t>
            </a:r>
            <a:r>
              <a:rPr lang="fr-FR" sz="1100" dirty="0" err="1"/>
              <a:t>resourceType</a:t>
            </a:r>
            <a:r>
              <a:rPr lang="fr-FR" sz="1100" dirty="0"/>
              <a:t>, Object </a:t>
            </a:r>
            <a:r>
              <a:rPr lang="fr-FR" sz="1100" dirty="0" err="1"/>
              <a:t>resource</a:t>
            </a:r>
            <a:r>
              <a:rPr lang="fr-FR" sz="1100" dirty="0"/>
              <a:t>, String </a:t>
            </a:r>
            <a:r>
              <a:rPr lang="fr-FR" sz="1100" dirty="0" err="1"/>
              <a:t>operation</a:t>
            </a:r>
            <a:r>
              <a:rPr lang="fr-FR" sz="1100" dirty="0"/>
              <a:t>);</a:t>
            </a:r>
          </a:p>
          <a:p>
            <a:pPr marL="0" indent="0">
              <a:buNone/>
            </a:pPr>
            <a:r>
              <a:rPr lang="fr-FR" sz="1100" dirty="0"/>
              <a:t> </a:t>
            </a:r>
            <a:endParaRPr lang="fr-FR" sz="1100" dirty="0" smtClean="0"/>
          </a:p>
          <a:p>
            <a:pPr marL="0" indent="0">
              <a:buNone/>
            </a:pPr>
            <a:r>
              <a:rPr lang="fr-FR" sz="1100" dirty="0" smtClean="0"/>
              <a:t>Appel </a:t>
            </a:r>
            <a:r>
              <a:rPr lang="fr-FR" sz="1100" dirty="0"/>
              <a:t>Métier</a:t>
            </a:r>
          </a:p>
          <a:p>
            <a:pPr marL="0" indent="0">
              <a:buNone/>
            </a:pPr>
            <a:r>
              <a:rPr lang="fr-FR" sz="1100" dirty="0"/>
              <a:t>	public </a:t>
            </a:r>
            <a:r>
              <a:rPr lang="fr-FR" sz="1100" dirty="0" err="1"/>
              <a:t>boolean</a:t>
            </a:r>
            <a:r>
              <a:rPr lang="fr-FR" sz="1100" dirty="0"/>
              <a:t> </a:t>
            </a:r>
            <a:r>
              <a:rPr lang="fr-FR" sz="1100" dirty="0" err="1"/>
              <a:t>isAuthorized</a:t>
            </a:r>
            <a:r>
              <a:rPr lang="fr-FR" sz="1100" dirty="0"/>
              <a:t>(final Object value, final </a:t>
            </a:r>
            <a:r>
              <a:rPr lang="fr-FR" sz="1100" dirty="0" err="1"/>
              <a:t>CodeSecurityOperation</a:t>
            </a:r>
            <a:r>
              <a:rPr lang="fr-FR" sz="1100" dirty="0"/>
              <a:t> </a:t>
            </a:r>
            <a:r>
              <a:rPr lang="fr-FR" sz="1100" dirty="0" err="1"/>
              <a:t>operation</a:t>
            </a:r>
            <a:r>
              <a:rPr lang="fr-FR" sz="1100" dirty="0"/>
              <a:t>) {</a:t>
            </a:r>
          </a:p>
          <a:p>
            <a:pPr marL="0" indent="0">
              <a:buNone/>
            </a:pPr>
            <a:r>
              <a:rPr lang="fr-FR" sz="1100" dirty="0"/>
              <a:t>	        </a:t>
            </a:r>
            <a:r>
              <a:rPr lang="fr-FR" sz="1100" dirty="0" err="1"/>
              <a:t>Assertion.checkNotNull</a:t>
            </a:r>
            <a:r>
              <a:rPr lang="fr-FR" sz="1100" dirty="0"/>
              <a:t>(value);</a:t>
            </a:r>
          </a:p>
          <a:p>
            <a:pPr marL="0" indent="0">
              <a:buNone/>
            </a:pPr>
            <a:r>
              <a:rPr lang="fr-FR" sz="1100" dirty="0"/>
              <a:t>	        final String </a:t>
            </a:r>
            <a:r>
              <a:rPr lang="fr-FR" sz="1100" dirty="0" err="1"/>
              <a:t>resourceType</a:t>
            </a:r>
            <a:r>
              <a:rPr lang="fr-FR" sz="1100" dirty="0"/>
              <a:t> = </a:t>
            </a:r>
            <a:r>
              <a:rPr lang="fr-FR" sz="1100" dirty="0" err="1"/>
              <a:t>value.getClass</a:t>
            </a:r>
            <a:r>
              <a:rPr lang="fr-FR" sz="1100" dirty="0"/>
              <a:t>().</a:t>
            </a:r>
            <a:r>
              <a:rPr lang="fr-FR" sz="1100" dirty="0" err="1"/>
              <a:t>getSimpleName</a:t>
            </a:r>
            <a:r>
              <a:rPr lang="fr-FR" sz="1100" dirty="0"/>
              <a:t>();</a:t>
            </a:r>
          </a:p>
          <a:p>
            <a:pPr marL="0" indent="0">
              <a:buNone/>
            </a:pPr>
            <a:r>
              <a:rPr lang="fr-FR" sz="1100" dirty="0"/>
              <a:t>	        return </a:t>
            </a:r>
            <a:r>
              <a:rPr lang="fr-FR" sz="1100" dirty="0" err="1"/>
              <a:t>vSecurityManager.isAuthorized</a:t>
            </a:r>
            <a:r>
              <a:rPr lang="fr-FR" sz="1100" dirty="0"/>
              <a:t>(</a:t>
            </a:r>
            <a:r>
              <a:rPr lang="fr-FR" sz="1100" dirty="0" err="1"/>
              <a:t>resourceType</a:t>
            </a:r>
            <a:r>
              <a:rPr lang="fr-FR" sz="1100" dirty="0"/>
              <a:t>, value, operation.name());</a:t>
            </a:r>
          </a:p>
          <a:p>
            <a:pPr marL="0" indent="0">
              <a:buNone/>
            </a:pPr>
            <a:r>
              <a:rPr lang="fr-FR" sz="1100" dirty="0"/>
              <a:t>	    }</a:t>
            </a:r>
          </a:p>
          <a:p>
            <a:pPr marL="0" indent="0">
              <a:buNone/>
            </a:pP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722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</a:t>
            </a:r>
            <a:r>
              <a:rPr lang="fr-FR" dirty="0" smtClean="0"/>
              <a:t>d’un projet vertigo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9359" y="1556792"/>
            <a:ext cx="5231903" cy="4463802"/>
          </a:xfrm>
        </p:spPr>
        <p:txBody>
          <a:bodyPr/>
          <a:lstStyle/>
          <a:p>
            <a:r>
              <a:rPr lang="fr-FR" dirty="0" smtClean="0"/>
              <a:t>Structuration suivant les conventions </a:t>
            </a:r>
            <a:r>
              <a:rPr lang="fr-FR" dirty="0" err="1" smtClean="0"/>
              <a:t>Maven</a:t>
            </a:r>
            <a:endParaRPr lang="fr-FR" dirty="0" smtClean="0"/>
          </a:p>
          <a:p>
            <a:r>
              <a:rPr lang="fr-FR" dirty="0"/>
              <a:t>m</a:t>
            </a:r>
            <a:r>
              <a:rPr lang="fr-FR" dirty="0" smtClean="0"/>
              <a:t>ain/java : code principal de l’application</a:t>
            </a:r>
          </a:p>
          <a:p>
            <a:r>
              <a:rPr lang="fr-FR" dirty="0"/>
              <a:t>m</a:t>
            </a:r>
            <a:r>
              <a:rPr lang="fr-FR" dirty="0" smtClean="0"/>
              <a:t>ain/</a:t>
            </a:r>
            <a:r>
              <a:rPr lang="fr-FR" dirty="0" err="1" smtClean="0"/>
              <a:t>javagen</a:t>
            </a:r>
            <a:r>
              <a:rPr lang="fr-FR" dirty="0" smtClean="0"/>
              <a:t> : code généré par le MDA</a:t>
            </a:r>
          </a:p>
          <a:p>
            <a:r>
              <a:rPr lang="fr-FR" dirty="0" smtClean="0"/>
              <a:t>main/</a:t>
            </a:r>
            <a:r>
              <a:rPr lang="fr-FR" dirty="0" err="1" smtClean="0"/>
              <a:t>resources</a:t>
            </a:r>
            <a:r>
              <a:rPr lang="fr-FR" dirty="0" smtClean="0"/>
              <a:t> : fichiers textes et </a:t>
            </a:r>
            <a:r>
              <a:rPr lang="fr-FR" dirty="0" err="1" smtClean="0"/>
              <a:t>xml</a:t>
            </a:r>
            <a:r>
              <a:rPr lang="fr-FR" dirty="0" smtClean="0"/>
              <a:t> associés à l’application</a:t>
            </a:r>
          </a:p>
          <a:p>
            <a:r>
              <a:rPr lang="fr-FR" dirty="0" smtClean="0"/>
              <a:t>main/</a:t>
            </a:r>
            <a:r>
              <a:rPr lang="fr-FR" dirty="0" err="1" smtClean="0"/>
              <a:t>resources</a:t>
            </a:r>
            <a:r>
              <a:rPr lang="fr-FR" dirty="0" smtClean="0"/>
              <a:t>/boot: fichiers nécessaires pour l’application</a:t>
            </a:r>
          </a:p>
          <a:p>
            <a:r>
              <a:rPr lang="fr-FR" dirty="0" smtClean="0"/>
              <a:t>main/</a:t>
            </a:r>
            <a:r>
              <a:rPr lang="fr-FR" dirty="0" err="1" smtClean="0"/>
              <a:t>resources</a:t>
            </a:r>
            <a:r>
              <a:rPr lang="fr-FR" dirty="0" smtClean="0"/>
              <a:t>/boot/</a:t>
            </a:r>
            <a:r>
              <a:rPr lang="fr-FR" dirty="0" err="1" smtClean="0"/>
              <a:t>mda</a:t>
            </a:r>
            <a:r>
              <a:rPr lang="fr-FR" dirty="0" smtClean="0"/>
              <a:t> : fichiers spécifiques au MDA</a:t>
            </a:r>
          </a:p>
          <a:p>
            <a:r>
              <a:rPr lang="fr-FR" dirty="0"/>
              <a:t>t</a:t>
            </a:r>
            <a:r>
              <a:rPr lang="fr-FR" dirty="0" smtClean="0"/>
              <a:t>est/java : classes de test de l’application</a:t>
            </a:r>
          </a:p>
          <a:p>
            <a:r>
              <a:rPr lang="fr-FR" dirty="0" smtClean="0"/>
              <a:t>test/</a:t>
            </a:r>
            <a:r>
              <a:rPr lang="fr-FR" dirty="0" err="1" smtClean="0"/>
              <a:t>resources</a:t>
            </a:r>
            <a:r>
              <a:rPr lang="fr-FR" dirty="0" smtClean="0"/>
              <a:t> : fichiers spécifiques pour la configuration/exécution des tests 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27717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779838" y="2348111"/>
            <a:ext cx="5364162" cy="5048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 smtClean="0">
              <a:solidFill>
                <a:schemeClr val="bg2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938" y="1392254"/>
            <a:ext cx="364331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79838" y="1196975"/>
            <a:ext cx="5292725" cy="5184775"/>
          </a:xfrm>
          <a:noFill/>
        </p:spPr>
        <p:txBody>
          <a:bodyPr/>
          <a:lstStyle/>
          <a:p>
            <a:pPr>
              <a:buNone/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Généralités sur </a:t>
            </a:r>
            <a:r>
              <a:rPr lang="fr-FR" sz="1800" b="1" dirty="0"/>
              <a:t>Vertigo</a:t>
            </a:r>
            <a:endParaRPr lang="fr-FR" sz="1800" b="1" dirty="0" smtClean="0"/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Approche MDA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Couche métier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Couche IHM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Questions / réponses</a:t>
            </a:r>
          </a:p>
          <a:p>
            <a:pPr marL="0" indent="0">
              <a:buNone/>
              <a:tabLst>
                <a:tab pos="4572000" algn="l"/>
              </a:tabLst>
            </a:pP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20921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MDA?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MDA signifie Model </a:t>
            </a:r>
            <a:r>
              <a:rPr lang="fr-FR" dirty="0" err="1" smtClean="0"/>
              <a:t>Driven</a:t>
            </a:r>
            <a:r>
              <a:rPr lang="fr-FR" dirty="0" smtClean="0"/>
              <a:t> Architecture</a:t>
            </a:r>
          </a:p>
          <a:p>
            <a:r>
              <a:rPr lang="fr-FR" dirty="0" smtClean="0"/>
              <a:t>On retrouve cette notion de Model dans le pattern MVC (Model – </a:t>
            </a:r>
            <a:r>
              <a:rPr lang="fr-FR" dirty="0" err="1" smtClean="0"/>
              <a:t>View</a:t>
            </a:r>
            <a:r>
              <a:rPr lang="fr-FR" dirty="0" smtClean="0"/>
              <a:t> – Controller)</a:t>
            </a:r>
          </a:p>
          <a:p>
            <a:r>
              <a:rPr lang="fr-FR" dirty="0" smtClean="0"/>
              <a:t>Il s’agit de concevoir l’application en se basant sur</a:t>
            </a:r>
          </a:p>
          <a:p>
            <a:pPr lvl="1"/>
            <a:r>
              <a:rPr lang="fr-FR" dirty="0"/>
              <a:t>Une modélisation des données persistées</a:t>
            </a:r>
          </a:p>
          <a:p>
            <a:pPr lvl="1"/>
            <a:r>
              <a:rPr lang="fr-FR" dirty="0"/>
              <a:t>Une modélisation des objets nécessaires pour l’ensemble de </a:t>
            </a:r>
            <a:r>
              <a:rPr lang="fr-FR" dirty="0" smtClean="0"/>
              <a:t>l’application</a:t>
            </a:r>
          </a:p>
          <a:p>
            <a:pPr lvl="1"/>
            <a:r>
              <a:rPr lang="fr-FR" dirty="0" smtClean="0"/>
              <a:t>Les services devant être rendus</a:t>
            </a:r>
            <a:endParaRPr lang="fr-FR" dirty="0"/>
          </a:p>
          <a:p>
            <a:r>
              <a:rPr lang="fr-FR" dirty="0" smtClean="0"/>
              <a:t>La modélisation se traduit par une génération automatique d’objets JAVA</a:t>
            </a:r>
          </a:p>
          <a:p>
            <a:r>
              <a:rPr lang="fr-FR" dirty="0" smtClean="0"/>
              <a:t>Génération automatiquement des méthodes/classes sur les objets persistés pour:</a:t>
            </a:r>
          </a:p>
          <a:p>
            <a:pPr lvl="1"/>
            <a:r>
              <a:rPr lang="fr-FR" dirty="0" smtClean="0"/>
              <a:t>Interagir simplement avec la base de données: implémentation de méthodes pour les fonctionnalités CRUD (</a:t>
            </a:r>
            <a:r>
              <a:rPr lang="fr-FR" dirty="0" err="1" smtClean="0"/>
              <a:t>Create</a:t>
            </a:r>
            <a:r>
              <a:rPr lang="fr-FR" dirty="0"/>
              <a:t> </a:t>
            </a:r>
            <a:r>
              <a:rPr lang="fr-FR" dirty="0" smtClean="0"/>
              <a:t>Read Update </a:t>
            </a:r>
            <a:r>
              <a:rPr lang="fr-FR" dirty="0" err="1" smtClean="0"/>
              <a:t>Delete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Faire des recherches simples </a:t>
            </a:r>
          </a:p>
          <a:p>
            <a:pPr lvl="1"/>
            <a:r>
              <a:rPr lang="fr-FR" dirty="0" smtClean="0"/>
              <a:t>Suivre des associations entre objets </a:t>
            </a:r>
          </a:p>
          <a:p>
            <a:pPr marL="534987" lvl="1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7435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AutoShape 8" descr="2Q=="/>
          <p:cNvSpPr>
            <a:spLocks noChangeAspect="1" noChangeArrowheads="1"/>
          </p:cNvSpPr>
          <p:nvPr/>
        </p:nvSpPr>
        <p:spPr bwMode="auto">
          <a:xfrm>
            <a:off x="4465066" y="28101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/>
          </a:p>
        </p:txBody>
      </p:sp>
      <p:sp>
        <p:nvSpPr>
          <p:cNvPr id="5" name="AutoShape 10" descr="2Q=="/>
          <p:cNvSpPr>
            <a:spLocks noChangeAspect="1" noChangeArrowheads="1"/>
          </p:cNvSpPr>
          <p:nvPr/>
        </p:nvSpPr>
        <p:spPr bwMode="auto">
          <a:xfrm>
            <a:off x="4465066" y="28101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fr-FR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141966450"/>
              </p:ext>
            </p:extLst>
          </p:nvPr>
        </p:nvGraphicFramePr>
        <p:xfrm>
          <a:off x="899591" y="1882058"/>
          <a:ext cx="7344816" cy="2896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8"/>
          <p:cNvSpPr txBox="1"/>
          <p:nvPr/>
        </p:nvSpPr>
        <p:spPr>
          <a:xfrm>
            <a:off x="1169367" y="4249030"/>
            <a:ext cx="1800200" cy="369332"/>
          </a:xfrm>
          <a:prstGeom prst="rect">
            <a:avLst/>
          </a:prstGeom>
          <a:solidFill>
            <a:schemeClr val="bg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dirty="0" smtClean="0"/>
              <a:t>EF</a:t>
            </a:r>
            <a:endParaRPr lang="fr-FR" dirty="0"/>
          </a:p>
        </p:txBody>
      </p:sp>
      <p:sp>
        <p:nvSpPr>
          <p:cNvPr id="8" name="ZoneTexte 9"/>
          <p:cNvSpPr txBox="1"/>
          <p:nvPr/>
        </p:nvSpPr>
        <p:spPr>
          <a:xfrm>
            <a:off x="3635895" y="4268277"/>
            <a:ext cx="1800200" cy="369332"/>
          </a:xfrm>
          <a:prstGeom prst="rect">
            <a:avLst/>
          </a:prstGeom>
          <a:solidFill>
            <a:schemeClr val="bg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dirty="0" smtClean="0"/>
              <a:t>EF + ID</a:t>
            </a:r>
            <a:endParaRPr lang="fr-FR" dirty="0"/>
          </a:p>
        </p:txBody>
      </p:sp>
      <p:sp>
        <p:nvSpPr>
          <p:cNvPr id="9" name="ZoneTexte 10"/>
          <p:cNvSpPr txBox="1"/>
          <p:nvPr/>
        </p:nvSpPr>
        <p:spPr>
          <a:xfrm>
            <a:off x="6084167" y="4249030"/>
            <a:ext cx="1800200" cy="369332"/>
          </a:xfrm>
          <a:prstGeom prst="rect">
            <a:avLst/>
          </a:prstGeom>
          <a:solidFill>
            <a:schemeClr val="bg1"/>
          </a:solidFill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  <p:sp>
        <p:nvSpPr>
          <p:cNvPr id="10" name="ZoneTexte 11"/>
          <p:cNvSpPr txBox="1"/>
          <p:nvPr/>
        </p:nvSpPr>
        <p:spPr>
          <a:xfrm>
            <a:off x="5220071" y="497840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fr-FR" dirty="0" smtClean="0"/>
              <a:t>EF : Expert Fonctionnel</a:t>
            </a:r>
          </a:p>
          <a:p>
            <a:r>
              <a:rPr lang="fr-FR" dirty="0" smtClean="0"/>
              <a:t>ID : Ingénieur Développement</a:t>
            </a:r>
            <a:endParaRPr lang="fr-FR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5287" y="1233267"/>
            <a:ext cx="83534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fr-F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FF9900"/>
              </a:buClr>
              <a:buFont typeface="Webdings" pitchFamily="18" charset="2"/>
              <a:buChar char="4"/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97700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Vertigo: </a:t>
            </a:r>
            <a:r>
              <a:rPr lang="fr-FR" dirty="0"/>
              <a:t>l</a:t>
            </a:r>
            <a:r>
              <a:rPr lang="fr-FR" dirty="0" smtClean="0"/>
              <a:t>e DTO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DTO: Data Transfer Object</a:t>
            </a:r>
          </a:p>
          <a:p>
            <a:r>
              <a:rPr lang="fr-FR" dirty="0" smtClean="0"/>
              <a:t>Est le container qu’utilise Vertigo pour manipuler des informations et est défini comme une interface</a:t>
            </a:r>
          </a:p>
          <a:p>
            <a:r>
              <a:rPr lang="fr-FR" dirty="0" smtClean="0"/>
              <a:t>Un DTO est composé de champs et </a:t>
            </a:r>
            <a:r>
              <a:rPr lang="fr-FR" b="1" dirty="0" smtClean="0"/>
              <a:t>est toujours une classe finale</a:t>
            </a:r>
          </a:p>
          <a:p>
            <a:r>
              <a:rPr lang="fr-FR" dirty="0" smtClean="0"/>
              <a:t>Chaque champ d’un DTO est défini par :</a:t>
            </a:r>
          </a:p>
          <a:p>
            <a:pPr lvl="1"/>
            <a:r>
              <a:rPr lang="fr-FR" dirty="0" smtClean="0"/>
              <a:t>Un code </a:t>
            </a:r>
          </a:p>
          <a:p>
            <a:pPr lvl="1"/>
            <a:r>
              <a:rPr lang="fr-FR" dirty="0" smtClean="0"/>
              <a:t>Un domaine caractérisant son type</a:t>
            </a:r>
          </a:p>
          <a:p>
            <a:pPr lvl="1"/>
            <a:r>
              <a:rPr lang="fr-FR" dirty="0" smtClean="0"/>
              <a:t>Un libellé</a:t>
            </a:r>
          </a:p>
          <a:p>
            <a:pPr lvl="1"/>
            <a:r>
              <a:rPr lang="fr-FR" dirty="0" smtClean="0"/>
              <a:t>Des propriétés liées à la </a:t>
            </a:r>
            <a:r>
              <a:rPr lang="fr-FR" dirty="0" err="1" smtClean="0"/>
              <a:t>persistence</a:t>
            </a:r>
            <a:r>
              <a:rPr lang="fr-FR" dirty="0" smtClean="0"/>
              <a:t> (clé primaire ou non, champ persisté ou non)</a:t>
            </a:r>
          </a:p>
          <a:p>
            <a:pPr lvl="1"/>
            <a:r>
              <a:rPr lang="fr-FR" dirty="0" smtClean="0"/>
              <a:t>Un caractère obligatoire ou non (vérifié uniquement lors des saisies via l’IHM)</a:t>
            </a:r>
          </a:p>
          <a:p>
            <a:r>
              <a:rPr lang="fr-FR" dirty="0" smtClean="0"/>
              <a:t>La structure d’un DTO correspond en général</a:t>
            </a:r>
          </a:p>
          <a:p>
            <a:pPr lvl="1"/>
            <a:r>
              <a:rPr lang="fr-FR" dirty="0" smtClean="0"/>
              <a:t>soit à une table en base de donné</a:t>
            </a:r>
          </a:p>
          <a:p>
            <a:pPr lvl="1"/>
            <a:r>
              <a:rPr lang="fr-FR" dirty="0" smtClean="0"/>
              <a:t>Soit à des informations présentées à l’utilisateur</a:t>
            </a:r>
          </a:p>
          <a:p>
            <a:r>
              <a:rPr lang="fr-FR" dirty="0" smtClean="0"/>
              <a:t>Il est possible  de définir des champs calculés qui se traduisent uniquement par un getter.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9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Vertigo: la DTC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DTC : </a:t>
            </a:r>
            <a:r>
              <a:rPr lang="fr-FR" dirty="0" smtClean="0"/>
              <a:t>DTO Collection</a:t>
            </a:r>
          </a:p>
          <a:p>
            <a:r>
              <a:rPr lang="fr-FR" dirty="0" smtClean="0"/>
              <a:t>La </a:t>
            </a:r>
            <a:r>
              <a:rPr lang="fr-FR" dirty="0"/>
              <a:t>DTC </a:t>
            </a:r>
            <a:r>
              <a:rPr lang="fr-FR" dirty="0" smtClean="0"/>
              <a:t>est typée et définie par rapport à un DTO particulier</a:t>
            </a:r>
          </a:p>
          <a:p>
            <a:r>
              <a:rPr lang="fr-FR" dirty="0" smtClean="0"/>
              <a:t>La </a:t>
            </a:r>
            <a:r>
              <a:rPr lang="fr-FR" dirty="0"/>
              <a:t>DTC </a:t>
            </a:r>
            <a:r>
              <a:rPr lang="fr-FR" dirty="0" smtClean="0"/>
              <a:t>est matérialisée par la classe </a:t>
            </a:r>
            <a:r>
              <a:rPr lang="fr-FR" dirty="0" err="1" smtClean="0"/>
              <a:t>DtList</a:t>
            </a:r>
            <a:r>
              <a:rPr lang="fr-FR" dirty="0" smtClean="0"/>
              <a:t> qui implémente l’interface JAVA List </a:t>
            </a:r>
          </a:p>
          <a:p>
            <a:r>
              <a:rPr lang="fr-FR" dirty="0" smtClean="0"/>
              <a:t>Il est possible de connaitre à l’exécution le type associé à une </a:t>
            </a:r>
            <a:r>
              <a:rPr lang="fr-FR" dirty="0"/>
              <a:t>DTC </a:t>
            </a:r>
            <a:r>
              <a:rPr lang="fr-FR" dirty="0" smtClean="0"/>
              <a:t>contrairement à  List (problématique liée à généricité JAVA)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55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Notion </a:t>
            </a:r>
            <a:r>
              <a:rPr lang="fr-FR" dirty="0"/>
              <a:t>V</a:t>
            </a:r>
            <a:r>
              <a:rPr lang="fr-FR" dirty="0" smtClean="0"/>
              <a:t>ertigo: Le domaine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Notion utilisée pour:</a:t>
            </a:r>
          </a:p>
          <a:p>
            <a:pPr lvl="1"/>
            <a:r>
              <a:rPr lang="fr-FR" dirty="0" smtClean="0"/>
              <a:t>Définir le typage des champs</a:t>
            </a:r>
          </a:p>
          <a:p>
            <a:pPr lvl="1"/>
            <a:r>
              <a:rPr lang="fr-FR" dirty="0" smtClean="0"/>
              <a:t>Définir les paramètres en entrée/sorties des services de bas niveaux</a:t>
            </a:r>
          </a:p>
          <a:p>
            <a:r>
              <a:rPr lang="fr-FR" dirty="0" smtClean="0"/>
              <a:t>Les DTO et les DTC ont des domaines</a:t>
            </a:r>
          </a:p>
          <a:p>
            <a:r>
              <a:rPr lang="fr-FR" dirty="0" smtClean="0"/>
              <a:t>Le domaine d’un champ comprend :</a:t>
            </a:r>
          </a:p>
          <a:p>
            <a:pPr lvl="1"/>
            <a:r>
              <a:rPr lang="fr-FR" dirty="0"/>
              <a:t>un type technique</a:t>
            </a:r>
          </a:p>
          <a:p>
            <a:pPr lvl="1"/>
            <a:r>
              <a:rPr lang="fr-FR" dirty="0"/>
              <a:t>des contraintes</a:t>
            </a:r>
          </a:p>
          <a:p>
            <a:pPr lvl="1"/>
            <a:r>
              <a:rPr lang="fr-FR" dirty="0"/>
              <a:t>un </a:t>
            </a:r>
            <a:r>
              <a:rPr lang="fr-FR" dirty="0" smtClean="0"/>
              <a:t>formateur</a:t>
            </a:r>
          </a:p>
          <a:p>
            <a:r>
              <a:rPr lang="fr-FR" dirty="0" smtClean="0"/>
              <a:t>Dans Vertigo, les contraintes et le formateur ne sont utilisés au niveau de l’IHM pour:</a:t>
            </a:r>
          </a:p>
          <a:p>
            <a:pPr lvl="1"/>
            <a:r>
              <a:rPr lang="fr-FR" dirty="0" smtClean="0"/>
              <a:t>afficher les données à l’utilisateur correctement formatées</a:t>
            </a:r>
          </a:p>
          <a:p>
            <a:pPr lvl="1"/>
            <a:r>
              <a:rPr lang="fr-FR" dirty="0" smtClean="0"/>
              <a:t>Contrôler les données saisies</a:t>
            </a:r>
          </a:p>
          <a:p>
            <a:r>
              <a:rPr lang="fr-FR" dirty="0" smtClean="0"/>
              <a:t>Les contraintes de longueurs doivent être cohérentes avec la base de données</a:t>
            </a:r>
          </a:p>
          <a:p>
            <a:r>
              <a:rPr lang="fr-FR" dirty="0" smtClean="0"/>
              <a:t>Les contraintes ne sont pas vérifier dans les setters java</a:t>
            </a:r>
          </a:p>
          <a:p>
            <a:r>
              <a:rPr lang="fr-FR" dirty="0" smtClean="0"/>
              <a:t>Les domaines sont définis dans un fichier KSP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4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base de données est modélisée à l’aide de </a:t>
            </a:r>
            <a:r>
              <a:rPr lang="fr-FR" dirty="0" err="1" smtClean="0"/>
              <a:t>PowerDesigner</a:t>
            </a:r>
            <a:endParaRPr lang="fr-FR" dirty="0" smtClean="0"/>
          </a:p>
          <a:p>
            <a:r>
              <a:rPr lang="fr-FR" dirty="0" smtClean="0"/>
              <a:t>La modélisation se fait dans un OOM (Objet </a:t>
            </a:r>
            <a:r>
              <a:rPr lang="fr-FR" dirty="0" err="1" smtClean="0"/>
              <a:t>Oriented</a:t>
            </a:r>
            <a:r>
              <a:rPr lang="fr-FR" dirty="0" smtClean="0"/>
              <a:t> Model)</a:t>
            </a:r>
          </a:p>
          <a:p>
            <a:r>
              <a:rPr lang="fr-FR" dirty="0" smtClean="0"/>
              <a:t>La modélisation se fait à l’aide de domaines qui correspondent à des domaines Vertigo</a:t>
            </a:r>
          </a:p>
          <a:p>
            <a:r>
              <a:rPr lang="fr-FR" dirty="0" smtClean="0"/>
              <a:t>L’OOM est utilisé pour :</a:t>
            </a:r>
          </a:p>
          <a:p>
            <a:pPr lvl="1"/>
            <a:r>
              <a:rPr lang="fr-FR" dirty="0" smtClean="0"/>
              <a:t>Générer le MPD puis les scripts de création de la base</a:t>
            </a:r>
          </a:p>
          <a:p>
            <a:pPr lvl="1"/>
            <a:r>
              <a:rPr lang="fr-FR" dirty="0" smtClean="0"/>
              <a:t>Générer des DTO via le module studio de vertigo</a:t>
            </a:r>
          </a:p>
          <a:p>
            <a:r>
              <a:rPr lang="fr-FR" dirty="0" smtClean="0"/>
              <a:t>Les associations et les sens de navigation permettent de définir des getters automatiques sur les objets associés</a:t>
            </a:r>
          </a:p>
          <a:p>
            <a:pPr lvl="1"/>
            <a:r>
              <a:rPr lang="fr-FR" dirty="0" smtClean="0"/>
              <a:t>Getters d’objet ou getter de listes</a:t>
            </a:r>
          </a:p>
          <a:p>
            <a:pPr lvl="1"/>
            <a:r>
              <a:rPr lang="fr-FR" dirty="0" smtClean="0"/>
              <a:t>Fonctionnement de type </a:t>
            </a:r>
            <a:r>
              <a:rPr lang="fr-FR" dirty="0" err="1" smtClean="0"/>
              <a:t>lazy</a:t>
            </a:r>
            <a:r>
              <a:rPr lang="fr-FR" dirty="0" smtClean="0"/>
              <a:t> (requête en base à la première utilisation du getter)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83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Vertigo, bien plus qu’un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482044" y="2008983"/>
            <a:ext cx="1436712" cy="745976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292929"/>
                </a:solidFill>
                <a:latin typeface="Trebuchet MS" pitchFamily="34" charset="0"/>
              </a:rPr>
              <a:t>Outils</a:t>
            </a:r>
          </a:p>
        </p:txBody>
      </p: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1458054" y="2319665"/>
            <a:ext cx="3403104" cy="2819400"/>
            <a:chOff x="2192" y="2544"/>
            <a:chExt cx="2656" cy="2160"/>
          </a:xfrm>
        </p:grpSpPr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2192" y="2736"/>
              <a:ext cx="1312" cy="1968"/>
            </a:xfrm>
            <a:prstGeom prst="curvedRightArrow">
              <a:avLst>
                <a:gd name="adj1" fmla="val 30000"/>
                <a:gd name="adj2" fmla="val 60000"/>
                <a:gd name="adj3" fmla="val 33333"/>
              </a:avLst>
            </a:prstGeom>
            <a:solidFill>
              <a:srgbClr val="808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 flipH="1" flipV="1">
              <a:off x="3536" y="2544"/>
              <a:ext cx="1312" cy="1968"/>
            </a:xfrm>
            <a:prstGeom prst="curvedRightArrow">
              <a:avLst>
                <a:gd name="adj1" fmla="val 30000"/>
                <a:gd name="adj2" fmla="val 60000"/>
                <a:gd name="adj3" fmla="val 33333"/>
              </a:avLst>
            </a:prstGeom>
            <a:solidFill>
              <a:srgbClr val="808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rgbClr val="FF0066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30" name="Rectangle 29"/>
          <p:cNvSpPr>
            <a:spLocks noChangeAspect="1" noChangeArrowheads="1"/>
          </p:cNvSpPr>
          <p:nvPr/>
        </p:nvSpPr>
        <p:spPr bwMode="auto">
          <a:xfrm>
            <a:off x="539552" y="4330953"/>
            <a:ext cx="1600200" cy="808112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292929"/>
                </a:solidFill>
                <a:latin typeface="Trebuchet MS" pitchFamily="34" charset="0"/>
              </a:rPr>
              <a:t>Composants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020632" y="4330953"/>
            <a:ext cx="1401688" cy="808112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292929"/>
                </a:solidFill>
                <a:latin typeface="Trebuchet MS" pitchFamily="34" charset="0"/>
              </a:rPr>
              <a:t>Méthodes</a:t>
            </a:r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5148064" y="2861320"/>
            <a:ext cx="1295400" cy="1143000"/>
          </a:xfrm>
          <a:prstGeom prst="rightArrow">
            <a:avLst>
              <a:gd name="adj1" fmla="val 50000"/>
              <a:gd name="adj2" fmla="val 28333"/>
            </a:avLst>
          </a:prstGeom>
          <a:solidFill>
            <a:srgbClr val="FF00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652459" y="2492896"/>
            <a:ext cx="2102296" cy="1727448"/>
          </a:xfrm>
          <a:prstGeom prst="rect">
            <a:avLst/>
          </a:prstGeom>
          <a:solidFill>
            <a:srgbClr val="FF66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0066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>
                <a:solidFill>
                  <a:srgbClr val="292929"/>
                </a:solidFill>
                <a:latin typeface="Trebuchet MS" pitchFamily="34" charset="0"/>
              </a:rPr>
              <a:t>Application</a:t>
            </a:r>
          </a:p>
          <a:p>
            <a:pPr algn="l"/>
            <a:r>
              <a:rPr lang="fr-FR" sz="2000" dirty="0">
                <a:solidFill>
                  <a:srgbClr val="292929"/>
                </a:solidFill>
                <a:latin typeface="Trebuchet MS" pitchFamily="34" charset="0"/>
              </a:rPr>
              <a:t> </a:t>
            </a:r>
            <a:r>
              <a:rPr lang="fr-FR" sz="2000" dirty="0" smtClean="0">
                <a:solidFill>
                  <a:srgbClr val="292929"/>
                </a:solidFill>
                <a:latin typeface="Trebuchet MS" pitchFamily="34" charset="0"/>
              </a:rPr>
              <a:t> - Qualité</a:t>
            </a:r>
          </a:p>
          <a:p>
            <a:pPr algn="l"/>
            <a:r>
              <a:rPr lang="fr-FR" sz="2000" dirty="0">
                <a:solidFill>
                  <a:srgbClr val="292929"/>
                </a:solidFill>
                <a:latin typeface="Trebuchet MS" pitchFamily="34" charset="0"/>
              </a:rPr>
              <a:t> </a:t>
            </a:r>
            <a:r>
              <a:rPr lang="fr-FR" sz="2000" dirty="0" smtClean="0">
                <a:solidFill>
                  <a:srgbClr val="292929"/>
                </a:solidFill>
                <a:latin typeface="Trebuchet MS" pitchFamily="34" charset="0"/>
              </a:rPr>
              <a:t> - Performance</a:t>
            </a:r>
          </a:p>
          <a:p>
            <a:pPr algn="l"/>
            <a:r>
              <a:rPr lang="fr-FR" sz="2000" dirty="0">
                <a:solidFill>
                  <a:srgbClr val="292929"/>
                </a:solidFill>
                <a:latin typeface="Trebuchet MS" pitchFamily="34" charset="0"/>
              </a:rPr>
              <a:t> </a:t>
            </a:r>
            <a:r>
              <a:rPr lang="fr-FR" sz="2000" dirty="0" smtClean="0">
                <a:solidFill>
                  <a:srgbClr val="292929"/>
                </a:solidFill>
                <a:latin typeface="Trebuchet MS" pitchFamily="34" charset="0"/>
              </a:rPr>
              <a:t> - Maintenabilité</a:t>
            </a:r>
            <a:endParaRPr lang="fr-FR" sz="2000" dirty="0">
              <a:solidFill>
                <a:srgbClr val="292929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des autres éléments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 fait dans des fichiers textes KSP avec un format de style JSON</a:t>
            </a:r>
          </a:p>
          <a:p>
            <a:r>
              <a:rPr lang="fr-FR" dirty="0" smtClean="0"/>
              <a:t>Séparés généralement en 2 groupes principaux</a:t>
            </a:r>
          </a:p>
          <a:p>
            <a:pPr lvl="1"/>
            <a:r>
              <a:rPr lang="fr-FR" dirty="0" smtClean="0"/>
              <a:t>Les fichiers de définition de DTO</a:t>
            </a:r>
          </a:p>
          <a:p>
            <a:pPr lvl="2"/>
            <a:r>
              <a:rPr lang="fr-FR" dirty="0" smtClean="0"/>
              <a:t>Utile uniquement dans la phase MDA et la génération des </a:t>
            </a:r>
            <a:r>
              <a:rPr lang="fr-FR" dirty="0" err="1" smtClean="0"/>
              <a:t>DtObjects</a:t>
            </a:r>
            <a:r>
              <a:rPr lang="fr-FR" dirty="0" smtClean="0"/>
              <a:t> Java correspondant</a:t>
            </a:r>
          </a:p>
          <a:p>
            <a:pPr lvl="1"/>
            <a:r>
              <a:rPr lang="fr-FR" dirty="0" smtClean="0"/>
              <a:t>Les fichiers de définitions de taches</a:t>
            </a:r>
          </a:p>
          <a:p>
            <a:pPr lvl="2"/>
            <a:r>
              <a:rPr lang="fr-FR" dirty="0" smtClean="0"/>
              <a:t>Pour générer les classes java associées aux taches (E/S et type de traitement)</a:t>
            </a:r>
          </a:p>
          <a:p>
            <a:pPr lvl="2"/>
            <a:r>
              <a:rPr lang="fr-FR" dirty="0" smtClean="0"/>
              <a:t>Pour faire le traitement réel lors de l’exécution de la tache</a:t>
            </a:r>
          </a:p>
          <a:p>
            <a:r>
              <a:rPr lang="fr-FR" dirty="0" smtClean="0"/>
              <a:t>Pour les DTO, il est possible</a:t>
            </a:r>
          </a:p>
          <a:p>
            <a:pPr lvl="1"/>
            <a:r>
              <a:rPr lang="fr-FR" dirty="0" smtClean="0"/>
              <a:t>D’en </a:t>
            </a:r>
            <a:r>
              <a:rPr lang="fr-FR" dirty="0"/>
              <a:t>définir de </a:t>
            </a:r>
            <a:r>
              <a:rPr lang="fr-FR" dirty="0" smtClean="0"/>
              <a:t>nouveaux</a:t>
            </a:r>
          </a:p>
          <a:p>
            <a:pPr lvl="1"/>
            <a:r>
              <a:rPr lang="fr-FR" dirty="0" smtClean="0"/>
              <a:t>De </a:t>
            </a:r>
            <a:r>
              <a:rPr lang="fr-FR" dirty="0"/>
              <a:t>rajouter des champs à des DTO </a:t>
            </a:r>
            <a:r>
              <a:rPr lang="fr-FR" dirty="0" smtClean="0"/>
              <a:t>existants (notamment ceux issus de l’OOM)</a:t>
            </a:r>
            <a:endParaRPr lang="fr-FR" dirty="0"/>
          </a:p>
          <a:p>
            <a:pPr lvl="1"/>
            <a:r>
              <a:rPr lang="fr-FR" dirty="0"/>
              <a:t>De définir des champs calculés </a:t>
            </a:r>
            <a:endParaRPr lang="fr-FR" dirty="0" smtClean="0"/>
          </a:p>
          <a:p>
            <a:pPr lvl="1"/>
            <a:r>
              <a:rPr lang="fr-FR" dirty="0" smtClean="0"/>
              <a:t>De </a:t>
            </a:r>
            <a:r>
              <a:rPr lang="fr-FR" dirty="0"/>
              <a:t>définir des associations avec d’autres DTO</a:t>
            </a:r>
          </a:p>
          <a:p>
            <a:pPr lvl="2"/>
            <a:r>
              <a:rPr lang="fr-FR" dirty="0" smtClean="0"/>
              <a:t>Définition en général de nouvelles clés étrangères</a:t>
            </a:r>
          </a:p>
          <a:p>
            <a:pPr lvl="2"/>
            <a:r>
              <a:rPr lang="fr-FR" dirty="0" smtClean="0"/>
              <a:t>Utilisé </a:t>
            </a:r>
            <a:r>
              <a:rPr lang="fr-FR" dirty="0"/>
              <a:t>principalement pour les listes de références </a:t>
            </a:r>
            <a:r>
              <a:rPr lang="fr-FR" dirty="0" smtClean="0"/>
              <a:t>gérées </a:t>
            </a:r>
            <a:r>
              <a:rPr lang="fr-FR" dirty="0"/>
              <a:t>en </a:t>
            </a:r>
            <a:r>
              <a:rPr lang="fr-FR" dirty="0" smtClean="0"/>
              <a:t>cache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070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KSP (DTO)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5576" y="1268760"/>
            <a:ext cx="7848872" cy="489585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package </a:t>
            </a:r>
            <a:r>
              <a:rPr lang="fr-FR" sz="800" dirty="0" err="1">
                <a:latin typeface="+mj-lt"/>
              </a:rPr>
              <a:t>linkit.domain.user</a:t>
            </a:r>
            <a:endParaRPr lang="fr-FR" sz="8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8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8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alter </a:t>
            </a:r>
            <a:r>
              <a:rPr lang="fr-FR" sz="800" dirty="0" err="1">
                <a:latin typeface="+mj-lt"/>
              </a:rPr>
              <a:t>DtDefinition</a:t>
            </a:r>
            <a:r>
              <a:rPr lang="fr-FR" sz="800" dirty="0">
                <a:latin typeface="+mj-lt"/>
              </a:rPr>
              <a:t> DT_GEO_PROFILE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computed</a:t>
            </a:r>
            <a:r>
              <a:rPr lang="fr-FR" sz="800" dirty="0">
                <a:latin typeface="+mj-lt"/>
              </a:rPr>
              <a:t> DESCRIPTION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err="1">
                <a:latin typeface="+mj-lt"/>
              </a:rPr>
              <a:t>domain</a:t>
            </a:r>
            <a:r>
              <a:rPr lang="fr-FR" sz="800" dirty="0">
                <a:latin typeface="+mj-lt"/>
              </a:rPr>
              <a:t>: DO_LABEL_LONG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	label: "DESCRIPTION"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	expression: 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		return </a:t>
            </a:r>
            <a:r>
              <a:rPr lang="fr-FR" sz="800" dirty="0" err="1">
                <a:latin typeface="+mj-lt"/>
              </a:rPr>
              <a:t>linkit.util.ComputedFieldUtil.getGeoProfileDescription</a:t>
            </a:r>
            <a:r>
              <a:rPr lang="fr-FR" sz="800" dirty="0">
                <a:latin typeface="+mj-lt"/>
              </a:rPr>
              <a:t>(</a:t>
            </a:r>
            <a:r>
              <a:rPr lang="fr-FR" sz="800" dirty="0" err="1">
                <a:latin typeface="+mj-lt"/>
              </a:rPr>
              <a:t>this</a:t>
            </a:r>
            <a:r>
              <a:rPr lang="fr-FR" sz="800" dirty="0">
                <a:latin typeface="+mj-lt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	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800" dirty="0" smtClean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 smtClean="0">
                <a:latin typeface="+mj-lt"/>
              </a:rPr>
              <a:t>create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 err="1">
                <a:latin typeface="+mj-lt"/>
              </a:rPr>
              <a:t>DtDefinition</a:t>
            </a:r>
            <a:r>
              <a:rPr lang="fr-FR" sz="800" dirty="0">
                <a:latin typeface="+mj-lt"/>
              </a:rPr>
              <a:t> DT_USER_PROFILE_VIEW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persistent:"false</a:t>
            </a:r>
            <a:r>
              <a:rPr lang="fr-FR" sz="800" dirty="0">
                <a:latin typeface="+mj-lt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field</a:t>
            </a:r>
            <a:r>
              <a:rPr lang="fr-FR" sz="800" dirty="0">
                <a:latin typeface="+mj-lt"/>
              </a:rPr>
              <a:t> USP_ID {</a:t>
            </a:r>
            <a:r>
              <a:rPr lang="fr-FR" sz="800" dirty="0" err="1">
                <a:latin typeface="+mj-lt"/>
              </a:rPr>
              <a:t>domain</a:t>
            </a:r>
            <a:r>
              <a:rPr lang="fr-FR" sz="800" dirty="0">
                <a:latin typeface="+mj-lt"/>
              </a:rPr>
              <a:t> : DO_IDENTIFIER </a:t>
            </a:r>
            <a:r>
              <a:rPr lang="fr-FR" sz="800" dirty="0" err="1">
                <a:latin typeface="+mj-lt"/>
              </a:rPr>
              <a:t>label:"USP_ID</a:t>
            </a:r>
            <a:r>
              <a:rPr lang="fr-FR" sz="800" dirty="0">
                <a:latin typeface="+mj-lt"/>
              </a:rPr>
              <a:t>" </a:t>
            </a:r>
            <a:r>
              <a:rPr lang="fr-FR" sz="800" dirty="0" err="1">
                <a:latin typeface="+mj-lt"/>
              </a:rPr>
              <a:t>notNull</a:t>
            </a:r>
            <a:r>
              <a:rPr lang="fr-FR" sz="800" dirty="0">
                <a:latin typeface="+mj-lt"/>
              </a:rPr>
              <a:t> : "</a:t>
            </a:r>
            <a:r>
              <a:rPr lang="fr-FR" sz="800" dirty="0" err="1">
                <a:latin typeface="+mj-lt"/>
              </a:rPr>
              <a:t>true</a:t>
            </a:r>
            <a:r>
              <a:rPr lang="fr-FR" sz="800" dirty="0">
                <a:latin typeface="+mj-lt"/>
              </a:rPr>
              <a:t>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field</a:t>
            </a:r>
            <a:r>
              <a:rPr lang="fr-FR" sz="800" dirty="0">
                <a:latin typeface="+mj-lt"/>
              </a:rPr>
              <a:t> IS_DEFAULT {</a:t>
            </a:r>
            <a:r>
              <a:rPr lang="fr-FR" sz="800" dirty="0" err="1">
                <a:latin typeface="+mj-lt"/>
              </a:rPr>
              <a:t>domain</a:t>
            </a:r>
            <a:r>
              <a:rPr lang="fr-FR" sz="800" dirty="0">
                <a:latin typeface="+mj-lt"/>
              </a:rPr>
              <a:t> : DO_BOOLEAN </a:t>
            </a:r>
            <a:r>
              <a:rPr lang="fr-FR" sz="800" dirty="0" err="1">
                <a:latin typeface="+mj-lt"/>
              </a:rPr>
              <a:t>label:"Default</a:t>
            </a:r>
            <a:r>
              <a:rPr lang="fr-FR" sz="800" dirty="0">
                <a:latin typeface="+mj-lt"/>
              </a:rPr>
              <a:t>?" </a:t>
            </a:r>
            <a:r>
              <a:rPr lang="fr-FR" sz="800" dirty="0" err="1">
                <a:latin typeface="+mj-lt"/>
              </a:rPr>
              <a:t>notNull</a:t>
            </a:r>
            <a:r>
              <a:rPr lang="fr-FR" sz="800" dirty="0">
                <a:latin typeface="+mj-lt"/>
              </a:rPr>
              <a:t> : "</a:t>
            </a:r>
            <a:r>
              <a:rPr lang="fr-FR" sz="800" dirty="0" err="1">
                <a:latin typeface="+mj-lt"/>
              </a:rPr>
              <a:t>true</a:t>
            </a:r>
            <a:r>
              <a:rPr lang="fr-FR" sz="800" dirty="0">
                <a:latin typeface="+mj-lt"/>
              </a:rPr>
              <a:t>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field</a:t>
            </a:r>
            <a:r>
              <a:rPr lang="fr-FR" sz="800" dirty="0">
                <a:latin typeface="+mj-lt"/>
              </a:rPr>
              <a:t> IS_SELECTED {</a:t>
            </a:r>
            <a:r>
              <a:rPr lang="fr-FR" sz="800" dirty="0" err="1">
                <a:latin typeface="+mj-lt"/>
              </a:rPr>
              <a:t>domain</a:t>
            </a:r>
            <a:r>
              <a:rPr lang="fr-FR" sz="800" dirty="0">
                <a:latin typeface="+mj-lt"/>
              </a:rPr>
              <a:t> : DO_BOOLEAN label:"</a:t>
            </a:r>
            <a:r>
              <a:rPr lang="fr-FR" sz="800" dirty="0" err="1">
                <a:latin typeface="+mj-lt"/>
              </a:rPr>
              <a:t>Delete</a:t>
            </a:r>
            <a:r>
              <a:rPr lang="fr-FR" sz="800" dirty="0">
                <a:latin typeface="+mj-lt"/>
              </a:rPr>
              <a:t>" </a:t>
            </a:r>
            <a:r>
              <a:rPr lang="fr-FR" sz="800" dirty="0" err="1">
                <a:latin typeface="+mj-lt"/>
              </a:rPr>
              <a:t>notNull</a:t>
            </a:r>
            <a:r>
              <a:rPr lang="fr-FR" sz="800" dirty="0">
                <a:latin typeface="+mj-lt"/>
              </a:rPr>
              <a:t> : "</a:t>
            </a:r>
            <a:r>
              <a:rPr lang="fr-FR" sz="800" dirty="0" err="1">
                <a:latin typeface="+mj-lt"/>
              </a:rPr>
              <a:t>true</a:t>
            </a:r>
            <a:r>
              <a:rPr lang="fr-FR" sz="800" dirty="0">
                <a:latin typeface="+mj-lt"/>
              </a:rPr>
              <a:t>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8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 err="1">
                <a:latin typeface="+mj-lt"/>
              </a:rPr>
              <a:t>create</a:t>
            </a:r>
            <a:r>
              <a:rPr lang="fr-FR" sz="800" dirty="0">
                <a:latin typeface="+mj-lt"/>
              </a:rPr>
              <a:t> Association A_UPV_PRF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fkFieldName</a:t>
            </a:r>
            <a:r>
              <a:rPr lang="fr-FR" sz="800" dirty="0">
                <a:latin typeface="+mj-lt"/>
              </a:rPr>
              <a:t>:"PRF_ID"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dtDefinitionA</a:t>
            </a:r>
            <a:r>
              <a:rPr lang="fr-FR" sz="800" dirty="0">
                <a:latin typeface="+mj-lt"/>
              </a:rPr>
              <a:t>: DT_USER_PROFILE_VIEW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dtDefinitionB</a:t>
            </a:r>
            <a:r>
              <a:rPr lang="fr-FR" sz="800" dirty="0">
                <a:latin typeface="+mj-lt"/>
              </a:rPr>
              <a:t>: DT_PROFILE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navigabilityA</a:t>
            </a:r>
            <a:r>
              <a:rPr lang="fr-FR" sz="800" dirty="0">
                <a:latin typeface="+mj-lt"/>
              </a:rPr>
              <a:t>:"false"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navigabilityB</a:t>
            </a:r>
            <a:r>
              <a:rPr lang="fr-FR" sz="800" dirty="0">
                <a:latin typeface="+mj-lt"/>
              </a:rPr>
              <a:t>:"</a:t>
            </a:r>
            <a:r>
              <a:rPr lang="fr-FR" sz="800" dirty="0" err="1">
                <a:latin typeface="+mj-lt"/>
              </a:rPr>
              <a:t>true</a:t>
            </a:r>
            <a:r>
              <a:rPr lang="fr-FR" sz="800" dirty="0">
                <a:latin typeface="+mj-lt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multiplicityA:"0..*"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multiplicityB:"1..1"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labelA</a:t>
            </a:r>
            <a:r>
              <a:rPr lang="fr-FR" sz="800" dirty="0">
                <a:latin typeface="+mj-lt"/>
              </a:rPr>
              <a:t>:"User profile </a:t>
            </a:r>
            <a:r>
              <a:rPr lang="fr-FR" sz="800" dirty="0" err="1">
                <a:latin typeface="+mj-lt"/>
              </a:rPr>
              <a:t>view</a:t>
            </a:r>
            <a:r>
              <a:rPr lang="fr-FR" sz="800" dirty="0">
                <a:latin typeface="+mj-lt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labelB</a:t>
            </a:r>
            <a:r>
              <a:rPr lang="fr-FR" sz="800" dirty="0">
                <a:latin typeface="+mj-lt"/>
              </a:rPr>
              <a:t>:"Profile"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roleA</a:t>
            </a:r>
            <a:r>
              <a:rPr lang="fr-FR" sz="800" dirty="0">
                <a:latin typeface="+mj-lt"/>
              </a:rPr>
              <a:t>:"</a:t>
            </a:r>
            <a:r>
              <a:rPr lang="fr-FR" sz="800" dirty="0" err="1">
                <a:latin typeface="+mj-lt"/>
              </a:rPr>
              <a:t>User_profile_view</a:t>
            </a:r>
            <a:r>
              <a:rPr lang="fr-FR" sz="800" dirty="0">
                <a:latin typeface="+mj-lt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roleB</a:t>
            </a:r>
            <a:r>
              <a:rPr lang="fr-FR" sz="800" dirty="0">
                <a:latin typeface="+mj-lt"/>
              </a:rPr>
              <a:t>:"Profile"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68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de modélisations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DTO persistés doivent toujours avoir un champ clé primaire</a:t>
            </a:r>
          </a:p>
          <a:p>
            <a:r>
              <a:rPr lang="fr-FR" dirty="0" smtClean="0"/>
              <a:t>Les associations 1 – 1 sont interdites</a:t>
            </a:r>
          </a:p>
          <a:p>
            <a:pPr lvl="1"/>
            <a:r>
              <a:rPr lang="fr-FR" dirty="0" smtClean="0"/>
              <a:t>0..* - 0..1 ou 0..* - 1..1 ou 0..* - 0 .. * autorisés</a:t>
            </a:r>
          </a:p>
          <a:p>
            <a:pPr lvl="1"/>
            <a:r>
              <a:rPr lang="fr-FR" dirty="0" smtClean="0"/>
              <a:t>Les relations 1..* sont gérés comme des 0..*</a:t>
            </a:r>
          </a:p>
          <a:p>
            <a:pPr marL="355600" lvl="1" indent="-355600">
              <a:buClrTx/>
              <a:buSzTx/>
              <a:buBlip>
                <a:blip r:embed="rId2"/>
              </a:buBlip>
            </a:pPr>
            <a:r>
              <a:rPr lang="fr-FR" dirty="0" smtClean="0"/>
              <a:t>Vertigo gère tout seul les associations </a:t>
            </a:r>
            <a:r>
              <a:rPr lang="fr-FR" dirty="0"/>
              <a:t>0..* - 0 .. </a:t>
            </a:r>
            <a:r>
              <a:rPr lang="fr-FR" dirty="0" smtClean="0"/>
              <a:t>* (n-n)</a:t>
            </a:r>
            <a:endParaRPr lang="fr-FR" dirty="0"/>
          </a:p>
          <a:p>
            <a:pPr lvl="1"/>
            <a:r>
              <a:rPr lang="fr-FR" dirty="0" smtClean="0"/>
              <a:t>Pas de </a:t>
            </a:r>
            <a:r>
              <a:rPr lang="fr-FR" dirty="0" err="1" smtClean="0"/>
              <a:t>DtObject</a:t>
            </a:r>
            <a:r>
              <a:rPr lang="fr-FR" dirty="0" smtClean="0"/>
              <a:t> associé</a:t>
            </a:r>
          </a:p>
          <a:p>
            <a:pPr lvl="1"/>
            <a:r>
              <a:rPr lang="fr-FR" dirty="0" smtClean="0"/>
              <a:t>Pas de possibilité de définir d’autre champs</a:t>
            </a:r>
          </a:p>
          <a:p>
            <a:r>
              <a:rPr lang="fr-FR" dirty="0" smtClean="0"/>
              <a:t>Si on veut définir une ternaire ou une n-n avec des champs, il faut définir une table avec un champ qui sera la clé primaire</a:t>
            </a:r>
          </a:p>
          <a:p>
            <a:r>
              <a:rPr lang="fr-FR" dirty="0" smtClean="0"/>
              <a:t>Tous les </a:t>
            </a:r>
            <a:r>
              <a:rPr lang="fr-FR" dirty="0" err="1" smtClean="0"/>
              <a:t>DtObject</a:t>
            </a:r>
            <a:r>
              <a:rPr lang="fr-FR" dirty="0" smtClean="0"/>
              <a:t> doivent être dans un sous package de </a:t>
            </a:r>
            <a:r>
              <a:rPr lang="fr-FR" i="1" dirty="0" err="1" smtClean="0"/>
              <a:t>nomdeprojet</a:t>
            </a:r>
            <a:r>
              <a:rPr lang="fr-FR" dirty="0" err="1" smtClean="0"/>
              <a:t>.domain</a:t>
            </a:r>
            <a:endParaRPr lang="fr-FR" dirty="0"/>
          </a:p>
          <a:p>
            <a:pPr marL="534987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787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5450284" cy="709612"/>
          </a:xfrm>
        </p:spPr>
        <p:txBody>
          <a:bodyPr/>
          <a:lstStyle/>
          <a:p>
            <a:r>
              <a:rPr lang="fr-FR" dirty="0" smtClean="0"/>
              <a:t>KSP pour les taches de bas niveau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définir des taches pour dialoguer avec la base de données</a:t>
            </a:r>
          </a:p>
          <a:p>
            <a:r>
              <a:rPr lang="fr-FR" dirty="0" smtClean="0"/>
              <a:t>3 types de services généralement utilisés</a:t>
            </a:r>
          </a:p>
          <a:p>
            <a:pPr lvl="1"/>
            <a:r>
              <a:rPr lang="fr-FR" dirty="0" smtClean="0"/>
              <a:t>Sélection </a:t>
            </a:r>
            <a:r>
              <a:rPr lang="fr-FR" dirty="0"/>
              <a:t>de données (</a:t>
            </a:r>
            <a:r>
              <a:rPr lang="fr-FR" dirty="0" err="1"/>
              <a:t>io.vertigo.dynamox.task.TaskEngineSelect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Permet une construction de requête dynamique</a:t>
            </a:r>
          </a:p>
          <a:p>
            <a:pPr lvl="2"/>
            <a:r>
              <a:rPr lang="fr-FR" dirty="0" smtClean="0"/>
              <a:t>Utilisé </a:t>
            </a:r>
            <a:r>
              <a:rPr lang="fr-FR" dirty="0"/>
              <a:t>pour recherche multi critère</a:t>
            </a:r>
          </a:p>
          <a:p>
            <a:pPr lvl="2"/>
            <a:r>
              <a:rPr lang="fr-FR" dirty="0"/>
              <a:t>Utilise une écriture de type scriptlet JSP</a:t>
            </a:r>
          </a:p>
          <a:p>
            <a:pPr lvl="2"/>
            <a:r>
              <a:rPr lang="fr-FR" dirty="0"/>
              <a:t>Permet d’avoir des plans d’exécutions </a:t>
            </a:r>
            <a:r>
              <a:rPr lang="fr-FR" dirty="0" smtClean="0"/>
              <a:t>pertinents</a:t>
            </a:r>
          </a:p>
          <a:p>
            <a:pPr lvl="1"/>
            <a:r>
              <a:rPr lang="fr-FR" dirty="0" smtClean="0"/>
              <a:t>Mise à jour </a:t>
            </a:r>
            <a:r>
              <a:rPr lang="fr-FR" dirty="0"/>
              <a:t>des données (</a:t>
            </a:r>
            <a:r>
              <a:rPr lang="fr-FR" dirty="0" err="1" smtClean="0"/>
              <a:t>io.vertigo.dynamox.task.TaskEngineProc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Envoi de commandes SQL en </a:t>
            </a:r>
            <a:r>
              <a:rPr lang="fr-FR" dirty="0"/>
              <a:t>mode batch (</a:t>
            </a:r>
            <a:r>
              <a:rPr lang="fr-FR" dirty="0" err="1" smtClean="0"/>
              <a:t>io.vertigo.dynamox.task.TaskEngineProcBatch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Prend un DTC en entrée</a:t>
            </a:r>
          </a:p>
          <a:p>
            <a:pPr lvl="2"/>
            <a:r>
              <a:rPr lang="fr-FR" dirty="0" smtClean="0"/>
              <a:t>Prépare tous les ordres puis envoie en une fois</a:t>
            </a:r>
            <a:endParaRPr lang="fr-FR" dirty="0"/>
          </a:p>
          <a:p>
            <a:pPr lvl="2"/>
            <a:r>
              <a:rPr lang="fr-FR" dirty="0" smtClean="0"/>
              <a:t>Très utile pour des insertions de nombreuses lignes en base</a:t>
            </a:r>
          </a:p>
          <a:p>
            <a:pPr lvl="2"/>
            <a:r>
              <a:rPr lang="fr-FR" dirty="0"/>
              <a:t>Améliore grandement des performances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5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des taches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paramètres sont définis par </a:t>
            </a:r>
          </a:p>
          <a:p>
            <a:pPr lvl="1"/>
            <a:r>
              <a:rPr lang="fr-FR" dirty="0" smtClean="0"/>
              <a:t>Un nom</a:t>
            </a:r>
          </a:p>
          <a:p>
            <a:pPr lvl="1"/>
            <a:r>
              <a:rPr lang="fr-FR" dirty="0" smtClean="0"/>
              <a:t>Un domaine (Domaine de base, DTO ou DTC)</a:t>
            </a:r>
          </a:p>
          <a:p>
            <a:pPr lvl="1"/>
            <a:r>
              <a:rPr lang="fr-FR" dirty="0" smtClean="0"/>
              <a:t>Un caractère facultatif ou non =&gt; se traduira par la présence d’options dans la signature java </a:t>
            </a:r>
          </a:p>
          <a:p>
            <a:pPr lvl="1"/>
            <a:r>
              <a:rPr lang="fr-FR" dirty="0" smtClean="0"/>
              <a:t>Un sens d’utilisation (in, out, </a:t>
            </a:r>
            <a:r>
              <a:rPr lang="fr-FR" dirty="0" err="1" smtClean="0"/>
              <a:t>inout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5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KSP de taches(1/2)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362950" cy="5112568"/>
          </a:xfrm>
        </p:spPr>
        <p:txBody>
          <a:bodyPr wrap="none"/>
          <a:lstStyle/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err="1" smtClean="0">
                <a:latin typeface="+mj-lt"/>
              </a:rPr>
              <a:t>create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 err="1">
                <a:latin typeface="+mj-lt"/>
              </a:rPr>
              <a:t>Task</a:t>
            </a:r>
            <a:r>
              <a:rPr lang="fr-FR" sz="800" dirty="0">
                <a:latin typeface="+mj-lt"/>
              </a:rPr>
              <a:t> TK_LOAD_DT_TRACE_BY_CRITERIA 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className</a:t>
            </a:r>
            <a:r>
              <a:rPr lang="fr-FR" sz="800" dirty="0">
                <a:latin typeface="+mj-lt"/>
              </a:rPr>
              <a:t> : "</a:t>
            </a:r>
            <a:r>
              <a:rPr lang="fr-FR" sz="800" b="1" dirty="0" err="1">
                <a:latin typeface="+mj-lt"/>
              </a:rPr>
              <a:t>io.vertigo.dynamox.task.TaskEngineSelect</a:t>
            </a:r>
            <a:r>
              <a:rPr lang="fr-FR" sz="800" dirty="0">
                <a:latin typeface="+mj-lt"/>
              </a:rPr>
              <a:t>"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request</a:t>
            </a:r>
            <a:r>
              <a:rPr lang="fr-FR" sz="800" dirty="0">
                <a:latin typeface="+mj-lt"/>
              </a:rPr>
              <a:t> : </a:t>
            </a:r>
            <a:r>
              <a:rPr lang="fr-FR" sz="800" dirty="0" smtClean="0">
                <a:latin typeface="+mj-lt"/>
              </a:rPr>
              <a:t>«   select </a:t>
            </a:r>
            <a:r>
              <a:rPr lang="fr-FR" sz="800" dirty="0" err="1">
                <a:latin typeface="+mj-lt"/>
              </a:rPr>
              <a:t>tra.tra_id</a:t>
            </a:r>
            <a:r>
              <a:rPr lang="fr-FR" sz="800" dirty="0">
                <a:latin typeface="+mj-lt"/>
              </a:rPr>
              <a:t>, </a:t>
            </a:r>
            <a:r>
              <a:rPr lang="fr-FR" sz="800" dirty="0" err="1">
                <a:latin typeface="+mj-lt"/>
              </a:rPr>
              <a:t>tra.date_heure</a:t>
            </a:r>
            <a:r>
              <a:rPr lang="fr-FR" sz="800" dirty="0">
                <a:latin typeface="+mj-lt"/>
              </a:rPr>
              <a:t>, </a:t>
            </a:r>
            <a:r>
              <a:rPr lang="fr-FR" sz="800" dirty="0" err="1">
                <a:latin typeface="+mj-lt"/>
              </a:rPr>
              <a:t>tra.objet</a:t>
            </a:r>
            <a:r>
              <a:rPr lang="fr-FR" sz="800" dirty="0">
                <a:latin typeface="+mj-lt"/>
              </a:rPr>
              <a:t>, </a:t>
            </a:r>
            <a:r>
              <a:rPr lang="fr-FR" sz="800" dirty="0" err="1">
                <a:latin typeface="+mj-lt"/>
              </a:rPr>
              <a:t>tra.action</a:t>
            </a:r>
            <a:r>
              <a:rPr lang="fr-FR" sz="800" dirty="0">
                <a:latin typeface="+mj-lt"/>
              </a:rPr>
              <a:t>, </a:t>
            </a:r>
            <a:r>
              <a:rPr lang="fr-FR" sz="800" dirty="0" err="1">
                <a:latin typeface="+mj-lt"/>
              </a:rPr>
              <a:t>tra.trace</a:t>
            </a:r>
            <a:r>
              <a:rPr lang="fr-FR" sz="800" dirty="0">
                <a:latin typeface="+mj-lt"/>
              </a:rPr>
              <a:t>, </a:t>
            </a:r>
            <a:r>
              <a:rPr lang="fr-FR" sz="800" dirty="0" err="1">
                <a:latin typeface="+mj-lt"/>
              </a:rPr>
              <a:t>tra.UTI_NOM_COMPLET</a:t>
            </a:r>
            <a:endParaRPr lang="fr-FR" sz="800" dirty="0">
              <a:latin typeface="+mj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err="1" smtClean="0">
                <a:latin typeface="+mj-lt"/>
              </a:rPr>
              <a:t>from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trace </a:t>
            </a:r>
            <a:r>
              <a:rPr lang="fr-FR" sz="800" dirty="0" err="1">
                <a:latin typeface="+mj-lt"/>
              </a:rPr>
              <a:t>tra</a:t>
            </a:r>
            <a:endParaRPr lang="fr-FR" sz="800" dirty="0">
              <a:latin typeface="+mj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WHERE </a:t>
            </a:r>
            <a:r>
              <a:rPr lang="fr-FR" sz="800" dirty="0">
                <a:latin typeface="+mj-lt"/>
              </a:rPr>
              <a:t>1 = 1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AND </a:t>
            </a:r>
            <a:r>
              <a:rPr lang="fr-FR" sz="800" dirty="0" err="1">
                <a:latin typeface="+mj-lt"/>
              </a:rPr>
              <a:t>tra.date_heure</a:t>
            </a:r>
            <a:r>
              <a:rPr lang="fr-FR" sz="800" dirty="0">
                <a:latin typeface="+mj-lt"/>
              </a:rPr>
              <a:t> BETWEEN #DTO_TRACE_CRITERIA.DATE_DEB# AND #DTO_TRACE_CRITERIA.DATE_FIN#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&lt;% </a:t>
            </a:r>
            <a:r>
              <a:rPr lang="fr-FR" sz="800" dirty="0">
                <a:latin typeface="+mj-lt"/>
              </a:rPr>
              <a:t>if (</a:t>
            </a:r>
            <a:r>
              <a:rPr lang="fr-FR" sz="800" dirty="0" err="1">
                <a:latin typeface="+mj-lt"/>
              </a:rPr>
              <a:t>dtoTraceCriteria.getTraId</a:t>
            </a:r>
            <a:r>
              <a:rPr lang="fr-FR" sz="800" dirty="0">
                <a:latin typeface="+mj-lt"/>
              </a:rPr>
              <a:t>() != </a:t>
            </a:r>
            <a:r>
              <a:rPr lang="fr-FR" sz="800" dirty="0" err="1">
                <a:latin typeface="+mj-lt"/>
              </a:rPr>
              <a:t>null</a:t>
            </a:r>
            <a:r>
              <a:rPr lang="fr-FR" sz="800" dirty="0">
                <a:latin typeface="+mj-lt"/>
              </a:rPr>
              <a:t>) {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	AND </a:t>
            </a:r>
            <a:r>
              <a:rPr lang="fr-FR" sz="800" dirty="0" err="1">
                <a:latin typeface="+mj-lt"/>
              </a:rPr>
              <a:t>tra.TRA_ID</a:t>
            </a:r>
            <a:r>
              <a:rPr lang="fr-FR" sz="800" dirty="0">
                <a:latin typeface="+mj-lt"/>
              </a:rPr>
              <a:t> = #DTO_TRACE_CRITERIA.TRA_ID#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&lt;% </a:t>
            </a:r>
            <a:r>
              <a:rPr lang="fr-FR" sz="800" dirty="0">
                <a:latin typeface="+mj-lt"/>
              </a:rPr>
              <a:t>}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&lt;% </a:t>
            </a:r>
            <a:r>
              <a:rPr lang="fr-FR" sz="800" dirty="0">
                <a:latin typeface="+mj-lt"/>
              </a:rPr>
              <a:t>if (</a:t>
            </a:r>
            <a:r>
              <a:rPr lang="fr-FR" sz="800" dirty="0" err="1">
                <a:latin typeface="+mj-lt"/>
              </a:rPr>
              <a:t>dtoTraceCriteria.getUtilisateur</a:t>
            </a:r>
            <a:r>
              <a:rPr lang="fr-FR" sz="800" dirty="0">
                <a:latin typeface="+mj-lt"/>
              </a:rPr>
              <a:t>() != </a:t>
            </a:r>
            <a:r>
              <a:rPr lang="fr-FR" sz="800" dirty="0" err="1">
                <a:latin typeface="+mj-lt"/>
              </a:rPr>
              <a:t>null</a:t>
            </a:r>
            <a:r>
              <a:rPr lang="fr-FR" sz="800" dirty="0">
                <a:latin typeface="+mj-lt"/>
              </a:rPr>
              <a:t>) {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	AND UPPER(</a:t>
            </a:r>
            <a:r>
              <a:rPr lang="fr-FR" sz="800" dirty="0" err="1">
                <a:latin typeface="+mj-lt"/>
              </a:rPr>
              <a:t>tra.UTI_NOM_COMPLET</a:t>
            </a:r>
            <a:r>
              <a:rPr lang="fr-FR" sz="800" dirty="0">
                <a:latin typeface="+mj-lt"/>
              </a:rPr>
              <a:t>) LIKE UPPER(#DTO_TRACE_CRITERIA.UTILISATEUR#) || '%%'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&lt;% </a:t>
            </a:r>
            <a:r>
              <a:rPr lang="fr-FR" sz="800" dirty="0">
                <a:latin typeface="+mj-lt"/>
              </a:rPr>
              <a:t>}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&lt;% </a:t>
            </a:r>
            <a:r>
              <a:rPr lang="fr-FR" sz="800" dirty="0">
                <a:latin typeface="+mj-lt"/>
              </a:rPr>
              <a:t>if (</a:t>
            </a:r>
            <a:r>
              <a:rPr lang="fr-FR" sz="800" dirty="0" err="1">
                <a:latin typeface="+mj-lt"/>
              </a:rPr>
              <a:t>dtoTraceCriteria.getObjet</a:t>
            </a:r>
            <a:r>
              <a:rPr lang="fr-FR" sz="800" dirty="0">
                <a:latin typeface="+mj-lt"/>
              </a:rPr>
              <a:t>() != </a:t>
            </a:r>
            <a:r>
              <a:rPr lang="fr-FR" sz="800" dirty="0" err="1">
                <a:latin typeface="+mj-lt"/>
              </a:rPr>
              <a:t>null</a:t>
            </a:r>
            <a:r>
              <a:rPr lang="fr-FR" sz="800" dirty="0">
                <a:latin typeface="+mj-lt"/>
              </a:rPr>
              <a:t>) {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	AND </a:t>
            </a:r>
            <a:r>
              <a:rPr lang="fr-FR" sz="800" dirty="0" err="1">
                <a:latin typeface="+mj-lt"/>
              </a:rPr>
              <a:t>tra.OBJET</a:t>
            </a:r>
            <a:r>
              <a:rPr lang="fr-FR" sz="800" dirty="0">
                <a:latin typeface="+mj-lt"/>
              </a:rPr>
              <a:t> = #DTO_TRACE_CRITERIA.OBJET#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&lt;% </a:t>
            </a:r>
            <a:r>
              <a:rPr lang="fr-FR" sz="800" dirty="0">
                <a:latin typeface="+mj-lt"/>
              </a:rPr>
              <a:t>}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b="1" dirty="0" smtClean="0">
                <a:latin typeface="+mj-lt"/>
              </a:rPr>
              <a:t>&lt;% </a:t>
            </a:r>
            <a:r>
              <a:rPr lang="fr-FR" sz="800" b="1" dirty="0">
                <a:latin typeface="+mj-lt"/>
              </a:rPr>
              <a:t>if (</a:t>
            </a:r>
            <a:r>
              <a:rPr lang="fr-FR" sz="800" b="1" dirty="0" err="1">
                <a:latin typeface="+mj-lt"/>
              </a:rPr>
              <a:t>dtoTraceCriteria.getAction</a:t>
            </a:r>
            <a:r>
              <a:rPr lang="fr-FR" sz="800" b="1" dirty="0">
                <a:latin typeface="+mj-lt"/>
              </a:rPr>
              <a:t>() != </a:t>
            </a:r>
            <a:r>
              <a:rPr lang="fr-FR" sz="800" b="1" dirty="0" err="1">
                <a:latin typeface="+mj-lt"/>
              </a:rPr>
              <a:t>null</a:t>
            </a:r>
            <a:r>
              <a:rPr lang="fr-FR" sz="800" b="1" dirty="0">
                <a:latin typeface="+mj-lt"/>
              </a:rPr>
              <a:t>) {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	AND </a:t>
            </a:r>
            <a:r>
              <a:rPr lang="fr-FR" sz="800" dirty="0" err="1">
                <a:latin typeface="+mj-lt"/>
              </a:rPr>
              <a:t>tra.ACTION</a:t>
            </a:r>
            <a:r>
              <a:rPr lang="fr-FR" sz="800" dirty="0">
                <a:latin typeface="+mj-lt"/>
              </a:rPr>
              <a:t> = #DTO_TRACE_CRITERIA.ACTION#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b="1" dirty="0" smtClean="0">
                <a:latin typeface="+mj-lt"/>
              </a:rPr>
              <a:t>&lt;% </a:t>
            </a:r>
            <a:r>
              <a:rPr lang="fr-FR" sz="800" b="1" dirty="0">
                <a:latin typeface="+mj-lt"/>
              </a:rPr>
              <a:t>}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&lt;% </a:t>
            </a:r>
            <a:r>
              <a:rPr lang="fr-FR" sz="800" dirty="0">
                <a:latin typeface="+mj-lt"/>
              </a:rPr>
              <a:t>if (</a:t>
            </a:r>
            <a:r>
              <a:rPr lang="fr-FR" sz="800" dirty="0" err="1">
                <a:latin typeface="+mj-lt"/>
              </a:rPr>
              <a:t>dtoTraceCriteria.getTexte</a:t>
            </a:r>
            <a:r>
              <a:rPr lang="fr-FR" sz="800" dirty="0">
                <a:latin typeface="+mj-lt"/>
              </a:rPr>
              <a:t>() != </a:t>
            </a:r>
            <a:r>
              <a:rPr lang="fr-FR" sz="800" dirty="0" err="1">
                <a:latin typeface="+mj-lt"/>
              </a:rPr>
              <a:t>null</a:t>
            </a:r>
            <a:r>
              <a:rPr lang="fr-FR" sz="800" dirty="0">
                <a:latin typeface="+mj-lt"/>
              </a:rPr>
              <a:t>) {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	AND </a:t>
            </a:r>
            <a:r>
              <a:rPr lang="fr-FR" sz="800" dirty="0" err="1">
                <a:latin typeface="+mj-lt"/>
              </a:rPr>
              <a:t>tra.TRACE</a:t>
            </a:r>
            <a:r>
              <a:rPr lang="fr-FR" sz="800" dirty="0">
                <a:latin typeface="+mj-lt"/>
              </a:rPr>
              <a:t> LIKE '%%' || #DTO_TRACE_CRITERIA.TEXTE# || '%%'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&lt;% </a:t>
            </a:r>
            <a:r>
              <a:rPr lang="fr-FR" sz="800" dirty="0">
                <a:latin typeface="+mj-lt"/>
              </a:rPr>
              <a:t>}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b="1" dirty="0" smtClean="0">
                <a:latin typeface="+mj-lt"/>
              </a:rPr>
              <a:t>&lt;% </a:t>
            </a:r>
            <a:r>
              <a:rPr lang="fr-FR" sz="800" b="1" dirty="0">
                <a:latin typeface="+mj-lt"/>
              </a:rPr>
              <a:t>if (!</a:t>
            </a:r>
            <a:r>
              <a:rPr lang="fr-FR" sz="800" b="1" dirty="0" err="1">
                <a:latin typeface="+mj-lt"/>
              </a:rPr>
              <a:t>dtcObjets.isEmpty</a:t>
            </a:r>
            <a:r>
              <a:rPr lang="fr-FR" sz="800" b="1" dirty="0">
                <a:latin typeface="+mj-lt"/>
              </a:rPr>
              <a:t>()) {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	</a:t>
            </a:r>
            <a:r>
              <a:rPr lang="fr-FR" sz="800" b="1" dirty="0">
                <a:latin typeface="+mj-lt"/>
              </a:rPr>
              <a:t>AND </a:t>
            </a:r>
            <a:r>
              <a:rPr lang="fr-FR" sz="800" b="1" dirty="0" err="1">
                <a:latin typeface="+mj-lt"/>
              </a:rPr>
              <a:t>tra.OBJET</a:t>
            </a:r>
            <a:r>
              <a:rPr lang="fr-FR" sz="800" b="1" dirty="0">
                <a:latin typeface="+mj-lt"/>
              </a:rPr>
              <a:t> IN (#DTC_OBJETS.ROWNUM.CODE#)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b="1" dirty="0" smtClean="0">
                <a:latin typeface="+mj-lt"/>
              </a:rPr>
              <a:t>&lt;% </a:t>
            </a:r>
            <a:r>
              <a:rPr lang="fr-FR" sz="800" b="1" dirty="0">
                <a:latin typeface="+mj-lt"/>
              </a:rPr>
              <a:t>}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&lt;% </a:t>
            </a:r>
            <a:r>
              <a:rPr lang="fr-FR" sz="800" dirty="0">
                <a:latin typeface="+mj-lt"/>
              </a:rPr>
              <a:t>if (!</a:t>
            </a:r>
            <a:r>
              <a:rPr lang="fr-FR" sz="800" dirty="0" err="1">
                <a:latin typeface="+mj-lt"/>
              </a:rPr>
              <a:t>dtcActions.isEmpty</a:t>
            </a:r>
            <a:r>
              <a:rPr lang="fr-FR" sz="800" dirty="0">
                <a:latin typeface="+mj-lt"/>
              </a:rPr>
              <a:t>()) {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	AND </a:t>
            </a:r>
            <a:r>
              <a:rPr lang="fr-FR" sz="800" dirty="0" err="1">
                <a:latin typeface="+mj-lt"/>
              </a:rPr>
              <a:t>tra.ACTION</a:t>
            </a:r>
            <a:r>
              <a:rPr lang="fr-FR" sz="800" dirty="0">
                <a:latin typeface="+mj-lt"/>
              </a:rPr>
              <a:t> IN (#DTC_ACTIONS.ROWNUM.CODE#)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smtClean="0">
                <a:latin typeface="+mj-lt"/>
              </a:rPr>
              <a:t>&lt;% </a:t>
            </a:r>
            <a:r>
              <a:rPr lang="fr-FR" sz="800" dirty="0">
                <a:latin typeface="+mj-lt"/>
              </a:rPr>
              <a:t>}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</a:t>
            </a:r>
            <a:r>
              <a:rPr lang="fr-FR" sz="800" dirty="0" err="1" smtClean="0">
                <a:latin typeface="+mj-lt"/>
              </a:rPr>
              <a:t>order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by </a:t>
            </a:r>
            <a:r>
              <a:rPr lang="fr-FR" sz="800" dirty="0" err="1">
                <a:latin typeface="+mj-lt"/>
              </a:rPr>
              <a:t>tra.tra_id</a:t>
            </a:r>
            <a:r>
              <a:rPr lang="fr-FR" sz="800" dirty="0">
                <a:latin typeface="+mj-lt"/>
              </a:rPr>
              <a:t> </a:t>
            </a:r>
            <a:r>
              <a:rPr lang="fr-FR" sz="800" dirty="0" err="1">
                <a:latin typeface="+mj-lt"/>
              </a:rPr>
              <a:t>desc</a:t>
            </a:r>
            <a:endParaRPr lang="fr-FR" sz="800" dirty="0">
              <a:latin typeface="+mj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"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attribute</a:t>
            </a:r>
            <a:r>
              <a:rPr lang="fr-FR" sz="800" dirty="0">
                <a:latin typeface="+mj-lt"/>
              </a:rPr>
              <a:t> </a:t>
            </a:r>
            <a:r>
              <a:rPr lang="fr-FR" sz="800" dirty="0" smtClean="0">
                <a:latin typeface="+mj-lt"/>
              </a:rPr>
              <a:t>DTO_TRACE_CRITERIA 	{</a:t>
            </a:r>
            <a:r>
              <a:rPr lang="fr-FR" sz="800" dirty="0" err="1" smtClean="0">
                <a:latin typeface="+mj-lt"/>
              </a:rPr>
              <a:t>domain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: DO_DT_TRACE_CRITERIA_DTO	</a:t>
            </a:r>
            <a:r>
              <a:rPr lang="fr-FR" sz="800" dirty="0" err="1" smtClean="0">
                <a:latin typeface="+mj-lt"/>
              </a:rPr>
              <a:t>notNull</a:t>
            </a:r>
            <a:r>
              <a:rPr lang="fr-FR" sz="800" dirty="0">
                <a:latin typeface="+mj-lt"/>
              </a:rPr>
              <a:t>:"</a:t>
            </a:r>
            <a:r>
              <a:rPr lang="fr-FR" sz="800" dirty="0" err="1">
                <a:latin typeface="+mj-lt"/>
              </a:rPr>
              <a:t>true</a:t>
            </a:r>
            <a:r>
              <a:rPr lang="fr-FR" sz="800" dirty="0">
                <a:latin typeface="+mj-lt"/>
              </a:rPr>
              <a:t>" 	</a:t>
            </a:r>
            <a:r>
              <a:rPr lang="fr-FR" sz="800" dirty="0" smtClean="0">
                <a:latin typeface="+mj-lt"/>
              </a:rPr>
              <a:t>	</a:t>
            </a:r>
            <a:r>
              <a:rPr lang="fr-FR" sz="800" dirty="0" err="1" smtClean="0">
                <a:latin typeface="+mj-lt"/>
              </a:rPr>
              <a:t>inOut</a:t>
            </a:r>
            <a:r>
              <a:rPr lang="fr-FR" sz="800" dirty="0">
                <a:latin typeface="+mj-lt"/>
              </a:rPr>
              <a:t>:"in"}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attribute</a:t>
            </a:r>
            <a:r>
              <a:rPr lang="fr-FR" sz="800" dirty="0">
                <a:latin typeface="+mj-lt"/>
              </a:rPr>
              <a:t> </a:t>
            </a:r>
            <a:r>
              <a:rPr lang="fr-FR" sz="800" dirty="0" smtClean="0">
                <a:latin typeface="+mj-lt"/>
              </a:rPr>
              <a:t>DTC_OBJETS	{</a:t>
            </a:r>
            <a:r>
              <a:rPr lang="fr-FR" sz="800" dirty="0" err="1" smtClean="0">
                <a:latin typeface="+mj-lt"/>
              </a:rPr>
              <a:t>domain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: DO_DT_TRACE_OBJ_ACT_DTC	</a:t>
            </a:r>
            <a:r>
              <a:rPr lang="fr-FR" sz="800" dirty="0" err="1" smtClean="0">
                <a:latin typeface="+mj-lt"/>
              </a:rPr>
              <a:t>notNull</a:t>
            </a:r>
            <a:r>
              <a:rPr lang="fr-FR" sz="800" dirty="0">
                <a:latin typeface="+mj-lt"/>
              </a:rPr>
              <a:t>:"</a:t>
            </a:r>
            <a:r>
              <a:rPr lang="fr-FR" sz="800" dirty="0" err="1">
                <a:latin typeface="+mj-lt"/>
              </a:rPr>
              <a:t>true</a:t>
            </a:r>
            <a:r>
              <a:rPr lang="fr-FR" sz="800" dirty="0">
                <a:latin typeface="+mj-lt"/>
              </a:rPr>
              <a:t>"		</a:t>
            </a:r>
            <a:r>
              <a:rPr lang="fr-FR" sz="800" dirty="0" err="1">
                <a:latin typeface="+mj-lt"/>
              </a:rPr>
              <a:t>inOut</a:t>
            </a:r>
            <a:r>
              <a:rPr lang="fr-FR" sz="800" dirty="0">
                <a:latin typeface="+mj-lt"/>
              </a:rPr>
              <a:t>:"in"}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attribute</a:t>
            </a:r>
            <a:r>
              <a:rPr lang="fr-FR" sz="800" dirty="0">
                <a:latin typeface="+mj-lt"/>
              </a:rPr>
              <a:t> DTC_ACTIONS	</a:t>
            </a:r>
            <a:r>
              <a:rPr lang="fr-FR" sz="800" dirty="0" smtClean="0">
                <a:latin typeface="+mj-lt"/>
              </a:rPr>
              <a:t>{</a:t>
            </a:r>
            <a:r>
              <a:rPr lang="fr-FR" sz="800" dirty="0" err="1">
                <a:latin typeface="+mj-lt"/>
              </a:rPr>
              <a:t>domain</a:t>
            </a:r>
            <a:r>
              <a:rPr lang="fr-FR" sz="800" dirty="0">
                <a:latin typeface="+mj-lt"/>
              </a:rPr>
              <a:t> : DO_DT_TRACE_OBJ_ACT_DTC	</a:t>
            </a:r>
            <a:r>
              <a:rPr lang="fr-FR" sz="800" dirty="0" err="1" smtClean="0">
                <a:latin typeface="+mj-lt"/>
              </a:rPr>
              <a:t>notNull</a:t>
            </a:r>
            <a:r>
              <a:rPr lang="fr-FR" sz="800" dirty="0">
                <a:latin typeface="+mj-lt"/>
              </a:rPr>
              <a:t>:"</a:t>
            </a:r>
            <a:r>
              <a:rPr lang="fr-FR" sz="800" dirty="0" err="1">
                <a:latin typeface="+mj-lt"/>
              </a:rPr>
              <a:t>true</a:t>
            </a:r>
            <a:r>
              <a:rPr lang="fr-FR" sz="800" dirty="0">
                <a:latin typeface="+mj-lt"/>
              </a:rPr>
              <a:t>"		</a:t>
            </a:r>
            <a:r>
              <a:rPr lang="fr-FR" sz="800" dirty="0" err="1">
                <a:latin typeface="+mj-lt"/>
              </a:rPr>
              <a:t>inOut</a:t>
            </a:r>
            <a:r>
              <a:rPr lang="fr-FR" sz="800" dirty="0">
                <a:latin typeface="+mj-lt"/>
              </a:rPr>
              <a:t>:"in"}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err="1">
                <a:latin typeface="+mj-lt"/>
              </a:rPr>
              <a:t>attribute</a:t>
            </a:r>
            <a:r>
              <a:rPr lang="fr-FR" sz="800" dirty="0">
                <a:latin typeface="+mj-lt"/>
              </a:rPr>
              <a:t> DTC_TRACE	</a:t>
            </a:r>
            <a:r>
              <a:rPr lang="fr-FR" sz="800" dirty="0" smtClean="0">
                <a:latin typeface="+mj-lt"/>
              </a:rPr>
              <a:t>{</a:t>
            </a:r>
            <a:r>
              <a:rPr lang="fr-FR" sz="800" dirty="0" err="1">
                <a:latin typeface="+mj-lt"/>
              </a:rPr>
              <a:t>domain</a:t>
            </a:r>
            <a:r>
              <a:rPr lang="fr-FR" sz="800" dirty="0">
                <a:latin typeface="+mj-lt"/>
              </a:rPr>
              <a:t> : DO_DT_TRACE_DTC		</a:t>
            </a:r>
            <a:r>
              <a:rPr lang="fr-FR" sz="800" dirty="0" err="1" smtClean="0">
                <a:latin typeface="+mj-lt"/>
              </a:rPr>
              <a:t>notNull</a:t>
            </a:r>
            <a:r>
              <a:rPr lang="fr-FR" sz="800" dirty="0">
                <a:latin typeface="+mj-lt"/>
              </a:rPr>
              <a:t>:"</a:t>
            </a:r>
            <a:r>
              <a:rPr lang="fr-FR" sz="800" dirty="0" err="1">
                <a:latin typeface="+mj-lt"/>
              </a:rPr>
              <a:t>true</a:t>
            </a:r>
            <a:r>
              <a:rPr lang="fr-FR" sz="800" dirty="0">
                <a:latin typeface="+mj-lt"/>
              </a:rPr>
              <a:t>"		</a:t>
            </a:r>
            <a:r>
              <a:rPr lang="fr-FR" sz="800" dirty="0" err="1">
                <a:latin typeface="+mj-lt"/>
              </a:rPr>
              <a:t>inOut</a:t>
            </a:r>
            <a:r>
              <a:rPr lang="fr-FR" sz="800" dirty="0">
                <a:latin typeface="+mj-lt"/>
              </a:rPr>
              <a:t>:"out"}	</a:t>
            </a:r>
          </a:p>
        </p:txBody>
      </p:sp>
    </p:spTree>
    <p:extLst>
      <p:ext uri="{BB962C8B-B14F-4D97-AF65-F5344CB8AC3E}">
        <p14:creationId xmlns:p14="http://schemas.microsoft.com/office/powerpoint/2010/main" val="30261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KSP de taches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err="1" smtClean="0">
                <a:latin typeface="+mj-lt"/>
              </a:rPr>
              <a:t>create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 err="1">
                <a:latin typeface="+mj-lt"/>
              </a:rPr>
              <a:t>Task</a:t>
            </a:r>
            <a:r>
              <a:rPr lang="fr-FR" sz="800" dirty="0">
                <a:latin typeface="+mj-lt"/>
              </a:rPr>
              <a:t> TK_DELETE_SELECTION_ROLES_PROFIL 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 </a:t>
            </a:r>
            <a:r>
              <a:rPr lang="fr-FR" sz="800" dirty="0" err="1" smtClean="0">
                <a:latin typeface="+mj-lt"/>
              </a:rPr>
              <a:t>className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: "</a:t>
            </a:r>
            <a:r>
              <a:rPr lang="fr-FR" sz="800" b="1" dirty="0" err="1">
                <a:latin typeface="+mj-lt"/>
              </a:rPr>
              <a:t>io.vertigo.dynamox.task.TaskEngineProc</a:t>
            </a:r>
            <a:r>
              <a:rPr lang="fr-FR" sz="800" dirty="0">
                <a:latin typeface="+mj-lt"/>
              </a:rPr>
              <a:t>"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err="1" smtClean="0">
                <a:latin typeface="+mj-lt"/>
              </a:rPr>
              <a:t>request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: "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DELETE FROM ROL_TYD_SSP_PRO 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WHERE RPR_ID IN (SELECT RPR_ID FROM ROL_TYD_PRO WHERE PRO_ID = #PRO_ID# AND ROL_CD = #ROL_CD#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&lt;% if (</a:t>
            </a:r>
            <a:r>
              <a:rPr lang="fr-FR" sz="800" dirty="0" err="1">
                <a:latin typeface="+mj-lt"/>
              </a:rPr>
              <a:t>tddCd</a:t>
            </a:r>
            <a:r>
              <a:rPr lang="fr-FR" sz="800" dirty="0">
                <a:latin typeface="+mj-lt"/>
              </a:rPr>
              <a:t> != </a:t>
            </a:r>
            <a:r>
              <a:rPr lang="fr-FR" sz="800" dirty="0" err="1">
                <a:latin typeface="+mj-lt"/>
              </a:rPr>
              <a:t>null</a:t>
            </a:r>
            <a:r>
              <a:rPr lang="fr-FR" sz="800" dirty="0">
                <a:latin typeface="+mj-lt"/>
              </a:rPr>
              <a:t>) {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AND TDD_CD = #TDD_CD#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&lt;% }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DELETE FROM ROL_TYD_PRO WHERE PRO_ID = #PRO_ID# AND ROL_CD = #ROL_CD#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&lt;% if (</a:t>
            </a:r>
            <a:r>
              <a:rPr lang="fr-FR" sz="800" dirty="0" err="1">
                <a:latin typeface="+mj-lt"/>
              </a:rPr>
              <a:t>tddCd</a:t>
            </a:r>
            <a:r>
              <a:rPr lang="fr-FR" sz="800" dirty="0">
                <a:latin typeface="+mj-lt"/>
              </a:rPr>
              <a:t> != </a:t>
            </a:r>
            <a:r>
              <a:rPr lang="fr-FR" sz="800" dirty="0" err="1">
                <a:latin typeface="+mj-lt"/>
              </a:rPr>
              <a:t>null</a:t>
            </a:r>
            <a:r>
              <a:rPr lang="fr-FR" sz="800" dirty="0">
                <a:latin typeface="+mj-lt"/>
              </a:rPr>
              <a:t>) {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	AND TDD_CD = #TDD_CD#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&lt;% } %&gt;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"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err="1" smtClean="0">
                <a:latin typeface="+mj-lt"/>
              </a:rPr>
              <a:t>attribute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PRO_ID 	</a:t>
            </a:r>
            <a:r>
              <a:rPr lang="fr-FR" sz="800" dirty="0" smtClean="0">
                <a:latin typeface="+mj-lt"/>
              </a:rPr>
              <a:t>{</a:t>
            </a:r>
            <a:r>
              <a:rPr lang="fr-FR" sz="800" dirty="0" err="1">
                <a:latin typeface="+mj-lt"/>
              </a:rPr>
              <a:t>domain</a:t>
            </a:r>
            <a:r>
              <a:rPr lang="fr-FR" sz="800" dirty="0">
                <a:latin typeface="+mj-lt"/>
              </a:rPr>
              <a:t> : DO_ID	</a:t>
            </a:r>
            <a:r>
              <a:rPr lang="fr-FR" sz="800" dirty="0" err="1" smtClean="0">
                <a:latin typeface="+mj-lt"/>
              </a:rPr>
              <a:t>notNull</a:t>
            </a:r>
            <a:r>
              <a:rPr lang="fr-FR" sz="800" dirty="0">
                <a:latin typeface="+mj-lt"/>
              </a:rPr>
              <a:t>:"</a:t>
            </a:r>
            <a:r>
              <a:rPr lang="fr-FR" sz="800" dirty="0" err="1">
                <a:latin typeface="+mj-lt"/>
              </a:rPr>
              <a:t>true</a:t>
            </a:r>
            <a:r>
              <a:rPr lang="fr-FR" sz="800" dirty="0">
                <a:latin typeface="+mj-lt"/>
              </a:rPr>
              <a:t>" 	</a:t>
            </a:r>
            <a:r>
              <a:rPr lang="fr-FR" sz="800" dirty="0" err="1" smtClean="0">
                <a:latin typeface="+mj-lt"/>
              </a:rPr>
              <a:t>inOut</a:t>
            </a:r>
            <a:r>
              <a:rPr lang="fr-FR" sz="800" dirty="0">
                <a:latin typeface="+mj-lt"/>
              </a:rPr>
              <a:t>:"in"}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err="1" smtClean="0">
                <a:latin typeface="+mj-lt"/>
              </a:rPr>
              <a:t>attribute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ROL_CD 	</a:t>
            </a:r>
            <a:r>
              <a:rPr lang="fr-FR" sz="800" dirty="0" smtClean="0">
                <a:latin typeface="+mj-lt"/>
              </a:rPr>
              <a:t>{</a:t>
            </a:r>
            <a:r>
              <a:rPr lang="fr-FR" sz="800" dirty="0" err="1">
                <a:latin typeface="+mj-lt"/>
              </a:rPr>
              <a:t>domain</a:t>
            </a:r>
            <a:r>
              <a:rPr lang="fr-FR" sz="800" dirty="0">
                <a:latin typeface="+mj-lt"/>
              </a:rPr>
              <a:t> : DO_CD	</a:t>
            </a:r>
            <a:r>
              <a:rPr lang="fr-FR" sz="800" dirty="0" err="1" smtClean="0">
                <a:latin typeface="+mj-lt"/>
              </a:rPr>
              <a:t>notNull</a:t>
            </a:r>
            <a:r>
              <a:rPr lang="fr-FR" sz="800" dirty="0">
                <a:latin typeface="+mj-lt"/>
              </a:rPr>
              <a:t>:"</a:t>
            </a:r>
            <a:r>
              <a:rPr lang="fr-FR" sz="800" dirty="0" err="1">
                <a:latin typeface="+mj-lt"/>
              </a:rPr>
              <a:t>true</a:t>
            </a:r>
            <a:r>
              <a:rPr lang="fr-FR" sz="800" dirty="0">
                <a:latin typeface="+mj-lt"/>
              </a:rPr>
              <a:t>" </a:t>
            </a:r>
            <a:r>
              <a:rPr lang="fr-FR" sz="800" dirty="0" smtClean="0">
                <a:latin typeface="+mj-lt"/>
              </a:rPr>
              <a:t>	</a:t>
            </a:r>
            <a:r>
              <a:rPr lang="fr-FR" sz="800" dirty="0" err="1" smtClean="0">
                <a:latin typeface="+mj-lt"/>
              </a:rPr>
              <a:t>inOut</a:t>
            </a:r>
            <a:r>
              <a:rPr lang="fr-FR" sz="800" dirty="0">
                <a:latin typeface="+mj-lt"/>
              </a:rPr>
              <a:t>:"in"}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err="1" smtClean="0">
                <a:latin typeface="+mj-lt"/>
              </a:rPr>
              <a:t>attribute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TDD_CD 	</a:t>
            </a:r>
            <a:r>
              <a:rPr lang="fr-FR" sz="800" dirty="0" smtClean="0">
                <a:latin typeface="+mj-lt"/>
              </a:rPr>
              <a:t> {</a:t>
            </a:r>
            <a:r>
              <a:rPr lang="fr-FR" sz="800" dirty="0" err="1">
                <a:latin typeface="+mj-lt"/>
              </a:rPr>
              <a:t>domain</a:t>
            </a:r>
            <a:r>
              <a:rPr lang="fr-FR" sz="800" dirty="0">
                <a:latin typeface="+mj-lt"/>
              </a:rPr>
              <a:t> : DO_CD	</a:t>
            </a:r>
            <a:r>
              <a:rPr lang="fr-FR" sz="800" dirty="0" err="1" smtClean="0">
                <a:latin typeface="+mj-lt"/>
              </a:rPr>
              <a:t>notNull</a:t>
            </a:r>
            <a:r>
              <a:rPr lang="fr-FR" sz="800" dirty="0">
                <a:latin typeface="+mj-lt"/>
              </a:rPr>
              <a:t>:"false"	</a:t>
            </a:r>
            <a:r>
              <a:rPr lang="fr-FR" sz="800" dirty="0" err="1" smtClean="0">
                <a:latin typeface="+mj-lt"/>
              </a:rPr>
              <a:t>inOut</a:t>
            </a:r>
            <a:r>
              <a:rPr lang="fr-FR" sz="800" dirty="0">
                <a:latin typeface="+mj-lt"/>
              </a:rPr>
              <a:t>:"in"}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smtClean="0">
                <a:latin typeface="+mj-lt"/>
              </a:rPr>
              <a:t>}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endParaRPr lang="fr-FR" sz="800" dirty="0">
              <a:latin typeface="+mj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err="1">
                <a:latin typeface="+mj-lt"/>
              </a:rPr>
              <a:t>create</a:t>
            </a:r>
            <a:r>
              <a:rPr lang="fr-FR" sz="800" dirty="0">
                <a:latin typeface="+mj-lt"/>
              </a:rPr>
              <a:t> </a:t>
            </a:r>
            <a:r>
              <a:rPr lang="fr-FR" sz="800" dirty="0" err="1">
                <a:latin typeface="+mj-lt"/>
              </a:rPr>
              <a:t>Task</a:t>
            </a:r>
            <a:r>
              <a:rPr lang="fr-FR" sz="800" dirty="0">
                <a:latin typeface="+mj-lt"/>
              </a:rPr>
              <a:t> TK_SAVE_SSP_UTI {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smtClean="0">
                <a:latin typeface="+mj-lt"/>
              </a:rPr>
              <a:t> </a:t>
            </a:r>
            <a:r>
              <a:rPr lang="fr-FR" sz="800" dirty="0" err="1" smtClean="0">
                <a:latin typeface="+mj-lt"/>
              </a:rPr>
              <a:t>className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: "</a:t>
            </a:r>
            <a:r>
              <a:rPr lang="fr-FR" sz="800" b="1" dirty="0" err="1">
                <a:latin typeface="+mj-lt"/>
              </a:rPr>
              <a:t>io.vertigo.dynamox.task.TaskEngineProcBatch</a:t>
            </a:r>
            <a:r>
              <a:rPr lang="fr-FR" sz="800" dirty="0">
                <a:latin typeface="+mj-lt"/>
              </a:rPr>
              <a:t>"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err="1" smtClean="0">
                <a:latin typeface="+mj-lt"/>
              </a:rPr>
              <a:t>request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: "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smtClean="0">
                <a:latin typeface="+mj-lt"/>
              </a:rPr>
              <a:t>INSERT </a:t>
            </a:r>
            <a:r>
              <a:rPr lang="fr-FR" sz="800" dirty="0">
                <a:latin typeface="+mj-lt"/>
              </a:rPr>
              <a:t>INTO SSP_UTI(SUN_ID, SSP_ID, UTI_ID)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</a:t>
            </a:r>
            <a:r>
              <a:rPr lang="fr-FR" sz="800" dirty="0" smtClean="0">
                <a:latin typeface="+mj-lt"/>
              </a:rPr>
              <a:t>SELECT </a:t>
            </a:r>
            <a:r>
              <a:rPr lang="fr-FR" sz="800" dirty="0" err="1">
                <a:latin typeface="+mj-lt"/>
              </a:rPr>
              <a:t>nextval</a:t>
            </a:r>
            <a:r>
              <a:rPr lang="fr-FR" sz="800" dirty="0">
                <a:latin typeface="+mj-lt"/>
              </a:rPr>
              <a:t>('SEQ_ROL_TYD_PRO'), </a:t>
            </a:r>
            <a:r>
              <a:rPr lang="fr-FR" sz="800" b="1" dirty="0">
                <a:latin typeface="+mj-lt"/>
              </a:rPr>
              <a:t>#DTC_SSP_UTI.0.SSP_ID</a:t>
            </a:r>
            <a:r>
              <a:rPr lang="fr-FR" sz="800" dirty="0">
                <a:latin typeface="+mj-lt"/>
              </a:rPr>
              <a:t>#, #</a:t>
            </a:r>
            <a:r>
              <a:rPr lang="fr-FR" sz="800" b="1" dirty="0">
                <a:latin typeface="+mj-lt"/>
              </a:rPr>
              <a:t>DTC_SSP_UTI.0.UTI_ID</a:t>
            </a:r>
            <a:r>
              <a:rPr lang="fr-FR" sz="800" dirty="0">
                <a:latin typeface="+mj-lt"/>
              </a:rPr>
              <a:t>#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smtClean="0">
                <a:latin typeface="+mj-lt"/>
              </a:rPr>
              <a:t>	WHERE </a:t>
            </a:r>
            <a:r>
              <a:rPr lang="fr-FR" sz="800" dirty="0">
                <a:latin typeface="+mj-lt"/>
              </a:rPr>
              <a:t>NOT EXISTS (SELECT 1 FROM SSP_UTI WHERE SSP_ID = #</a:t>
            </a:r>
            <a:r>
              <a:rPr lang="fr-FR" sz="800" b="1" dirty="0">
                <a:latin typeface="+mj-lt"/>
              </a:rPr>
              <a:t>DTC_SSP_UTI.0.SSP_ID</a:t>
            </a:r>
            <a:r>
              <a:rPr lang="fr-FR" sz="800" dirty="0">
                <a:latin typeface="+mj-lt"/>
              </a:rPr>
              <a:t># AND UTI_ID = </a:t>
            </a:r>
            <a:r>
              <a:rPr lang="fr-FR" sz="800" dirty="0" smtClean="0">
                <a:latin typeface="+mj-lt"/>
              </a:rPr>
              <a:t>#</a:t>
            </a:r>
            <a:r>
              <a:rPr lang="fr-FR" sz="800" b="1" dirty="0" smtClean="0">
                <a:latin typeface="+mj-lt"/>
              </a:rPr>
              <a:t>DTC_SSP_UTI.0.UTI_ID</a:t>
            </a:r>
            <a:r>
              <a:rPr lang="fr-FR" sz="800" dirty="0">
                <a:latin typeface="+mj-lt"/>
              </a:rPr>
              <a:t>#);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	"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 err="1" smtClean="0">
                <a:latin typeface="+mj-lt"/>
              </a:rPr>
              <a:t>attribute</a:t>
            </a:r>
            <a:r>
              <a:rPr lang="fr-FR" sz="800" dirty="0" smtClean="0">
                <a:latin typeface="+mj-lt"/>
              </a:rPr>
              <a:t> DTC_SSP_UTI	{</a:t>
            </a:r>
            <a:r>
              <a:rPr lang="fr-FR" sz="800" dirty="0" err="1" smtClean="0">
                <a:latin typeface="+mj-lt"/>
              </a:rPr>
              <a:t>domain</a:t>
            </a:r>
            <a:r>
              <a:rPr lang="fr-FR" sz="800" dirty="0" smtClean="0">
                <a:latin typeface="+mj-lt"/>
              </a:rPr>
              <a:t> </a:t>
            </a:r>
            <a:r>
              <a:rPr lang="fr-FR" sz="800" dirty="0">
                <a:latin typeface="+mj-lt"/>
              </a:rPr>
              <a:t>: </a:t>
            </a:r>
            <a:r>
              <a:rPr lang="fr-FR" sz="800" dirty="0" smtClean="0">
                <a:latin typeface="+mj-lt"/>
              </a:rPr>
              <a:t>DO_DT_SSP_UTI_DTC	</a:t>
            </a:r>
            <a:r>
              <a:rPr lang="fr-FR" sz="800" dirty="0" err="1" smtClean="0">
                <a:latin typeface="+mj-lt"/>
              </a:rPr>
              <a:t>notNull</a:t>
            </a:r>
            <a:r>
              <a:rPr lang="fr-FR" sz="800" dirty="0">
                <a:latin typeface="+mj-lt"/>
              </a:rPr>
              <a:t>:"</a:t>
            </a:r>
            <a:r>
              <a:rPr lang="fr-FR" sz="800" dirty="0" err="1" smtClean="0">
                <a:latin typeface="+mj-lt"/>
              </a:rPr>
              <a:t>true</a:t>
            </a:r>
            <a:r>
              <a:rPr lang="fr-FR" sz="800" dirty="0" smtClean="0">
                <a:latin typeface="+mj-lt"/>
              </a:rPr>
              <a:t>"	</a:t>
            </a:r>
            <a:r>
              <a:rPr lang="fr-FR" sz="800" dirty="0" err="1" smtClean="0">
                <a:latin typeface="+mj-lt"/>
              </a:rPr>
              <a:t>inOut</a:t>
            </a:r>
            <a:r>
              <a:rPr lang="fr-FR" sz="800" dirty="0">
                <a:latin typeface="+mj-lt"/>
              </a:rPr>
              <a:t>:"in"}	</a:t>
            </a:r>
          </a:p>
          <a:p>
            <a:pPr marL="0" indent="0">
              <a:spcBef>
                <a:spcPts val="100"/>
              </a:spcBef>
              <a:spcAft>
                <a:spcPts val="100"/>
              </a:spcAft>
              <a:buNone/>
            </a:pPr>
            <a:r>
              <a:rPr lang="fr-FR" sz="8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41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DAO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DAO : Data </a:t>
            </a:r>
            <a:r>
              <a:rPr lang="fr-FR" dirty="0"/>
              <a:t>A</a:t>
            </a:r>
            <a:r>
              <a:rPr lang="fr-FR" dirty="0" smtClean="0"/>
              <a:t>ccess Object</a:t>
            </a:r>
          </a:p>
          <a:p>
            <a:r>
              <a:rPr lang="fr-FR" dirty="0" smtClean="0"/>
              <a:t>Classe java associée à un </a:t>
            </a:r>
            <a:r>
              <a:rPr lang="fr-FR" dirty="0" err="1" smtClean="0"/>
              <a:t>DtObject</a:t>
            </a:r>
            <a:r>
              <a:rPr lang="fr-FR" dirty="0" smtClean="0"/>
              <a:t> persisté en base (un DAO par DTO persisté)</a:t>
            </a:r>
          </a:p>
          <a:p>
            <a:r>
              <a:rPr lang="fr-FR" dirty="0" smtClean="0"/>
              <a:t>Facilite les opérations entre l’objet et la base </a:t>
            </a:r>
          </a:p>
          <a:p>
            <a:r>
              <a:rPr lang="fr-FR" dirty="0" smtClean="0"/>
              <a:t>Généré par le MDA</a:t>
            </a:r>
          </a:p>
          <a:p>
            <a:r>
              <a:rPr lang="fr-FR" dirty="0" smtClean="0"/>
              <a:t>Définit automatiquement les méthodes de type CRUD (</a:t>
            </a:r>
            <a:r>
              <a:rPr lang="fr-FR" dirty="0" err="1" smtClean="0"/>
              <a:t>Create</a:t>
            </a:r>
            <a:r>
              <a:rPr lang="fr-FR" dirty="0" smtClean="0"/>
              <a:t> Read Update </a:t>
            </a:r>
            <a:r>
              <a:rPr lang="fr-FR" dirty="0" err="1" smtClean="0"/>
              <a:t>Delete</a:t>
            </a:r>
            <a:r>
              <a:rPr lang="fr-FR" dirty="0" smtClean="0"/>
              <a:t>)</a:t>
            </a:r>
          </a:p>
          <a:p>
            <a:r>
              <a:rPr lang="fr-FR" dirty="0" smtClean="0"/>
              <a:t>Propose des getters de listes suivant des  critères simples:</a:t>
            </a:r>
          </a:p>
          <a:p>
            <a:pPr lvl="1"/>
            <a:r>
              <a:rPr lang="fr-FR" dirty="0" smtClean="0"/>
              <a:t>Par un champ de l’objet</a:t>
            </a:r>
          </a:p>
          <a:p>
            <a:pPr lvl="1"/>
            <a:r>
              <a:rPr lang="fr-FR" dirty="0" smtClean="0"/>
              <a:t>Par un filtre sur des valeurs de champs de l’objet</a:t>
            </a:r>
          </a:p>
          <a:p>
            <a:pPr lvl="1"/>
            <a:r>
              <a:rPr lang="fr-FR" dirty="0" smtClean="0"/>
              <a:t>Pas de possibilité de sélectionner sur des champs </a:t>
            </a:r>
            <a:r>
              <a:rPr lang="fr-FR" dirty="0" err="1" smtClean="0"/>
              <a:t>null</a:t>
            </a:r>
            <a:endParaRPr lang="fr-FR" dirty="0" smtClean="0"/>
          </a:p>
          <a:p>
            <a:r>
              <a:rPr lang="fr-FR" dirty="0" smtClean="0"/>
              <a:t>Propose des getters ensemblistes</a:t>
            </a:r>
          </a:p>
          <a:p>
            <a:pPr lvl="1"/>
            <a:r>
              <a:rPr lang="fr-FR" dirty="0" smtClean="0"/>
              <a:t>Sur une collection d’identifiants correspondant à des clés primaires</a:t>
            </a:r>
          </a:p>
          <a:p>
            <a:pPr lvl="1"/>
            <a:r>
              <a:rPr lang="fr-FR" dirty="0"/>
              <a:t>Sur une collection d’identifiants correspondant à des clés </a:t>
            </a:r>
            <a:r>
              <a:rPr lang="fr-FR" dirty="0" smtClean="0"/>
              <a:t>étrangères</a:t>
            </a:r>
          </a:p>
          <a:p>
            <a:pPr lvl="1"/>
            <a:r>
              <a:rPr lang="fr-FR" dirty="0" smtClean="0"/>
              <a:t>Renvoie une liste ou une </a:t>
            </a:r>
            <a:r>
              <a:rPr lang="fr-FR" dirty="0" err="1" smtClean="0"/>
              <a:t>map</a:t>
            </a:r>
            <a:r>
              <a:rPr lang="fr-FR" dirty="0" smtClean="0"/>
              <a:t>(par rapport à la collection en entrée)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8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Principaux objets java générés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Objet OOM ou </a:t>
            </a:r>
            <a:r>
              <a:rPr lang="fr-FR" dirty="0" err="1" smtClean="0"/>
              <a:t>DtObject</a:t>
            </a:r>
            <a:r>
              <a:rPr lang="fr-FR" dirty="0" smtClean="0"/>
              <a:t> KSP =&gt; </a:t>
            </a:r>
            <a:r>
              <a:rPr lang="fr-FR" dirty="0" err="1" smtClean="0"/>
              <a:t>DtObject</a:t>
            </a:r>
            <a:r>
              <a:rPr lang="fr-FR" dirty="0" smtClean="0"/>
              <a:t> java + énumération des champs</a:t>
            </a:r>
          </a:p>
          <a:p>
            <a:r>
              <a:rPr lang="fr-FR" dirty="0" smtClean="0"/>
              <a:t>Objet OOM persisté ou </a:t>
            </a:r>
            <a:r>
              <a:rPr lang="fr-FR" dirty="0" err="1"/>
              <a:t>DtObject</a:t>
            </a:r>
            <a:r>
              <a:rPr lang="fr-FR" dirty="0"/>
              <a:t> KSP </a:t>
            </a:r>
            <a:r>
              <a:rPr lang="fr-FR" dirty="0" smtClean="0"/>
              <a:t>persisté =&gt; </a:t>
            </a:r>
            <a:r>
              <a:rPr lang="fr-FR" dirty="0" err="1" smtClean="0"/>
              <a:t>xxxxDAO</a:t>
            </a:r>
            <a:endParaRPr lang="fr-FR" dirty="0" smtClean="0"/>
          </a:p>
          <a:p>
            <a:r>
              <a:rPr lang="fr-FR" dirty="0" smtClean="0"/>
              <a:t>Tache KSP renvoyant un DTO persisté =&gt; méthode ajoutée dans </a:t>
            </a:r>
            <a:r>
              <a:rPr lang="fr-FR" dirty="0" err="1" smtClean="0"/>
              <a:t>xxxxDAO</a:t>
            </a:r>
            <a:endParaRPr lang="fr-FR" dirty="0" smtClean="0"/>
          </a:p>
          <a:p>
            <a:r>
              <a:rPr lang="fr-FR" dirty="0" smtClean="0"/>
              <a:t>Autre tache KSP =&gt; méthode ajouté dans un fichier </a:t>
            </a:r>
            <a:r>
              <a:rPr lang="fr-FR" dirty="0" err="1" smtClean="0"/>
              <a:t>packagePAO</a:t>
            </a:r>
            <a:endParaRPr lang="fr-FR" dirty="0" smtClean="0"/>
          </a:p>
          <a:p>
            <a:r>
              <a:rPr lang="fr-FR" dirty="0" err="1" smtClean="0"/>
              <a:t>DtDefinitions</a:t>
            </a:r>
            <a:r>
              <a:rPr lang="fr-FR" dirty="0" smtClean="0"/>
              <a:t> : Classe récapitulative</a:t>
            </a:r>
          </a:p>
          <a:p>
            <a:pPr lvl="1"/>
            <a:r>
              <a:rPr lang="fr-FR" dirty="0" smtClean="0"/>
              <a:t>Enregistre tous les DTO dans le référentiel vertigo (via les annotations des DTO)</a:t>
            </a:r>
          </a:p>
          <a:p>
            <a:pPr lvl="1"/>
            <a:r>
              <a:rPr lang="fr-FR" dirty="0" smtClean="0"/>
              <a:t>Centralise les énumérations des champs des DTO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3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Eléments générés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Studio contient différents générateurs:</a:t>
            </a:r>
          </a:p>
          <a:p>
            <a:pPr lvl="1"/>
            <a:r>
              <a:rPr lang="fr-FR" dirty="0" smtClean="0"/>
              <a:t>La génération des objets java associés aux DTO</a:t>
            </a:r>
          </a:p>
          <a:p>
            <a:pPr lvl="1"/>
            <a:r>
              <a:rPr lang="fr-FR" dirty="0" smtClean="0"/>
              <a:t>La génération des objets java associés aux taches</a:t>
            </a:r>
          </a:p>
          <a:p>
            <a:pPr lvl="1"/>
            <a:r>
              <a:rPr lang="fr-FR" dirty="0" smtClean="0"/>
              <a:t>La génération des objets java associés aux fichiers</a:t>
            </a:r>
          </a:p>
          <a:p>
            <a:pPr lvl="1"/>
            <a:r>
              <a:rPr lang="fr-FR" dirty="0" smtClean="0"/>
              <a:t>Génération de ressources JAVA associés aux DTO (libellés)</a:t>
            </a:r>
          </a:p>
          <a:p>
            <a:pPr lvl="1"/>
            <a:r>
              <a:rPr lang="fr-FR" dirty="0" smtClean="0"/>
              <a:t>Génération de fichiers </a:t>
            </a:r>
            <a:r>
              <a:rPr lang="fr-FR" dirty="0" err="1" smtClean="0"/>
              <a:t>javacript</a:t>
            </a:r>
            <a:r>
              <a:rPr lang="fr-FR" dirty="0" smtClean="0"/>
              <a:t> (structure des DTO + libellés)</a:t>
            </a:r>
          </a:p>
          <a:p>
            <a:pPr lvl="1"/>
            <a:r>
              <a:rPr lang="fr-FR" dirty="0" smtClean="0"/>
              <a:t>Génération de script SQL de création de base </a:t>
            </a:r>
            <a:r>
              <a:rPr lang="fr-FR" dirty="0" err="1" smtClean="0"/>
              <a:t>postgres</a:t>
            </a:r>
            <a:endParaRPr lang="fr-FR" dirty="0" smtClean="0"/>
          </a:p>
          <a:p>
            <a:pPr lvl="1"/>
            <a:r>
              <a:rPr lang="fr-FR" dirty="0" smtClean="0"/>
              <a:t>Génération d’une énumération des </a:t>
            </a:r>
            <a:r>
              <a:rPr lang="fr-FR" dirty="0" err="1" smtClean="0"/>
              <a:t>roles</a:t>
            </a:r>
            <a:endParaRPr lang="fr-FR" dirty="0" smtClean="0"/>
          </a:p>
          <a:p>
            <a:r>
              <a:rPr lang="fr-FR" dirty="0" smtClean="0"/>
              <a:t>La génération des fichiers utilise </a:t>
            </a:r>
            <a:r>
              <a:rPr lang="fr-FR" dirty="0" err="1" smtClean="0"/>
              <a:t>Freemarker</a:t>
            </a:r>
            <a:endParaRPr lang="fr-FR" dirty="0"/>
          </a:p>
          <a:p>
            <a:pPr lvl="1"/>
            <a:r>
              <a:rPr lang="fr-FR" dirty="0" smtClean="0"/>
              <a:t>Template .</a:t>
            </a:r>
            <a:r>
              <a:rPr lang="fr-FR" dirty="0" err="1" smtClean="0"/>
              <a:t>ftl</a:t>
            </a:r>
            <a:r>
              <a:rPr lang="fr-FR" dirty="0" smtClean="0"/>
              <a:t> </a:t>
            </a:r>
            <a:r>
              <a:rPr lang="fr-FR" dirty="0" err="1" smtClean="0"/>
              <a:t>surchageable</a:t>
            </a:r>
            <a:r>
              <a:rPr lang="fr-FR" dirty="0" smtClean="0"/>
              <a:t> dans le projet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6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Petit historique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Vertigo est l’héritier de </a:t>
            </a:r>
            <a:r>
              <a:rPr lang="fr-FR" dirty="0" err="1" smtClean="0"/>
              <a:t>Kasper</a:t>
            </a:r>
            <a:r>
              <a:rPr lang="fr-FR" dirty="0" smtClean="0"/>
              <a:t> et le résultat de la volonté d’industrialiser les développements JAVA à Klee</a:t>
            </a:r>
          </a:p>
          <a:p>
            <a:r>
              <a:rPr lang="fr-FR" dirty="0" smtClean="0"/>
              <a:t>Evolue régulièrement </a:t>
            </a:r>
          </a:p>
          <a:p>
            <a:pPr lvl="1"/>
            <a:r>
              <a:rPr lang="fr-FR" dirty="0" smtClean="0"/>
              <a:t>en intégrant les problématiques rencontrés sur les projets</a:t>
            </a:r>
          </a:p>
          <a:p>
            <a:pPr lvl="1"/>
            <a:r>
              <a:rPr lang="fr-FR" dirty="0" smtClean="0"/>
              <a:t>en profitant des évolutions de java</a:t>
            </a:r>
          </a:p>
          <a:p>
            <a:r>
              <a:rPr lang="fr-FR" dirty="0" smtClean="0"/>
              <a:t>C’est la 7 </a:t>
            </a:r>
            <a:r>
              <a:rPr lang="fr-FR" dirty="0" err="1" smtClean="0"/>
              <a:t>ème</a:t>
            </a:r>
            <a:r>
              <a:rPr lang="fr-FR" dirty="0" smtClean="0"/>
              <a:t> version du </a:t>
            </a:r>
            <a:r>
              <a:rPr lang="fr-FR" dirty="0" err="1" smtClean="0"/>
              <a:t>framework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2001: </a:t>
            </a:r>
            <a:r>
              <a:rPr lang="fr-FR" dirty="0" err="1" smtClean="0"/>
              <a:t>Kasper</a:t>
            </a:r>
            <a:r>
              <a:rPr lang="fr-FR" dirty="0" smtClean="0"/>
              <a:t> 1</a:t>
            </a:r>
          </a:p>
          <a:p>
            <a:pPr lvl="1"/>
            <a:r>
              <a:rPr lang="fr-FR" dirty="0" smtClean="0"/>
              <a:t>2002 : </a:t>
            </a:r>
            <a:r>
              <a:rPr lang="fr-FR" dirty="0" err="1" smtClean="0"/>
              <a:t>Kasper</a:t>
            </a:r>
            <a:r>
              <a:rPr lang="fr-FR" dirty="0" smtClean="0"/>
              <a:t> 2</a:t>
            </a:r>
          </a:p>
          <a:p>
            <a:pPr lvl="1"/>
            <a:r>
              <a:rPr lang="fr-FR" dirty="0" smtClean="0"/>
              <a:t>2003 : </a:t>
            </a:r>
            <a:r>
              <a:rPr lang="fr-FR" dirty="0" err="1" smtClean="0"/>
              <a:t>Kasper</a:t>
            </a:r>
            <a:r>
              <a:rPr lang="fr-FR" dirty="0" smtClean="0"/>
              <a:t> 3</a:t>
            </a:r>
          </a:p>
          <a:p>
            <a:pPr lvl="1"/>
            <a:r>
              <a:rPr lang="fr-FR" dirty="0" smtClean="0"/>
              <a:t>2004 : </a:t>
            </a:r>
            <a:r>
              <a:rPr lang="fr-FR" dirty="0" err="1" smtClean="0"/>
              <a:t>Kasper</a:t>
            </a:r>
            <a:r>
              <a:rPr lang="fr-FR" dirty="0" smtClean="0"/>
              <a:t> 3 orienté objet</a:t>
            </a:r>
          </a:p>
          <a:p>
            <a:pPr lvl="1"/>
            <a:r>
              <a:rPr lang="fr-FR" dirty="0" smtClean="0"/>
              <a:t>2007 : </a:t>
            </a:r>
            <a:r>
              <a:rPr lang="fr-FR" dirty="0" err="1" smtClean="0"/>
              <a:t>Kasper</a:t>
            </a:r>
            <a:r>
              <a:rPr lang="fr-FR" dirty="0" smtClean="0"/>
              <a:t> 4</a:t>
            </a:r>
          </a:p>
          <a:p>
            <a:pPr lvl="1"/>
            <a:r>
              <a:rPr lang="fr-FR" dirty="0" smtClean="0"/>
              <a:t>2009 : </a:t>
            </a:r>
            <a:r>
              <a:rPr lang="fr-FR" dirty="0" err="1" smtClean="0"/>
              <a:t>Kasper</a:t>
            </a:r>
            <a:r>
              <a:rPr lang="fr-FR" dirty="0" smtClean="0"/>
              <a:t> 5 – séparation UI – Métier pour les </a:t>
            </a:r>
            <a:r>
              <a:rPr lang="fr-FR" dirty="0" err="1" smtClean="0"/>
              <a:t>dto</a:t>
            </a:r>
            <a:endParaRPr lang="fr-FR" dirty="0" smtClean="0"/>
          </a:p>
          <a:p>
            <a:pPr lvl="1"/>
            <a:r>
              <a:rPr lang="fr-FR" dirty="0" smtClean="0"/>
              <a:t>2011 : </a:t>
            </a:r>
            <a:r>
              <a:rPr lang="fr-FR" dirty="0" err="1" smtClean="0"/>
              <a:t>Kasper</a:t>
            </a:r>
            <a:r>
              <a:rPr lang="fr-FR" dirty="0" smtClean="0"/>
              <a:t> 6 – injection, JSF</a:t>
            </a:r>
          </a:p>
          <a:p>
            <a:pPr lvl="1"/>
            <a:r>
              <a:rPr lang="fr-FR" dirty="0" smtClean="0"/>
              <a:t>2014 : Vertigo – </a:t>
            </a:r>
            <a:r>
              <a:rPr lang="fr-FR" dirty="0" err="1" smtClean="0"/>
              <a:t>OpenSource</a:t>
            </a:r>
            <a:r>
              <a:rPr lang="fr-FR" dirty="0" smtClean="0"/>
              <a:t> (</a:t>
            </a:r>
            <a:r>
              <a:rPr lang="fr-FR" dirty="0" err="1" smtClean="0"/>
              <a:t>github</a:t>
            </a:r>
            <a:r>
              <a:rPr lang="fr-FR" dirty="0" smtClean="0"/>
              <a:t>) , SPA (</a:t>
            </a:r>
            <a:r>
              <a:rPr lang="fr-FR" dirty="0" err="1" smtClean="0"/>
              <a:t>backbone</a:t>
            </a:r>
            <a:r>
              <a:rPr lang="fr-FR" dirty="0" smtClean="0"/>
              <a:t> JS), </a:t>
            </a:r>
            <a:r>
              <a:rPr lang="fr-FR" dirty="0" err="1" smtClean="0"/>
              <a:t>Struts</a:t>
            </a:r>
            <a:r>
              <a:rPr lang="fr-FR" dirty="0" smtClean="0"/>
              <a:t> 2</a:t>
            </a:r>
          </a:p>
          <a:p>
            <a:r>
              <a:rPr lang="fr-FR" dirty="0" smtClean="0"/>
              <a:t>Le but est de faciliter et fiabiliser le développement d’application J2EE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58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des générateurs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Studio est une application vertigo</a:t>
            </a:r>
          </a:p>
          <a:p>
            <a:pPr lvl="1"/>
            <a:r>
              <a:rPr lang="fr-FR" dirty="0" smtClean="0"/>
              <a:t>Lancé par une tache </a:t>
            </a:r>
            <a:r>
              <a:rPr lang="fr-FR" dirty="0" err="1" smtClean="0"/>
              <a:t>ant</a:t>
            </a:r>
            <a:r>
              <a:rPr lang="fr-FR" dirty="0" smtClean="0"/>
              <a:t> et utilisant un fichier </a:t>
            </a:r>
            <a:r>
              <a:rPr lang="fr-FR" dirty="0" err="1" smtClean="0"/>
              <a:t>xml</a:t>
            </a:r>
            <a:r>
              <a:rPr lang="fr-FR" dirty="0" smtClean="0"/>
              <a:t> de configuration spécifique</a:t>
            </a:r>
          </a:p>
          <a:p>
            <a:pPr lvl="1"/>
            <a:r>
              <a:rPr lang="fr-FR" dirty="0" smtClean="0"/>
              <a:t>Il faut utiliser la version de vertigo associée au projet</a:t>
            </a:r>
          </a:p>
          <a:p>
            <a:r>
              <a:rPr lang="fr-FR" dirty="0" smtClean="0"/>
              <a:t>Précise dans le fichier de configuration ce qui faut faire</a:t>
            </a:r>
          </a:p>
          <a:p>
            <a:pPr lvl="1"/>
            <a:r>
              <a:rPr lang="fr-FR" dirty="0" smtClean="0"/>
              <a:t>Les générateurs à utiliser</a:t>
            </a:r>
          </a:p>
          <a:p>
            <a:pPr lvl="1"/>
            <a:r>
              <a:rPr lang="fr-FR" dirty="0" smtClean="0"/>
              <a:t>Les fichiers à prendre en compte (OOM, KSP, ….)</a:t>
            </a:r>
          </a:p>
          <a:p>
            <a:pPr lvl="1"/>
            <a:r>
              <a:rPr lang="fr-FR" dirty="0" smtClean="0"/>
              <a:t>Où générer les fichiers</a:t>
            </a:r>
          </a:p>
          <a:p>
            <a:pPr lvl="1"/>
            <a:r>
              <a:rPr lang="fr-FR" dirty="0" smtClean="0"/>
              <a:t>Spécifique à chaque projet</a:t>
            </a:r>
          </a:p>
          <a:p>
            <a:r>
              <a:rPr lang="fr-FR" dirty="0" smtClean="0"/>
              <a:t>Problème lors de la génération sur syntaxe incorrecte</a:t>
            </a:r>
          </a:p>
          <a:p>
            <a:pPr lvl="1"/>
            <a:r>
              <a:rPr lang="fr-FR" dirty="0" smtClean="0"/>
              <a:t>Erreur réelle dans la syntaxe</a:t>
            </a:r>
          </a:p>
          <a:p>
            <a:pPr lvl="1"/>
            <a:r>
              <a:rPr lang="fr-FR" dirty="0" smtClean="0"/>
              <a:t>Oubli d’un plugin capable de comprendre la syntaxe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61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779838" y="3212207"/>
            <a:ext cx="5364162" cy="5048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 smtClean="0">
              <a:solidFill>
                <a:schemeClr val="bg2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938" y="1392254"/>
            <a:ext cx="364331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79838" y="1196975"/>
            <a:ext cx="5292725" cy="5184775"/>
          </a:xfrm>
          <a:noFill/>
        </p:spPr>
        <p:txBody>
          <a:bodyPr/>
          <a:lstStyle/>
          <a:p>
            <a:pPr>
              <a:buNone/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Généralités sur </a:t>
            </a:r>
            <a:r>
              <a:rPr lang="fr-FR" sz="1800" b="1" dirty="0"/>
              <a:t>Vertigo</a:t>
            </a:r>
            <a:endParaRPr lang="fr-FR" sz="1800" b="1" dirty="0" smtClean="0"/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Approche MDA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Couche métier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Couche IHM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Questions / réponses</a:t>
            </a:r>
          </a:p>
          <a:p>
            <a:pPr marL="0" indent="0">
              <a:buNone/>
              <a:tabLst>
                <a:tab pos="4572000" algn="l"/>
              </a:tabLst>
            </a:pP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20921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 de la couche métier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Offre les services de haut niveaux (SOA)</a:t>
            </a:r>
          </a:p>
          <a:p>
            <a:r>
              <a:rPr lang="fr-FR" dirty="0"/>
              <a:t>Concentre les traitements métiers</a:t>
            </a:r>
          </a:p>
          <a:p>
            <a:r>
              <a:rPr lang="fr-FR" dirty="0"/>
              <a:t>Responsable des transactions avec la base de données</a:t>
            </a:r>
          </a:p>
          <a:p>
            <a:r>
              <a:rPr lang="fr-FR" b="1" dirty="0" smtClean="0"/>
              <a:t>C’est la seule </a:t>
            </a:r>
            <a:r>
              <a:rPr lang="fr-FR" dirty="0" smtClean="0"/>
              <a:t>qui doit appeler les services interagissant avec la base de données</a:t>
            </a:r>
          </a:p>
          <a:p>
            <a:r>
              <a:rPr lang="fr-FR" dirty="0" smtClean="0"/>
              <a:t>Peut être appelée par:</a:t>
            </a:r>
          </a:p>
          <a:p>
            <a:pPr lvl="1"/>
            <a:r>
              <a:rPr lang="fr-FR" dirty="0" smtClean="0"/>
              <a:t>La couche présentation</a:t>
            </a:r>
          </a:p>
          <a:p>
            <a:pPr lvl="1"/>
            <a:r>
              <a:rPr lang="fr-FR" dirty="0" smtClean="0"/>
              <a:t>Des </a:t>
            </a:r>
            <a:r>
              <a:rPr lang="fr-FR" dirty="0" err="1" smtClean="0"/>
              <a:t>webservices</a:t>
            </a:r>
            <a:endParaRPr lang="fr-FR" dirty="0" smtClean="0"/>
          </a:p>
          <a:p>
            <a:pPr lvl="1"/>
            <a:r>
              <a:rPr lang="fr-FR" dirty="0" smtClean="0"/>
              <a:t>Des tests de non régression</a:t>
            </a:r>
          </a:p>
          <a:p>
            <a:r>
              <a:rPr lang="fr-FR" dirty="0" smtClean="0"/>
              <a:t>Découpée en plusieurs façades de services par rapport à une cohérence fonctionnelle</a:t>
            </a:r>
          </a:p>
          <a:p>
            <a:r>
              <a:rPr lang="fr-FR" dirty="0" smtClean="0"/>
              <a:t>Les façades de services sont des composants injectables.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24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5882332" cy="709612"/>
          </a:xfrm>
        </p:spPr>
        <p:txBody>
          <a:bodyPr/>
          <a:lstStyle/>
          <a:p>
            <a:r>
              <a:rPr lang="fr-FR" dirty="0" smtClean="0"/>
              <a:t>Caractéristiques d’une façade de  service (1/2)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Modélisée via une API (Interface Java)</a:t>
            </a:r>
          </a:p>
          <a:p>
            <a:pPr lvl="1"/>
            <a:r>
              <a:rPr lang="fr-FR" dirty="0"/>
              <a:t>Accessible via l’injection</a:t>
            </a:r>
          </a:p>
          <a:p>
            <a:pPr lvl="1"/>
            <a:r>
              <a:rPr lang="fr-FR" dirty="0"/>
              <a:t>Seule l’interface est visible des autres composants !</a:t>
            </a:r>
          </a:p>
          <a:p>
            <a:pPr lvl="1"/>
            <a:endParaRPr lang="fr-FR" sz="1600" dirty="0"/>
          </a:p>
          <a:p>
            <a:r>
              <a:rPr lang="fr-FR" dirty="0"/>
              <a:t>Implémentée dans un objet</a:t>
            </a:r>
          </a:p>
          <a:p>
            <a:pPr lvl="1"/>
            <a:r>
              <a:rPr lang="fr-FR" dirty="0"/>
              <a:t>Vérification du contrat d’entrée</a:t>
            </a:r>
          </a:p>
          <a:p>
            <a:pPr lvl="1"/>
            <a:r>
              <a:rPr lang="fr-FR" dirty="0"/>
              <a:t>Vérification des droits </a:t>
            </a:r>
          </a:p>
          <a:p>
            <a:pPr lvl="1"/>
            <a:r>
              <a:rPr lang="fr-FR" dirty="0"/>
              <a:t>Gestion des règles métier</a:t>
            </a:r>
          </a:p>
          <a:p>
            <a:pPr lvl="1"/>
            <a:r>
              <a:rPr lang="fr-FR" dirty="0"/>
              <a:t>Accès à la base de données (écriture / lecture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Ne doit pas dépendre des packages spécifiques de l’IHM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4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6026348" cy="709612"/>
          </a:xfrm>
        </p:spPr>
        <p:txBody>
          <a:bodyPr/>
          <a:lstStyle/>
          <a:p>
            <a:r>
              <a:rPr lang="fr-FR" dirty="0"/>
              <a:t>Caractéristiques </a:t>
            </a:r>
            <a:r>
              <a:rPr lang="fr-FR" dirty="0" smtClean="0"/>
              <a:t>d’une façade de  </a:t>
            </a:r>
            <a:r>
              <a:rPr lang="fr-FR" dirty="0"/>
              <a:t>service </a:t>
            </a:r>
            <a:r>
              <a:rPr lang="fr-FR" dirty="0" smtClean="0"/>
              <a:t>(2/2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166713"/>
            <a:ext cx="8362950" cy="2520181"/>
          </a:xfrm>
        </p:spPr>
        <p:txBody>
          <a:bodyPr/>
          <a:lstStyle/>
          <a:p>
            <a:r>
              <a:rPr lang="fr-FR" dirty="0" smtClean="0"/>
              <a:t>Une façade de service </a:t>
            </a:r>
            <a:r>
              <a:rPr lang="fr-FR" dirty="0"/>
              <a:t>est composé d'une interface et d'une implémentation. </a:t>
            </a:r>
          </a:p>
          <a:p>
            <a:pPr lvl="1"/>
            <a:r>
              <a:rPr lang="fr-FR" dirty="0"/>
              <a:t>Son implémentation est une classe JAVA </a:t>
            </a:r>
            <a:r>
              <a:rPr lang="fr-FR" dirty="0" smtClean="0"/>
              <a:t>annotée </a:t>
            </a:r>
            <a:r>
              <a:rPr lang="fr-FR" dirty="0"/>
              <a:t>par des annotations standardisées. Le code des services est ainsi portable. </a:t>
            </a:r>
          </a:p>
          <a:p>
            <a:pPr lvl="1"/>
            <a:r>
              <a:rPr lang="fr-FR" dirty="0" smtClean="0"/>
              <a:t>La façade de service </a:t>
            </a:r>
            <a:r>
              <a:rPr lang="fr-FR" dirty="0"/>
              <a:t>est </a:t>
            </a:r>
            <a:r>
              <a:rPr lang="fr-FR" dirty="0" smtClean="0"/>
              <a:t>identifiée </a:t>
            </a:r>
            <a:r>
              <a:rPr lang="fr-FR" dirty="0"/>
              <a:t>par </a:t>
            </a:r>
            <a:r>
              <a:rPr lang="fr-FR" dirty="0" smtClean="0"/>
              <a:t>le nom de l’interface implémentée. Il n’est pas nécessaire d’utiliser l’annotation </a:t>
            </a:r>
            <a:r>
              <a:rPr lang="fr-FR" dirty="0"/>
              <a:t>JAVA </a:t>
            </a:r>
            <a:r>
              <a:rPr lang="fr-FR" dirty="0" smtClean="0"/>
              <a:t>@</a:t>
            </a:r>
            <a:r>
              <a:rPr lang="fr-FR" dirty="0" err="1" smtClean="0"/>
              <a:t>Named</a:t>
            </a:r>
            <a:r>
              <a:rPr lang="fr-FR" dirty="0" smtClean="0"/>
              <a:t> (</a:t>
            </a:r>
            <a:r>
              <a:rPr lang="fr-FR" dirty="0" err="1" smtClean="0"/>
              <a:t>javax.inject.Named</a:t>
            </a:r>
            <a:r>
              <a:rPr lang="fr-FR" dirty="0" smtClean="0"/>
              <a:t>). </a:t>
            </a:r>
            <a:endParaRPr lang="fr-FR" dirty="0"/>
          </a:p>
          <a:p>
            <a:pPr lvl="1"/>
            <a:r>
              <a:rPr lang="fr-FR" dirty="0" smtClean="0"/>
              <a:t>La façade de services peut référencer d’autres composants injectés (managers, DAO/PAO, autres façades de services ….) en </a:t>
            </a:r>
            <a:r>
              <a:rPr lang="fr-FR" dirty="0"/>
              <a:t>utilisant l'annotation </a:t>
            </a:r>
            <a:r>
              <a:rPr lang="fr-FR" dirty="0" smtClean="0"/>
              <a:t>@</a:t>
            </a:r>
            <a:r>
              <a:rPr lang="fr-FR" dirty="0" err="1" smtClean="0"/>
              <a:t>Inject</a:t>
            </a:r>
            <a:r>
              <a:rPr lang="fr-FR" dirty="0" smtClean="0"/>
              <a:t> (</a:t>
            </a:r>
            <a:r>
              <a:rPr lang="fr-FR" dirty="0" err="1" smtClean="0"/>
              <a:t>javax.inject.Inject</a:t>
            </a:r>
            <a:r>
              <a:rPr lang="fr-FR" dirty="0" smtClean="0"/>
              <a:t>)  </a:t>
            </a:r>
            <a:endParaRPr lang="fr-FR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36734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15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Codage d’un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= une méthode de la façade de service</a:t>
            </a:r>
          </a:p>
          <a:p>
            <a:r>
              <a:rPr lang="fr-FR" dirty="0" smtClean="0"/>
              <a:t>Nommage </a:t>
            </a:r>
            <a:r>
              <a:rPr lang="fr-FR" dirty="0"/>
              <a:t>des méthodes</a:t>
            </a:r>
          </a:p>
          <a:p>
            <a:pPr lvl="1"/>
            <a:r>
              <a:rPr lang="fr-FR" dirty="0"/>
              <a:t>Méthodes « métier » = français</a:t>
            </a:r>
          </a:p>
          <a:p>
            <a:pPr lvl="2"/>
            <a:r>
              <a:rPr lang="fr-FR" sz="1200" dirty="0" err="1"/>
              <a:t>validerProgramme</a:t>
            </a:r>
            <a:r>
              <a:rPr lang="fr-FR" sz="1200" dirty="0"/>
              <a:t>(Programme </a:t>
            </a:r>
            <a:r>
              <a:rPr lang="fr-FR" sz="1200" dirty="0" err="1"/>
              <a:t>programme</a:t>
            </a:r>
            <a:r>
              <a:rPr lang="fr-FR" sz="1200" dirty="0"/>
              <a:t>)</a:t>
            </a:r>
          </a:p>
          <a:p>
            <a:pPr lvl="2"/>
            <a:r>
              <a:rPr lang="fr-FR" sz="1200" dirty="0" err="1"/>
              <a:t>transmettreDeclaration</a:t>
            </a:r>
            <a:r>
              <a:rPr lang="fr-FR" sz="1200" dirty="0"/>
              <a:t>(</a:t>
            </a:r>
            <a:r>
              <a:rPr lang="fr-FR" sz="1200" dirty="0" err="1"/>
              <a:t>Declaration</a:t>
            </a:r>
            <a:r>
              <a:rPr lang="fr-FR" sz="1200" dirty="0"/>
              <a:t> </a:t>
            </a:r>
            <a:r>
              <a:rPr lang="fr-FR" sz="1200" dirty="0" err="1"/>
              <a:t>declaration</a:t>
            </a:r>
            <a:r>
              <a:rPr lang="fr-FR" sz="1200" dirty="0" smtClean="0"/>
              <a:t>)</a:t>
            </a:r>
            <a:endParaRPr lang="fr-FR" sz="1200" dirty="0"/>
          </a:p>
          <a:p>
            <a:r>
              <a:rPr lang="fr-FR" dirty="0" smtClean="0"/>
              <a:t>Code </a:t>
            </a:r>
            <a:r>
              <a:rPr lang="fr-FR" dirty="0"/>
              <a:t>des méthodes</a:t>
            </a:r>
          </a:p>
          <a:p>
            <a:pPr lvl="1"/>
            <a:r>
              <a:rPr lang="fr-FR" dirty="0"/>
              <a:t>Mise en place de pré et post </a:t>
            </a:r>
            <a:r>
              <a:rPr lang="fr-FR" dirty="0" smtClean="0"/>
              <a:t>conditions</a:t>
            </a:r>
            <a:endParaRPr lang="fr-FR" dirty="0"/>
          </a:p>
          <a:p>
            <a:r>
              <a:rPr lang="fr-FR" dirty="0" smtClean="0"/>
              <a:t>Utilisation </a:t>
            </a:r>
            <a:r>
              <a:rPr lang="fr-FR" dirty="0"/>
              <a:t>des brokers typés (</a:t>
            </a:r>
            <a:r>
              <a:rPr lang="fr-FR" dirty="0" smtClean="0"/>
              <a:t>DAO)  pour les interactions simples</a:t>
            </a:r>
          </a:p>
          <a:p>
            <a:pPr lvl="1"/>
            <a:r>
              <a:rPr lang="fr-FR" dirty="0" smtClean="0"/>
              <a:t>Brokers générés par le MDA</a:t>
            </a:r>
          </a:p>
          <a:p>
            <a:pPr lvl="1"/>
            <a:r>
              <a:rPr lang="fr-FR" dirty="0" smtClean="0"/>
              <a:t>Permettent entre autres les fonctionnalités de CRUD :</a:t>
            </a:r>
          </a:p>
          <a:p>
            <a:pPr lvl="2"/>
            <a:r>
              <a:rPr lang="fr-FR" sz="1200" dirty="0" smtClean="0"/>
              <a:t>Recherche </a:t>
            </a:r>
            <a:r>
              <a:rPr lang="fr-FR" sz="1200" dirty="0"/>
              <a:t>par clé primaire</a:t>
            </a:r>
          </a:p>
          <a:p>
            <a:pPr lvl="2"/>
            <a:r>
              <a:rPr lang="fr-FR" sz="1200" dirty="0"/>
              <a:t>Sauvegarde, suppression, gestion NN (update et </a:t>
            </a:r>
            <a:r>
              <a:rPr lang="fr-FR" sz="1200" dirty="0" err="1"/>
              <a:t>remove</a:t>
            </a:r>
            <a:r>
              <a:rPr lang="fr-FR" sz="1200" dirty="0"/>
              <a:t>)</a:t>
            </a:r>
          </a:p>
          <a:p>
            <a:pPr lvl="2"/>
            <a:r>
              <a:rPr lang="fr-FR" sz="1200" dirty="0"/>
              <a:t>Recherche par prototype (</a:t>
            </a:r>
            <a:r>
              <a:rPr lang="fr-FR" sz="1200" dirty="0" err="1"/>
              <a:t>getList</a:t>
            </a:r>
            <a:r>
              <a:rPr lang="fr-FR" sz="1200" dirty="0"/>
              <a:t>() )</a:t>
            </a:r>
          </a:p>
          <a:p>
            <a:r>
              <a:rPr lang="fr-FR" dirty="0" smtClean="0"/>
              <a:t>Utilisations des services de bas niveaux définis dans les KSP pour les interactions plus complexes</a:t>
            </a:r>
          </a:p>
        </p:txBody>
      </p:sp>
    </p:spTree>
    <p:extLst>
      <p:ext uri="{BB962C8B-B14F-4D97-AF65-F5344CB8AC3E}">
        <p14:creationId xmlns:p14="http://schemas.microsoft.com/office/powerpoint/2010/main" val="242030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Service : AOP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875"/>
            <a:ext cx="8362950" cy="4392389"/>
          </a:xfrm>
        </p:spPr>
        <p:txBody>
          <a:bodyPr/>
          <a:lstStyle/>
          <a:p>
            <a:r>
              <a:rPr lang="fr-FR" dirty="0"/>
              <a:t>La technologie mis en œuvre dans </a:t>
            </a:r>
            <a:r>
              <a:rPr lang="fr-FR" dirty="0" smtClean="0"/>
              <a:t>Vertigo est </a:t>
            </a:r>
            <a:r>
              <a:rPr lang="fr-FR" dirty="0"/>
              <a:t>basée sur l’interception de </a:t>
            </a:r>
            <a:r>
              <a:rPr lang="fr-FR" dirty="0" smtClean="0"/>
              <a:t>méthode</a:t>
            </a:r>
            <a:endParaRPr lang="fr-FR" dirty="0"/>
          </a:p>
          <a:p>
            <a:r>
              <a:rPr lang="fr-FR" dirty="0" smtClean="0"/>
              <a:t>Elle se définit par un aspect Vertigo qui est associé à une annotation spécifique</a:t>
            </a:r>
          </a:p>
          <a:p>
            <a:r>
              <a:rPr lang="fr-FR" dirty="0" smtClean="0"/>
              <a:t>L’annotation se pose sur les méthodes ou les classes</a:t>
            </a:r>
          </a:p>
          <a:p>
            <a:r>
              <a:rPr lang="fr-FR" dirty="0" smtClean="0"/>
              <a:t>L’aspect se base sur un AOP light et création de proxy dynamique</a:t>
            </a:r>
          </a:p>
          <a:p>
            <a:pPr lvl="1"/>
            <a:r>
              <a:rPr lang="fr-FR" dirty="0" smtClean="0"/>
              <a:t>Ne fonctionne que sur des composants ayant une interface et une implémentation</a:t>
            </a:r>
          </a:p>
          <a:p>
            <a:pPr lvl="1"/>
            <a:r>
              <a:rPr lang="fr-FR" dirty="0" smtClean="0"/>
              <a:t>L’injection fournit l’objet </a:t>
            </a:r>
            <a:r>
              <a:rPr lang="fr-FR" dirty="0" err="1" smtClean="0"/>
              <a:t>proxifié</a:t>
            </a:r>
            <a:endParaRPr lang="fr-FR" dirty="0" smtClean="0"/>
          </a:p>
          <a:p>
            <a:pPr lvl="1"/>
            <a:r>
              <a:rPr lang="fr-FR" dirty="0" smtClean="0"/>
              <a:t>L’appel aux méthodes de l’objet </a:t>
            </a:r>
            <a:r>
              <a:rPr lang="fr-FR" dirty="0" err="1" smtClean="0"/>
              <a:t>proxifié</a:t>
            </a:r>
            <a:r>
              <a:rPr lang="fr-FR" dirty="0" smtClean="0"/>
              <a:t> déclenche les traitements des aspects</a:t>
            </a:r>
          </a:p>
          <a:p>
            <a:pPr lvl="1"/>
            <a:r>
              <a:rPr lang="fr-FR" dirty="0" smtClean="0"/>
              <a:t>Après le déclenchement des aspects, il y a appel à la méthode métier de l’implémentation de l’interface</a:t>
            </a:r>
          </a:p>
          <a:p>
            <a:pPr lvl="1"/>
            <a:r>
              <a:rPr lang="fr-FR" dirty="0" smtClean="0"/>
              <a:t>Ne marche qu’entre objets (passe par le proxy) et pas au sein d’un même objet (derrière le proxy)</a:t>
            </a:r>
          </a:p>
          <a:p>
            <a:r>
              <a:rPr lang="fr-FR" dirty="0" smtClean="0"/>
              <a:t>La classe associée à l’aspect doit être référencée dans le fichier de configuration de vertigo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8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de l’injection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Injection principalement utilisé pour</a:t>
            </a:r>
            <a:endParaRPr lang="fr-FR" dirty="0"/>
          </a:p>
          <a:p>
            <a:pPr lvl="1"/>
            <a:r>
              <a:rPr lang="fr-FR" dirty="0"/>
              <a:t>Les managers</a:t>
            </a:r>
          </a:p>
          <a:p>
            <a:pPr lvl="1"/>
            <a:r>
              <a:rPr lang="fr-FR" dirty="0"/>
              <a:t>Les </a:t>
            </a:r>
            <a:r>
              <a:rPr lang="fr-FR" dirty="0" smtClean="0"/>
              <a:t>façades  services</a:t>
            </a:r>
            <a:endParaRPr lang="fr-FR" dirty="0"/>
          </a:p>
          <a:p>
            <a:pPr lvl="1"/>
            <a:r>
              <a:rPr lang="fr-FR" dirty="0"/>
              <a:t>Les DAO</a:t>
            </a:r>
          </a:p>
          <a:p>
            <a:r>
              <a:rPr lang="fr-FR" dirty="0" smtClean="0"/>
              <a:t>Le système est prévu pour empêcher les cycles de dépendances d’injection</a:t>
            </a:r>
          </a:p>
          <a:p>
            <a:pPr lvl="1"/>
            <a:r>
              <a:rPr lang="fr-FR" dirty="0" smtClean="0"/>
              <a:t>Impossible d’avoir deux composants injectés qui s’injectent mutuellement</a:t>
            </a:r>
          </a:p>
          <a:p>
            <a:r>
              <a:rPr lang="fr-FR" dirty="0"/>
              <a:t>L’utilisation de l’injection dans </a:t>
            </a:r>
            <a:r>
              <a:rPr lang="fr-FR" dirty="0" smtClean="0"/>
              <a:t>Vertigo revient </a:t>
            </a:r>
            <a:r>
              <a:rPr lang="fr-FR" dirty="0"/>
              <a:t>à avoir des </a:t>
            </a:r>
            <a:r>
              <a:rPr lang="fr-FR" dirty="0" smtClean="0"/>
              <a:t>singletons</a:t>
            </a:r>
          </a:p>
          <a:p>
            <a:pPr lvl="1"/>
            <a:r>
              <a:rPr lang="fr-FR" dirty="0" smtClean="0"/>
              <a:t>On peut réécrire des </a:t>
            </a:r>
            <a:r>
              <a:rPr lang="fr-FR" dirty="0" err="1" smtClean="0"/>
              <a:t>Helpers</a:t>
            </a:r>
            <a:r>
              <a:rPr lang="fr-FR" dirty="0" smtClean="0"/>
              <a:t> n’ayant que des méthodes statiques en composants injectés</a:t>
            </a:r>
          </a:p>
          <a:p>
            <a:pPr lvl="1"/>
            <a:r>
              <a:rPr lang="fr-FR" dirty="0" smtClean="0"/>
              <a:t>Pas d’injection d’objet à état dans la couche de service</a:t>
            </a:r>
            <a:endParaRPr lang="fr-FR" dirty="0"/>
          </a:p>
          <a:p>
            <a:r>
              <a:rPr lang="fr-FR" dirty="0" smtClean="0"/>
              <a:t>Tous les composants injectables doivent être déclarés dans des fichiers de configuration</a:t>
            </a:r>
            <a:endParaRPr lang="fr-FR" dirty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7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5810324" cy="709612"/>
          </a:xfrm>
        </p:spPr>
        <p:txBody>
          <a:bodyPr/>
          <a:lstStyle/>
          <a:p>
            <a:r>
              <a:rPr lang="fr-FR" dirty="0"/>
              <a:t>Couche Service : déclaration des composants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875"/>
            <a:ext cx="8362950" cy="4752429"/>
          </a:xfrm>
        </p:spPr>
        <p:txBody>
          <a:bodyPr/>
          <a:lstStyle/>
          <a:p>
            <a:r>
              <a:rPr lang="fr-FR" dirty="0"/>
              <a:t>L'ensemble des composants </a:t>
            </a:r>
            <a:r>
              <a:rPr lang="fr-FR" dirty="0" smtClean="0"/>
              <a:t>utilisés par vertigo doit être déclaré dans un ou plusieurs fichiers </a:t>
            </a:r>
            <a:r>
              <a:rPr lang="fr-FR" dirty="0" err="1" smtClean="0"/>
              <a:t>xml</a:t>
            </a:r>
            <a:endParaRPr lang="fr-FR" dirty="0" smtClean="0"/>
          </a:p>
          <a:p>
            <a:pPr lvl="1"/>
            <a:r>
              <a:rPr lang="fr-FR" dirty="0" smtClean="0"/>
              <a:t>Un même </a:t>
            </a:r>
            <a:r>
              <a:rPr lang="fr-FR" dirty="0" err="1" smtClean="0"/>
              <a:t>war</a:t>
            </a:r>
            <a:r>
              <a:rPr lang="fr-FR" dirty="0" smtClean="0"/>
              <a:t> pour plusieurs comportements configurables</a:t>
            </a:r>
          </a:p>
          <a:p>
            <a:r>
              <a:rPr lang="fr-FR" dirty="0" smtClean="0"/>
              <a:t>On y déclare les composants standards vertigo et les composants injectables métiers</a:t>
            </a:r>
          </a:p>
          <a:p>
            <a:pPr lvl="1"/>
            <a:r>
              <a:rPr lang="fr-FR" dirty="0" smtClean="0"/>
              <a:t>Managers vertigo</a:t>
            </a:r>
          </a:p>
          <a:p>
            <a:pPr lvl="1"/>
            <a:r>
              <a:rPr lang="fr-FR" dirty="0" smtClean="0"/>
              <a:t>Aspects</a:t>
            </a:r>
          </a:p>
          <a:p>
            <a:pPr lvl="1"/>
            <a:r>
              <a:rPr lang="fr-FR" dirty="0" smtClean="0"/>
              <a:t>DAO</a:t>
            </a:r>
          </a:p>
          <a:p>
            <a:pPr lvl="1"/>
            <a:r>
              <a:rPr lang="fr-FR" dirty="0" smtClean="0"/>
              <a:t>PAO</a:t>
            </a:r>
          </a:p>
          <a:p>
            <a:pPr lvl="1"/>
            <a:r>
              <a:rPr lang="fr-FR" dirty="0" smtClean="0"/>
              <a:t>Façades de services</a:t>
            </a:r>
          </a:p>
          <a:p>
            <a:pPr lvl="1"/>
            <a:r>
              <a:rPr lang="fr-FR" dirty="0" err="1" smtClean="0"/>
              <a:t>Helper</a:t>
            </a:r>
            <a:r>
              <a:rPr lang="fr-FR" dirty="0" smtClean="0"/>
              <a:t> injectables</a:t>
            </a:r>
          </a:p>
          <a:p>
            <a:pPr lvl="1"/>
            <a:r>
              <a:rPr lang="fr-FR" dirty="0" err="1" smtClean="0"/>
              <a:t>Webservices</a:t>
            </a:r>
            <a:r>
              <a:rPr lang="fr-FR" dirty="0" smtClean="0"/>
              <a:t> REST (VEGA)</a:t>
            </a:r>
          </a:p>
          <a:p>
            <a:r>
              <a:rPr lang="fr-FR" dirty="0" smtClean="0"/>
              <a:t>La déclaration se fait dans une balise &lt;component&gt;</a:t>
            </a:r>
          </a:p>
          <a:p>
            <a:r>
              <a:rPr lang="fr-FR" dirty="0" smtClean="0"/>
              <a:t>Les composants sont regroupés en module qui assure un cohérence de déclaration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28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5810324" cy="709612"/>
          </a:xfrm>
        </p:spPr>
        <p:txBody>
          <a:bodyPr/>
          <a:lstStyle/>
          <a:p>
            <a:r>
              <a:rPr lang="fr-FR" dirty="0"/>
              <a:t>Couche Service : déclaration des composants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412875"/>
            <a:ext cx="8362950" cy="4248373"/>
          </a:xfrm>
        </p:spPr>
        <p:txBody>
          <a:bodyPr/>
          <a:lstStyle/>
          <a:p>
            <a:r>
              <a:rPr lang="fr-FR" dirty="0" smtClean="0"/>
              <a:t>Balise &lt;module&gt;</a:t>
            </a:r>
          </a:p>
          <a:p>
            <a:pPr lvl="1"/>
            <a:r>
              <a:rPr lang="fr-FR" dirty="0" smtClean="0"/>
              <a:t>A un nom</a:t>
            </a:r>
          </a:p>
          <a:p>
            <a:pPr lvl="1"/>
            <a:r>
              <a:rPr lang="fr-FR" dirty="0" smtClean="0"/>
              <a:t>Sans autre attribut =&gt; les composants du module doivent </a:t>
            </a:r>
            <a:r>
              <a:rPr lang="fr-FR" b="1" dirty="0" err="1" smtClean="0"/>
              <a:t>obligatroirement</a:t>
            </a:r>
            <a:r>
              <a:rPr lang="fr-FR" b="1" dirty="0" smtClean="0"/>
              <a:t> </a:t>
            </a:r>
            <a:r>
              <a:rPr lang="fr-FR" dirty="0" smtClean="0"/>
              <a:t>implémenter une interface spécifique</a:t>
            </a:r>
          </a:p>
          <a:p>
            <a:pPr lvl="1"/>
            <a:r>
              <a:rPr lang="fr-FR" dirty="0" smtClean="0"/>
              <a:t>Attribut api=« false » + attribut </a:t>
            </a:r>
            <a:r>
              <a:rPr lang="fr-FR" dirty="0" err="1" smtClean="0"/>
              <a:t>inheritance</a:t>
            </a:r>
            <a:r>
              <a:rPr lang="fr-FR" dirty="0"/>
              <a:t> </a:t>
            </a:r>
            <a:r>
              <a:rPr lang="fr-FR" dirty="0" smtClean="0"/>
              <a:t>=&gt; les composants du module doivent </a:t>
            </a:r>
            <a:r>
              <a:rPr lang="fr-FR" b="1" dirty="0" smtClean="0"/>
              <a:t>obligatoirement </a:t>
            </a:r>
            <a:r>
              <a:rPr lang="fr-FR" dirty="0" smtClean="0"/>
              <a:t>hériter de la classe spécifié</a:t>
            </a:r>
          </a:p>
          <a:p>
            <a:r>
              <a:rPr lang="fr-FR" dirty="0" smtClean="0"/>
              <a:t>Balise &lt;component&gt;</a:t>
            </a:r>
          </a:p>
          <a:p>
            <a:pPr lvl="1"/>
            <a:r>
              <a:rPr lang="fr-FR" dirty="0" smtClean="0"/>
              <a:t>Associé à une classe java</a:t>
            </a:r>
          </a:p>
          <a:p>
            <a:pPr lvl="1"/>
            <a:r>
              <a:rPr lang="fr-FR" dirty="0" smtClean="0"/>
              <a:t>Attribut api obligatoire si imposé par le module</a:t>
            </a:r>
          </a:p>
          <a:p>
            <a:pPr lvl="2"/>
            <a:r>
              <a:rPr lang="fr-FR" dirty="0" smtClean="0"/>
              <a:t>Interface </a:t>
            </a:r>
            <a:r>
              <a:rPr lang="fr-FR" dirty="0" err="1" smtClean="0"/>
              <a:t>implementée</a:t>
            </a:r>
            <a:endParaRPr lang="fr-FR" dirty="0" smtClean="0"/>
          </a:p>
          <a:p>
            <a:pPr lvl="2"/>
            <a:r>
              <a:rPr lang="fr-FR" dirty="0" smtClean="0"/>
              <a:t>Doit être unique dans tout le fichier de configuration</a:t>
            </a:r>
          </a:p>
          <a:p>
            <a:pPr lvl="1"/>
            <a:r>
              <a:rPr lang="fr-FR" dirty="0" smtClean="0"/>
              <a:t>Attribut </a:t>
            </a:r>
            <a:r>
              <a:rPr lang="fr-FR" dirty="0" err="1" smtClean="0"/>
              <a:t>initClass</a:t>
            </a:r>
            <a:r>
              <a:rPr lang="fr-FR" dirty="0" smtClean="0"/>
              <a:t> facultative pour définir les initialiseurs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8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Caractéristiques de Vertigo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Vertigo est en </a:t>
            </a:r>
            <a:r>
              <a:rPr lang="fr-FR" dirty="0" err="1" smtClean="0"/>
              <a:t>opensource</a:t>
            </a:r>
            <a:r>
              <a:rPr lang="fr-FR" dirty="0" smtClean="0"/>
              <a:t> sous </a:t>
            </a:r>
            <a:r>
              <a:rPr lang="fr-FR" dirty="0" err="1" smtClean="0"/>
              <a:t>github</a:t>
            </a:r>
            <a:r>
              <a:rPr lang="fr-FR" dirty="0"/>
              <a:t> (https://</a:t>
            </a:r>
            <a:r>
              <a:rPr lang="fr-FR" dirty="0" smtClean="0"/>
              <a:t>github.com/KleeGroup/vertigo)</a:t>
            </a:r>
          </a:p>
          <a:p>
            <a:pPr lvl="1"/>
            <a:r>
              <a:rPr lang="fr-FR" dirty="0" smtClean="0"/>
              <a:t>Pour la gestion des sources</a:t>
            </a:r>
          </a:p>
          <a:p>
            <a:pPr lvl="1"/>
            <a:r>
              <a:rPr lang="fr-FR" dirty="0" smtClean="0"/>
              <a:t>Pour la gestion des anomalies</a:t>
            </a:r>
          </a:p>
          <a:p>
            <a:r>
              <a:rPr lang="fr-FR" dirty="0" smtClean="0"/>
              <a:t>La langue de développement de vertigo est l’anglais (travail en cours)</a:t>
            </a:r>
          </a:p>
          <a:p>
            <a:r>
              <a:rPr lang="fr-FR" dirty="0" smtClean="0"/>
              <a:t>Package </a:t>
            </a:r>
            <a:r>
              <a:rPr lang="fr-FR" dirty="0" err="1" smtClean="0"/>
              <a:t>io.vertigo</a:t>
            </a:r>
            <a:endParaRPr lang="fr-FR" dirty="0" smtClean="0"/>
          </a:p>
          <a:p>
            <a:r>
              <a:rPr lang="fr-FR" dirty="0" smtClean="0"/>
              <a:t>Les versions sont publiées  dans </a:t>
            </a:r>
            <a:r>
              <a:rPr lang="fr-FR" dirty="0" err="1" smtClean="0"/>
              <a:t>Maven</a:t>
            </a:r>
            <a:r>
              <a:rPr lang="fr-FR" dirty="0" smtClean="0"/>
              <a:t> central</a:t>
            </a:r>
          </a:p>
          <a:p>
            <a:r>
              <a:rPr lang="fr-FR" dirty="0" smtClean="0"/>
              <a:t>Version stable actuelle : 0.7.5a</a:t>
            </a:r>
          </a:p>
          <a:p>
            <a:r>
              <a:rPr lang="fr-FR" dirty="0" smtClean="0"/>
              <a:t>Effort apporté sur le contrôle des dépendances</a:t>
            </a:r>
          </a:p>
          <a:p>
            <a:pPr lvl="1"/>
            <a:r>
              <a:rPr lang="fr-FR" dirty="0" smtClean="0"/>
              <a:t>Pour des problèmes de licences des différentes dépendances</a:t>
            </a:r>
          </a:p>
          <a:p>
            <a:pPr lvl="1"/>
            <a:r>
              <a:rPr lang="fr-FR" dirty="0" smtClean="0"/>
              <a:t>Pour limiter les conflits sur des versions de jar (</a:t>
            </a:r>
            <a:r>
              <a:rPr lang="fr-FR" dirty="0" err="1" smtClean="0"/>
              <a:t>commons-xxxx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9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5810324" cy="709612"/>
          </a:xfrm>
        </p:spPr>
        <p:txBody>
          <a:bodyPr/>
          <a:lstStyle/>
          <a:p>
            <a:r>
              <a:rPr lang="fr-FR" dirty="0" smtClean="0"/>
              <a:t>Exemple de déclaration </a:t>
            </a:r>
            <a:r>
              <a:rPr lang="fr-FR" dirty="0"/>
              <a:t>des composants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412875"/>
            <a:ext cx="9036496" cy="4824437"/>
          </a:xfrm>
        </p:spPr>
        <p:txBody>
          <a:bodyPr/>
          <a:lstStyle/>
          <a:p>
            <a:pPr marL="77787" indent="0">
              <a:buNone/>
            </a:pPr>
            <a:r>
              <a:rPr lang="fr-FR" sz="1100" dirty="0" smtClean="0"/>
              <a:t>&lt;</a:t>
            </a:r>
            <a:r>
              <a:rPr lang="fr-FR" sz="1100" dirty="0"/>
              <a:t>module </a:t>
            </a:r>
            <a:r>
              <a:rPr lang="fr-FR" sz="1100" dirty="0" err="1"/>
              <a:t>name</a:t>
            </a:r>
            <a:r>
              <a:rPr lang="fr-FR" sz="1100" dirty="0"/>
              <a:t>="vertigo-</a:t>
            </a:r>
            <a:r>
              <a:rPr lang="fr-FR" sz="1100" dirty="0" err="1"/>
              <a:t>search</a:t>
            </a:r>
            <a:r>
              <a:rPr lang="fr-FR" sz="1100" dirty="0" smtClean="0"/>
              <a:t>"&gt;</a:t>
            </a:r>
          </a:p>
          <a:p>
            <a:pPr marL="77787" indent="0">
              <a:buNone/>
            </a:pPr>
            <a:r>
              <a:rPr lang="fr-FR" sz="1100" dirty="0" smtClean="0"/>
              <a:t> 	&lt;component api="</a:t>
            </a:r>
            <a:r>
              <a:rPr lang="fr-FR" sz="1100" dirty="0" err="1" smtClean="0"/>
              <a:t>SearchManager</a:t>
            </a:r>
            <a:r>
              <a:rPr lang="fr-FR" sz="1100" dirty="0" smtClean="0"/>
              <a:t>" class="</a:t>
            </a:r>
            <a:r>
              <a:rPr lang="fr-FR" sz="1100" dirty="0" err="1" smtClean="0"/>
              <a:t>io.vertigo.dynamo.impl.search.SearchManagerImpl</a:t>
            </a:r>
            <a:r>
              <a:rPr lang="fr-FR" sz="1100" dirty="0" smtClean="0"/>
              <a:t>"  </a:t>
            </a:r>
            <a:r>
              <a:rPr lang="fr-FR" sz="1100" dirty="0" err="1" smtClean="0"/>
              <a:t>initClass</a:t>
            </a:r>
            <a:r>
              <a:rPr lang="fr-FR" sz="1100" dirty="0" smtClean="0"/>
              <a:t>="</a:t>
            </a:r>
            <a:r>
              <a:rPr lang="fr-FR" sz="1100" dirty="0" err="1" smtClean="0"/>
              <a:t>rodolphe.demo.boot.initializer.SearchManagerInitializer</a:t>
            </a:r>
            <a:r>
              <a:rPr lang="fr-FR" sz="1100" dirty="0" smtClean="0"/>
              <a:t>"&gt;</a:t>
            </a:r>
          </a:p>
          <a:p>
            <a:pPr marL="77787" indent="0">
              <a:buNone/>
            </a:pPr>
            <a:r>
              <a:rPr lang="fr-FR" sz="1100" dirty="0"/>
              <a:t>		&lt;</a:t>
            </a:r>
            <a:r>
              <a:rPr lang="fr-FR" sz="1100" dirty="0" smtClean="0"/>
              <a:t>plugin class</a:t>
            </a:r>
            <a:r>
              <a:rPr lang="fr-FR" sz="1100" dirty="0"/>
              <a:t>="io.vertigo.dynamo.plugins.search.elasticsearch.commonshttp.ESSearchServicesPlugin"&gt;</a:t>
            </a:r>
          </a:p>
          <a:p>
            <a:pPr marL="77787" indent="0">
              <a:buNone/>
            </a:pPr>
            <a:r>
              <a:rPr lang="fr-FR" sz="1100" dirty="0"/>
              <a:t>			</a:t>
            </a:r>
            <a:r>
              <a:rPr lang="fr-FR" sz="1100" dirty="0" smtClean="0"/>
              <a:t>&lt;</a:t>
            </a:r>
            <a:r>
              <a:rPr lang="fr-FR" sz="1100" dirty="0" err="1"/>
              <a:t>param</a:t>
            </a:r>
            <a:r>
              <a:rPr lang="fr-FR" sz="1100" dirty="0"/>
              <a:t> </a:t>
            </a:r>
            <a:r>
              <a:rPr lang="fr-FR" sz="1100" dirty="0" err="1"/>
              <a:t>name</a:t>
            </a:r>
            <a:r>
              <a:rPr lang="fr-FR" sz="1100" dirty="0"/>
              <a:t>="</a:t>
            </a:r>
            <a:r>
              <a:rPr lang="fr-FR" sz="1100" dirty="0" err="1"/>
              <a:t>servers.names</a:t>
            </a:r>
            <a:r>
              <a:rPr lang="fr-FR" sz="1100" dirty="0"/>
              <a:t>" value="172.20.170.82:9300" /&gt;</a:t>
            </a:r>
          </a:p>
          <a:p>
            <a:pPr marL="77787" indent="0">
              <a:buNone/>
            </a:pPr>
            <a:r>
              <a:rPr lang="fr-FR" sz="1100" dirty="0"/>
              <a:t>			&lt;</a:t>
            </a:r>
            <a:r>
              <a:rPr lang="fr-FR" sz="1100" dirty="0" err="1"/>
              <a:t>param</a:t>
            </a:r>
            <a:r>
              <a:rPr lang="fr-FR" sz="1100" dirty="0"/>
              <a:t> </a:t>
            </a:r>
            <a:r>
              <a:rPr lang="fr-FR" sz="1100" dirty="0" err="1"/>
              <a:t>name</a:t>
            </a:r>
            <a:r>
              <a:rPr lang="fr-FR" sz="1100" dirty="0"/>
              <a:t>="cluster.name" value="ES-RODOLPHE-DEMO" /&gt;</a:t>
            </a:r>
          </a:p>
          <a:p>
            <a:pPr marL="77787" indent="0">
              <a:buNone/>
            </a:pPr>
            <a:r>
              <a:rPr lang="fr-FR" sz="1100" dirty="0"/>
              <a:t>			&lt;</a:t>
            </a:r>
            <a:r>
              <a:rPr lang="fr-FR" sz="1100" dirty="0" err="1"/>
              <a:t>param</a:t>
            </a:r>
            <a:r>
              <a:rPr lang="fr-FR" sz="1100" dirty="0"/>
              <a:t> </a:t>
            </a:r>
            <a:r>
              <a:rPr lang="fr-FR" sz="1100" dirty="0" err="1"/>
              <a:t>name</a:t>
            </a:r>
            <a:r>
              <a:rPr lang="fr-FR" sz="1100" dirty="0"/>
              <a:t>="</a:t>
            </a:r>
            <a:r>
              <a:rPr lang="fr-FR" sz="1100" dirty="0" err="1"/>
              <a:t>cores</a:t>
            </a:r>
            <a:r>
              <a:rPr lang="fr-FR" sz="1100" dirty="0"/>
              <a:t>" value="IDX_MOVIE,IDX_PEOPLE" /&gt;</a:t>
            </a:r>
          </a:p>
          <a:p>
            <a:pPr marL="77787" indent="0">
              <a:buNone/>
            </a:pPr>
            <a:r>
              <a:rPr lang="fr-FR" sz="1100" dirty="0"/>
              <a:t>			&lt;</a:t>
            </a:r>
            <a:r>
              <a:rPr lang="fr-FR" sz="1100" dirty="0" err="1"/>
              <a:t>param</a:t>
            </a:r>
            <a:r>
              <a:rPr lang="fr-FR" sz="1100" dirty="0"/>
              <a:t> </a:t>
            </a:r>
            <a:r>
              <a:rPr lang="fr-FR" sz="1100" dirty="0" err="1"/>
              <a:t>name</a:t>
            </a:r>
            <a:r>
              <a:rPr lang="fr-FR" sz="1100" dirty="0"/>
              <a:t>="</a:t>
            </a:r>
            <a:r>
              <a:rPr lang="fr-FR" sz="1100" dirty="0" err="1"/>
              <a:t>rowsPerQuery</a:t>
            </a:r>
            <a:r>
              <a:rPr lang="fr-FR" sz="1100" dirty="0"/>
              <a:t>" value="50" </a:t>
            </a:r>
            <a:r>
              <a:rPr lang="fr-FR" sz="1100" dirty="0" smtClean="0"/>
              <a:t>/&gt;</a:t>
            </a:r>
            <a:r>
              <a:rPr lang="fr-FR" sz="1100" dirty="0"/>
              <a:t>			</a:t>
            </a:r>
            <a:r>
              <a:rPr lang="fr-FR" sz="1100" dirty="0" smtClean="0"/>
              <a:t>		</a:t>
            </a:r>
            <a:r>
              <a:rPr lang="fr-FR" sz="1100" dirty="0"/>
              <a:t>	&lt;</a:t>
            </a:r>
            <a:r>
              <a:rPr lang="fr-FR" sz="1100" dirty="0" err="1"/>
              <a:t>param</a:t>
            </a:r>
            <a:r>
              <a:rPr lang="fr-FR" sz="1100" dirty="0"/>
              <a:t> </a:t>
            </a:r>
            <a:r>
              <a:rPr lang="fr-FR" sz="1100" dirty="0" err="1"/>
              <a:t>name</a:t>
            </a:r>
            <a:r>
              <a:rPr lang="fr-FR" sz="1100" dirty="0"/>
              <a:t>="</a:t>
            </a:r>
            <a:r>
              <a:rPr lang="fr-FR" sz="1100" dirty="0" err="1"/>
              <a:t>config.file</a:t>
            </a:r>
            <a:r>
              <a:rPr lang="fr-FR" sz="1100" dirty="0"/>
              <a:t>" value="boot/</a:t>
            </a:r>
            <a:r>
              <a:rPr lang="fr-FR" sz="1100" dirty="0" err="1"/>
              <a:t>elasticsearch.yml</a:t>
            </a:r>
            <a:r>
              <a:rPr lang="fr-FR" sz="1100" dirty="0"/>
              <a:t>" /&gt;</a:t>
            </a:r>
          </a:p>
          <a:p>
            <a:pPr marL="77787" indent="0">
              <a:buNone/>
            </a:pPr>
            <a:r>
              <a:rPr lang="fr-FR" sz="1100" dirty="0"/>
              <a:t>		&lt;/plugin&gt;</a:t>
            </a:r>
          </a:p>
          <a:p>
            <a:pPr marL="77787" indent="0">
              <a:buNone/>
            </a:pPr>
            <a:r>
              <a:rPr lang="fr-FR" sz="1100" dirty="0"/>
              <a:t>	&lt;/component</a:t>
            </a:r>
            <a:r>
              <a:rPr lang="fr-FR" sz="1100" dirty="0" smtClean="0"/>
              <a:t>&gt;</a:t>
            </a:r>
          </a:p>
          <a:p>
            <a:pPr marL="77787" indent="0">
              <a:buNone/>
            </a:pPr>
            <a:r>
              <a:rPr lang="fr-FR" sz="1100" dirty="0" smtClean="0"/>
              <a:t>&lt;/</a:t>
            </a:r>
            <a:r>
              <a:rPr lang="fr-FR" sz="1100" dirty="0"/>
              <a:t>module&gt;</a:t>
            </a:r>
            <a:endParaRPr lang="fr-FR" sz="1100" dirty="0" smtClean="0"/>
          </a:p>
          <a:p>
            <a:pPr marL="77787" indent="0">
              <a:buNone/>
            </a:pPr>
            <a:endParaRPr lang="fr-FR" sz="1100" dirty="0" smtClean="0"/>
          </a:p>
          <a:p>
            <a:pPr marL="77787" indent="0">
              <a:buNone/>
            </a:pPr>
            <a:r>
              <a:rPr lang="fr-FR" sz="1100" dirty="0" smtClean="0"/>
              <a:t>&lt;</a:t>
            </a:r>
            <a:r>
              <a:rPr lang="fr-FR" sz="1100" dirty="0"/>
              <a:t>module </a:t>
            </a:r>
            <a:r>
              <a:rPr lang="fr-FR" sz="1100" dirty="0" err="1"/>
              <a:t>name</a:t>
            </a:r>
            <a:r>
              <a:rPr lang="fr-FR" sz="1100" dirty="0"/>
              <a:t>="RODOLPHE-DAO" api="false" </a:t>
            </a:r>
            <a:r>
              <a:rPr lang="fr-FR" sz="1100" dirty="0" err="1"/>
              <a:t>inheritance</a:t>
            </a:r>
            <a:r>
              <a:rPr lang="fr-FR" sz="1100" dirty="0"/>
              <a:t>="</a:t>
            </a:r>
            <a:r>
              <a:rPr lang="fr-FR" sz="1100" dirty="0" err="1"/>
              <a:t>io.vertigo.dynamo.impl.persistence.util.DAOBroker</a:t>
            </a:r>
            <a:r>
              <a:rPr lang="fr-FR" sz="1100" dirty="0"/>
              <a:t>"&gt;</a:t>
            </a:r>
          </a:p>
          <a:p>
            <a:pPr marL="77787" indent="0">
              <a:buNone/>
            </a:pPr>
            <a:r>
              <a:rPr lang="fr-FR" sz="1100" dirty="0"/>
              <a:t>	&lt;component class="</a:t>
            </a:r>
            <a:r>
              <a:rPr lang="fr-FR" sz="1100" dirty="0" err="1"/>
              <a:t>rodolphe.demo.dao.people.PeopleDAO</a:t>
            </a:r>
            <a:r>
              <a:rPr lang="fr-FR" sz="1100" dirty="0"/>
              <a:t>"/&gt;</a:t>
            </a:r>
          </a:p>
          <a:p>
            <a:pPr marL="77787" indent="0">
              <a:buNone/>
            </a:pPr>
            <a:r>
              <a:rPr lang="fr-FR" sz="1100" dirty="0"/>
              <a:t>	&lt;component class="</a:t>
            </a:r>
            <a:r>
              <a:rPr lang="fr-FR" sz="1100" dirty="0" err="1"/>
              <a:t>rodolphe.demo.dao.movies.MovieDAO</a:t>
            </a:r>
            <a:r>
              <a:rPr lang="fr-FR" sz="1100" dirty="0"/>
              <a:t>"/&gt;</a:t>
            </a:r>
          </a:p>
          <a:p>
            <a:pPr marL="77787" indent="0">
              <a:buNone/>
            </a:pPr>
            <a:r>
              <a:rPr lang="fr-FR" sz="1100" dirty="0"/>
              <a:t>	&lt;component class="</a:t>
            </a:r>
            <a:r>
              <a:rPr lang="fr-FR" sz="1100" dirty="0" err="1"/>
              <a:t>rodolphe.demo.dao.people.RolePeopleDAO</a:t>
            </a:r>
            <a:r>
              <a:rPr lang="fr-FR" sz="1100" dirty="0"/>
              <a:t>"/&gt;</a:t>
            </a:r>
          </a:p>
          <a:p>
            <a:pPr marL="77787" indent="0">
              <a:buNone/>
            </a:pPr>
            <a:r>
              <a:rPr lang="fr-FR" sz="1100" dirty="0"/>
              <a:t>	&lt;component class="</a:t>
            </a:r>
            <a:r>
              <a:rPr lang="fr-FR" sz="1100" dirty="0" err="1"/>
              <a:t>rodolphe.demo.dao.masterdatas.GenreDAO</a:t>
            </a:r>
            <a:r>
              <a:rPr lang="fr-FR" sz="1100" dirty="0"/>
              <a:t>"/&gt;</a:t>
            </a:r>
          </a:p>
          <a:p>
            <a:pPr marL="77787" indent="0">
              <a:buNone/>
            </a:pPr>
            <a:r>
              <a:rPr lang="fr-FR" sz="1100" dirty="0"/>
              <a:t>	&lt;component class="</a:t>
            </a:r>
            <a:r>
              <a:rPr lang="fr-FR" sz="1100" dirty="0" err="1"/>
              <a:t>rodolphe.demo.dao.people.CastingDAO</a:t>
            </a:r>
            <a:r>
              <a:rPr lang="fr-FR" sz="1100" dirty="0"/>
              <a:t>"/&gt;</a:t>
            </a:r>
          </a:p>
          <a:p>
            <a:pPr marL="77787" indent="0">
              <a:buNone/>
            </a:pPr>
            <a:r>
              <a:rPr lang="fr-FR" sz="1100" dirty="0" smtClean="0"/>
              <a:t>&lt;/</a:t>
            </a:r>
            <a:r>
              <a:rPr lang="fr-FR" sz="1100" dirty="0"/>
              <a:t>module&gt;</a:t>
            </a:r>
          </a:p>
          <a:p>
            <a:pPr marL="77787" indent="0">
              <a:buNone/>
            </a:pPr>
            <a:r>
              <a:rPr lang="fr-FR" sz="1050" dirty="0"/>
              <a:t>	</a:t>
            </a:r>
            <a:endParaRPr lang="fr-FR" dirty="0" smtClean="0"/>
          </a:p>
          <a:p>
            <a:pPr marL="77787" indent="0">
              <a:buNone/>
            </a:pPr>
            <a:endParaRPr lang="fr-FR" dirty="0"/>
          </a:p>
          <a:p>
            <a:pPr marL="77787" indent="0">
              <a:buNone/>
            </a:pPr>
            <a:endParaRPr lang="fr-FR" dirty="0" smtClean="0"/>
          </a:p>
          <a:p>
            <a:pPr marL="77787" indent="0">
              <a:buNone/>
            </a:pPr>
            <a:endParaRPr lang="fr-FR" dirty="0"/>
          </a:p>
          <a:p>
            <a:pPr marL="77787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494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5810324" cy="709612"/>
          </a:xfrm>
        </p:spPr>
        <p:txBody>
          <a:bodyPr/>
          <a:lstStyle/>
          <a:p>
            <a:r>
              <a:rPr lang="fr-FR" dirty="0" smtClean="0"/>
              <a:t>Exemple de déclaration </a:t>
            </a:r>
            <a:r>
              <a:rPr lang="fr-FR" dirty="0"/>
              <a:t>des composants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412875"/>
            <a:ext cx="9036496" cy="4824437"/>
          </a:xfrm>
        </p:spPr>
        <p:txBody>
          <a:bodyPr/>
          <a:lstStyle/>
          <a:p>
            <a:pPr marL="77787" indent="0">
              <a:buNone/>
            </a:pPr>
            <a:r>
              <a:rPr lang="fr-FR" sz="1100" dirty="0" smtClean="0"/>
              <a:t>&lt;</a:t>
            </a:r>
            <a:r>
              <a:rPr lang="fr-FR" sz="1100" dirty="0"/>
              <a:t>module </a:t>
            </a:r>
            <a:r>
              <a:rPr lang="fr-FR" sz="1100" dirty="0" err="1"/>
              <a:t>name</a:t>
            </a:r>
            <a:r>
              <a:rPr lang="fr-FR" sz="1100" dirty="0"/>
              <a:t>="RODOLPHE-PAO" api="false" </a:t>
            </a:r>
            <a:r>
              <a:rPr lang="fr-FR" sz="1100" dirty="0" err="1"/>
              <a:t>inheritance</a:t>
            </a:r>
            <a:r>
              <a:rPr lang="fr-FR" sz="1100" dirty="0"/>
              <a:t>="</a:t>
            </a:r>
            <a:r>
              <a:rPr lang="fr-FR" sz="1100" dirty="0" err="1"/>
              <a:t>java.lang.Object</a:t>
            </a:r>
            <a:r>
              <a:rPr lang="fr-FR" sz="1100" dirty="0"/>
              <a:t>"&gt;</a:t>
            </a:r>
          </a:p>
          <a:p>
            <a:pPr marL="77787" indent="0">
              <a:buNone/>
            </a:pPr>
            <a:r>
              <a:rPr lang="fr-FR" sz="1100" dirty="0"/>
              <a:t>	&lt;component class="</a:t>
            </a:r>
            <a:r>
              <a:rPr lang="fr-FR" sz="1100" dirty="0" err="1"/>
              <a:t>rodolphe.demo.dao.movies.MoviesPAO</a:t>
            </a:r>
            <a:r>
              <a:rPr lang="fr-FR" sz="1100" dirty="0"/>
              <a:t>"/&gt;</a:t>
            </a:r>
          </a:p>
          <a:p>
            <a:pPr marL="77787" indent="0">
              <a:buNone/>
            </a:pPr>
            <a:r>
              <a:rPr lang="fr-FR" sz="1100" dirty="0"/>
              <a:t>	&lt;component class="</a:t>
            </a:r>
            <a:r>
              <a:rPr lang="fr-FR" sz="1100" dirty="0" err="1"/>
              <a:t>rodolphe.demo.dao.people.PeoplePAO</a:t>
            </a:r>
            <a:r>
              <a:rPr lang="fr-FR" sz="1100" dirty="0"/>
              <a:t>"/&gt;</a:t>
            </a:r>
          </a:p>
          <a:p>
            <a:pPr marL="77787" indent="0">
              <a:buNone/>
            </a:pPr>
            <a:r>
              <a:rPr lang="fr-FR" sz="1100" dirty="0" smtClean="0"/>
              <a:t>&lt;/</a:t>
            </a:r>
            <a:r>
              <a:rPr lang="fr-FR" sz="1100" dirty="0"/>
              <a:t>module&gt;</a:t>
            </a:r>
          </a:p>
          <a:p>
            <a:pPr marL="77787" indent="0">
              <a:buNone/>
            </a:pPr>
            <a:r>
              <a:rPr lang="fr-FR" sz="1100" dirty="0" smtClean="0"/>
              <a:t>&lt;</a:t>
            </a:r>
            <a:r>
              <a:rPr lang="fr-FR" sz="1100" dirty="0"/>
              <a:t>module </a:t>
            </a:r>
            <a:r>
              <a:rPr lang="fr-FR" sz="1100" dirty="0" err="1"/>
              <a:t>name</a:t>
            </a:r>
            <a:r>
              <a:rPr lang="fr-FR" sz="1100" dirty="0"/>
              <a:t>="RODOLPHE-SEARCH-HANDLER" api="false" </a:t>
            </a:r>
            <a:r>
              <a:rPr lang="fr-FR" sz="1100" dirty="0" err="1"/>
              <a:t>inheritance</a:t>
            </a:r>
            <a:r>
              <a:rPr lang="fr-FR" sz="1100" dirty="0"/>
              <a:t>="</a:t>
            </a:r>
            <a:r>
              <a:rPr lang="fr-FR" sz="1100" dirty="0" err="1"/>
              <a:t>rodolphe.demo.services.search.AbstractElasticSearchHandler</a:t>
            </a:r>
            <a:r>
              <a:rPr lang="fr-FR" sz="1100" dirty="0"/>
              <a:t>"&gt;</a:t>
            </a:r>
          </a:p>
          <a:p>
            <a:pPr marL="77787" indent="0">
              <a:buNone/>
            </a:pPr>
            <a:r>
              <a:rPr lang="fr-FR" sz="1100" dirty="0"/>
              <a:t>	&lt;component class="</a:t>
            </a:r>
            <a:r>
              <a:rPr lang="fr-FR" sz="1100" dirty="0" err="1"/>
              <a:t>rodolphe.demo.services.search.MovieSearchHandler</a:t>
            </a:r>
            <a:r>
              <a:rPr lang="fr-FR" sz="1100" dirty="0"/>
              <a:t>"/&gt;</a:t>
            </a:r>
          </a:p>
          <a:p>
            <a:pPr marL="77787" indent="0">
              <a:buNone/>
            </a:pPr>
            <a:r>
              <a:rPr lang="fr-FR" sz="1100" dirty="0"/>
              <a:t>	&lt;component class="</a:t>
            </a:r>
            <a:r>
              <a:rPr lang="fr-FR" sz="1100" dirty="0" err="1"/>
              <a:t>rodolphe.demo.services.search.PeopleSearchHandler</a:t>
            </a:r>
            <a:r>
              <a:rPr lang="fr-FR" sz="1100" dirty="0"/>
              <a:t>"/&gt;</a:t>
            </a:r>
          </a:p>
          <a:p>
            <a:pPr marL="77787" indent="0">
              <a:buNone/>
            </a:pPr>
            <a:r>
              <a:rPr lang="fr-FR" sz="1100" dirty="0" smtClean="0"/>
              <a:t>&lt;/</a:t>
            </a:r>
            <a:r>
              <a:rPr lang="fr-FR" sz="1100" dirty="0"/>
              <a:t>module&gt;</a:t>
            </a:r>
          </a:p>
          <a:p>
            <a:pPr marL="77787" indent="0">
              <a:buNone/>
            </a:pPr>
            <a:r>
              <a:rPr lang="fr-FR" sz="1100" dirty="0" smtClean="0"/>
              <a:t>&lt;</a:t>
            </a:r>
            <a:r>
              <a:rPr lang="fr-FR" sz="1100" dirty="0"/>
              <a:t>module </a:t>
            </a:r>
            <a:r>
              <a:rPr lang="fr-FR" sz="1100" dirty="0" err="1"/>
              <a:t>name</a:t>
            </a:r>
            <a:r>
              <a:rPr lang="fr-FR" sz="1100" dirty="0"/>
              <a:t>="RODOLPHE-ASPECT" </a:t>
            </a:r>
            <a:r>
              <a:rPr lang="fr-FR" sz="1100" dirty="0" err="1"/>
              <a:t>inheritance</a:t>
            </a:r>
            <a:r>
              <a:rPr lang="fr-FR" sz="1100" dirty="0"/>
              <a:t>="</a:t>
            </a:r>
            <a:r>
              <a:rPr lang="fr-FR" sz="1100" dirty="0" err="1"/>
              <a:t>java.lang.Object</a:t>
            </a:r>
            <a:r>
              <a:rPr lang="fr-FR" sz="1100" dirty="0"/>
              <a:t>" &gt;</a:t>
            </a:r>
          </a:p>
          <a:p>
            <a:pPr marL="77787" indent="0">
              <a:buNone/>
            </a:pPr>
            <a:r>
              <a:rPr lang="fr-FR" sz="1100" dirty="0"/>
              <a:t>	&lt;aspect class="</a:t>
            </a:r>
            <a:r>
              <a:rPr lang="fr-FR" sz="1100" dirty="0" err="1"/>
              <a:t>io.vertigo.dynamo.impl.transaction.VTransactionAspect</a:t>
            </a:r>
            <a:r>
              <a:rPr lang="fr-FR" sz="1100" dirty="0"/>
              <a:t>"/&gt;</a:t>
            </a:r>
          </a:p>
          <a:p>
            <a:pPr marL="77787" indent="0">
              <a:buNone/>
            </a:pPr>
            <a:r>
              <a:rPr lang="fr-FR" sz="1100" dirty="0" smtClean="0"/>
              <a:t>&lt;/</a:t>
            </a:r>
            <a:r>
              <a:rPr lang="fr-FR" sz="1100" dirty="0"/>
              <a:t>module&gt;</a:t>
            </a:r>
          </a:p>
          <a:p>
            <a:pPr marL="77787" indent="0">
              <a:buNone/>
            </a:pPr>
            <a:r>
              <a:rPr lang="fr-FR" sz="1100" dirty="0" smtClean="0"/>
              <a:t>&lt;</a:t>
            </a:r>
            <a:r>
              <a:rPr lang="fr-FR" sz="1100" dirty="0"/>
              <a:t>module </a:t>
            </a:r>
            <a:r>
              <a:rPr lang="fr-FR" sz="1100" dirty="0" err="1"/>
              <a:t>name</a:t>
            </a:r>
            <a:r>
              <a:rPr lang="fr-FR" sz="1100" dirty="0"/>
              <a:t>="RODOLPHE-SERVICES"&gt;</a:t>
            </a:r>
          </a:p>
          <a:p>
            <a:pPr marL="77787" indent="0">
              <a:buNone/>
            </a:pPr>
            <a:r>
              <a:rPr lang="fr-FR" sz="1100" dirty="0"/>
              <a:t>	&lt;component api="</a:t>
            </a:r>
            <a:r>
              <a:rPr lang="fr-FR" sz="1100" dirty="0" err="1"/>
              <a:t>PeopleServices</a:t>
            </a:r>
            <a:r>
              <a:rPr lang="fr-FR" sz="1100" dirty="0"/>
              <a:t>" class="</a:t>
            </a:r>
            <a:r>
              <a:rPr lang="fr-FR" sz="1100" dirty="0" err="1"/>
              <a:t>rodolphe.demo.services.people.PeopleServicesImpl</a:t>
            </a:r>
            <a:r>
              <a:rPr lang="fr-FR" sz="1100" dirty="0"/>
              <a:t>" /&gt;</a:t>
            </a:r>
          </a:p>
          <a:p>
            <a:pPr marL="77787" indent="0">
              <a:buNone/>
            </a:pPr>
            <a:r>
              <a:rPr lang="fr-FR" sz="1100" dirty="0"/>
              <a:t>	&lt;component api="</a:t>
            </a:r>
            <a:r>
              <a:rPr lang="fr-FR" sz="1100" dirty="0" err="1"/>
              <a:t>MovieServices</a:t>
            </a:r>
            <a:r>
              <a:rPr lang="fr-FR" sz="1100" dirty="0"/>
              <a:t>" class="</a:t>
            </a:r>
            <a:r>
              <a:rPr lang="fr-FR" sz="1100" dirty="0" err="1"/>
              <a:t>rodolphe.demo.services.movie.MovieServicesImpl</a:t>
            </a:r>
            <a:r>
              <a:rPr lang="fr-FR" sz="1100" dirty="0"/>
              <a:t>" /&gt;</a:t>
            </a:r>
          </a:p>
          <a:p>
            <a:pPr marL="77787" indent="0">
              <a:buNone/>
            </a:pPr>
            <a:r>
              <a:rPr lang="fr-FR" sz="1100" dirty="0"/>
              <a:t>	&lt;component api="</a:t>
            </a:r>
            <a:r>
              <a:rPr lang="fr-FR" sz="1100" dirty="0" err="1"/>
              <a:t>SearchServices</a:t>
            </a:r>
            <a:r>
              <a:rPr lang="fr-FR" sz="1100" dirty="0"/>
              <a:t>" class="</a:t>
            </a:r>
            <a:r>
              <a:rPr lang="fr-FR" sz="1100" dirty="0" err="1"/>
              <a:t>rodolphe.demo.services.search.SearchServicesImpl</a:t>
            </a:r>
            <a:r>
              <a:rPr lang="fr-FR" sz="1100" dirty="0"/>
              <a:t>" /&gt;</a:t>
            </a:r>
          </a:p>
          <a:p>
            <a:pPr marL="77787" indent="0">
              <a:buNone/>
            </a:pPr>
            <a:r>
              <a:rPr lang="fr-FR" sz="1100" dirty="0"/>
              <a:t>	&lt;component api="</a:t>
            </a:r>
            <a:r>
              <a:rPr lang="fr-FR" sz="1100" dirty="0" err="1"/>
              <a:t>CommonServices</a:t>
            </a:r>
            <a:r>
              <a:rPr lang="fr-FR" sz="1100" dirty="0"/>
              <a:t>" class="</a:t>
            </a:r>
            <a:r>
              <a:rPr lang="fr-FR" sz="1100" dirty="0" err="1"/>
              <a:t>rodolphe.demo.services.common.CommonServicesImpl</a:t>
            </a:r>
            <a:r>
              <a:rPr lang="fr-FR" sz="1100" dirty="0"/>
              <a:t>" /&gt;</a:t>
            </a:r>
          </a:p>
          <a:p>
            <a:pPr marL="77787" indent="0">
              <a:buNone/>
            </a:pPr>
            <a:r>
              <a:rPr lang="fr-FR" sz="1100" dirty="0"/>
              <a:t>	&lt;component api="</a:t>
            </a:r>
            <a:r>
              <a:rPr lang="fr-FR" sz="1100" dirty="0" err="1"/>
              <a:t>MasterdataServices</a:t>
            </a:r>
            <a:r>
              <a:rPr lang="fr-FR" sz="1100" dirty="0"/>
              <a:t>" class="</a:t>
            </a:r>
            <a:r>
              <a:rPr lang="fr-FR" sz="1100" dirty="0" err="1"/>
              <a:t>rodolphe.demo.services.masterdata.MasterdataServicesImpl</a:t>
            </a:r>
            <a:r>
              <a:rPr lang="fr-FR" sz="1100" dirty="0"/>
              <a:t>" /&gt;</a:t>
            </a:r>
          </a:p>
          <a:p>
            <a:pPr marL="77787" indent="0">
              <a:buNone/>
            </a:pPr>
            <a:r>
              <a:rPr lang="fr-FR" sz="1100" dirty="0" smtClean="0"/>
              <a:t>&lt;/</a:t>
            </a:r>
            <a:r>
              <a:rPr lang="fr-FR" sz="1100" dirty="0"/>
              <a:t>module&gt;</a:t>
            </a:r>
          </a:p>
          <a:p>
            <a:pPr marL="77787" indent="0">
              <a:buNone/>
            </a:pPr>
            <a:r>
              <a:rPr lang="fr-FR" sz="1100" dirty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6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transactions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transaction est un aspect géré par l’annotation @</a:t>
            </a:r>
            <a:r>
              <a:rPr lang="fr-FR" dirty="0" err="1" smtClean="0"/>
              <a:t>Transactional</a:t>
            </a:r>
            <a:endParaRPr lang="fr-FR" dirty="0" smtClean="0"/>
          </a:p>
          <a:p>
            <a:r>
              <a:rPr lang="fr-FR" dirty="0" smtClean="0"/>
              <a:t>Cette annotation est définie sur certaines méthodes des façades de services</a:t>
            </a:r>
          </a:p>
          <a:p>
            <a:r>
              <a:rPr lang="fr-FR" dirty="0" smtClean="0"/>
              <a:t>S’il n’y a pas de transaction courante, l’annotation en entraine la création</a:t>
            </a:r>
          </a:p>
          <a:p>
            <a:r>
              <a:rPr lang="fr-FR" dirty="0" smtClean="0"/>
              <a:t>S’il y a déjà une transaction courante, l’annotation est sans effet</a:t>
            </a:r>
          </a:p>
          <a:p>
            <a:r>
              <a:rPr lang="fr-FR" dirty="0" smtClean="0"/>
              <a:t>L’annotation est utilisée dans un cadre AOP light</a:t>
            </a:r>
          </a:p>
          <a:p>
            <a:pPr lvl="1"/>
            <a:r>
              <a:rPr lang="fr-FR" dirty="0" smtClean="0"/>
              <a:t>L’annotation n’est prise en compte que si on appelle la méthode annotée depuis un autre objet</a:t>
            </a:r>
          </a:p>
          <a:p>
            <a:pPr lvl="1"/>
            <a:r>
              <a:rPr lang="fr-FR" dirty="0" smtClean="0"/>
              <a:t>L’annotation ne sert à rien sur les méthodes privées</a:t>
            </a:r>
          </a:p>
          <a:p>
            <a:pPr lvl="1"/>
            <a:r>
              <a:rPr lang="fr-FR" dirty="0" smtClean="0"/>
              <a:t>Une méthode publique non annotée appelant  méthodes publiques annotées de la même façade =&gt; pas de transaction</a:t>
            </a:r>
          </a:p>
          <a:p>
            <a:pPr lvl="1"/>
            <a:r>
              <a:rPr lang="fr-FR" dirty="0" smtClean="0"/>
              <a:t>Ne sert à rien si on n’est pas sur l’implémentation d’une interface</a:t>
            </a:r>
            <a:endParaRPr lang="fr-FR" dirty="0"/>
          </a:p>
          <a:p>
            <a:r>
              <a:rPr lang="fr-FR" dirty="0" smtClean="0"/>
              <a:t>La sortie de la méthode qui a créé la transaction courante :</a:t>
            </a:r>
          </a:p>
          <a:p>
            <a:pPr lvl="1"/>
            <a:r>
              <a:rPr lang="fr-FR" dirty="0" smtClean="0"/>
              <a:t>sans erreur =&gt; commit de la transaction</a:t>
            </a:r>
          </a:p>
          <a:p>
            <a:pPr lvl="1"/>
            <a:r>
              <a:rPr lang="fr-FR" dirty="0" smtClean="0"/>
              <a:t>Exception propagée =&gt; </a:t>
            </a:r>
            <a:r>
              <a:rPr lang="fr-FR" dirty="0" err="1" smtClean="0"/>
              <a:t>rollback</a:t>
            </a:r>
            <a:r>
              <a:rPr lang="fr-FR" dirty="0" smtClean="0"/>
              <a:t> de la transaction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90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Listes de référence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PersistenceManager</a:t>
            </a:r>
            <a:r>
              <a:rPr lang="fr-FR" dirty="0" smtClean="0"/>
              <a:t> permet d’indiquer quelles listes sont des listes de références</a:t>
            </a:r>
          </a:p>
          <a:p>
            <a:r>
              <a:rPr lang="fr-FR" dirty="0" smtClean="0"/>
              <a:t>Ces listes sont chargés automatiquement en cache depuis la base quand nécessaire</a:t>
            </a:r>
          </a:p>
          <a:p>
            <a:r>
              <a:rPr lang="fr-FR" dirty="0" smtClean="0"/>
              <a:t>Il faut préciser la règle de récupération d’un objet de liste</a:t>
            </a:r>
          </a:p>
          <a:p>
            <a:pPr lvl="1"/>
            <a:r>
              <a:rPr lang="fr-FR" dirty="0" smtClean="0"/>
              <a:t>Peu d’élément =&gt; on charge toute liste si n’est pas en cache</a:t>
            </a:r>
          </a:p>
          <a:p>
            <a:pPr lvl="1"/>
            <a:r>
              <a:rPr lang="fr-FR" dirty="0" smtClean="0"/>
              <a:t>beaucoup d’éléments (&gt; 10 000) =&gt; on récupère unitairement</a:t>
            </a:r>
          </a:p>
          <a:p>
            <a:r>
              <a:rPr lang="fr-FR" dirty="0" smtClean="0"/>
              <a:t>Les getters automatiques et les DAO utilisent automatiquement le cache</a:t>
            </a:r>
          </a:p>
          <a:p>
            <a:r>
              <a:rPr lang="fr-FR" dirty="0" smtClean="0"/>
              <a:t>Une sauvegarde d’un objet géré par le cache entraine un vidage du cache associé à ce type d’objet</a:t>
            </a:r>
          </a:p>
          <a:p>
            <a:r>
              <a:rPr lang="fr-FR" dirty="0" smtClean="0"/>
              <a:t>Il faut préciser une durée de rétention en cache</a:t>
            </a:r>
          </a:p>
          <a:p>
            <a:r>
              <a:rPr lang="fr-FR" dirty="0" smtClean="0"/>
              <a:t>Pas de cache </a:t>
            </a:r>
            <a:r>
              <a:rPr lang="fr-FR" dirty="0" err="1" smtClean="0"/>
              <a:t>clusterisé</a:t>
            </a:r>
            <a:r>
              <a:rPr lang="fr-FR" dirty="0" smtClean="0"/>
              <a:t> =&gt; problème de synchronisation en cas multi </a:t>
            </a:r>
            <a:r>
              <a:rPr lang="fr-FR" dirty="0" err="1" smtClean="0"/>
              <a:t>webapp</a:t>
            </a:r>
            <a:r>
              <a:rPr lang="fr-FR" dirty="0" smtClean="0"/>
              <a:t> (ou modification directe en base)</a:t>
            </a:r>
          </a:p>
          <a:p>
            <a:r>
              <a:rPr lang="fr-FR" dirty="0" smtClean="0"/>
              <a:t>Les listes gérées en cache doivent définir obligatoirement (fichier </a:t>
            </a:r>
            <a:r>
              <a:rPr lang="fr-FR" dirty="0" err="1" smtClean="0"/>
              <a:t>ksp</a:t>
            </a:r>
            <a:r>
              <a:rPr lang="fr-FR" dirty="0" smtClean="0"/>
              <a:t> spécifique) :</a:t>
            </a:r>
          </a:p>
          <a:p>
            <a:pPr lvl="1"/>
            <a:r>
              <a:rPr lang="fr-FR" dirty="0" smtClean="0"/>
              <a:t>Le champ libellé</a:t>
            </a:r>
          </a:p>
          <a:p>
            <a:pPr lvl="1"/>
            <a:r>
              <a:rPr lang="fr-FR" dirty="0" smtClean="0"/>
              <a:t>Le champ de tri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554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Gestions des Exceptions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types d’exceptions</a:t>
            </a:r>
          </a:p>
          <a:p>
            <a:pPr lvl="1"/>
            <a:r>
              <a:rPr lang="fr-FR" dirty="0" smtClean="0"/>
              <a:t>Erreur  de type système (problème de communication, ….)</a:t>
            </a:r>
          </a:p>
          <a:p>
            <a:pPr lvl="2"/>
            <a:r>
              <a:rPr lang="fr-FR" dirty="0" smtClean="0"/>
              <a:t>Signale un disfonctionnement important</a:t>
            </a:r>
          </a:p>
          <a:p>
            <a:pPr lvl="2"/>
            <a:r>
              <a:rPr lang="fr-FR" dirty="0" smtClean="0"/>
              <a:t>N’est pas sensé arrivé en fonctionnement normal</a:t>
            </a:r>
          </a:p>
          <a:p>
            <a:pPr lvl="2"/>
            <a:r>
              <a:rPr lang="fr-FR" dirty="0" smtClean="0"/>
              <a:t>On doit prévenir l’utilisateur</a:t>
            </a:r>
          </a:p>
          <a:p>
            <a:pPr lvl="1"/>
            <a:r>
              <a:rPr lang="fr-FR" dirty="0" smtClean="0"/>
              <a:t>Erreur utilisateur (règle de gestion, champ obligatoire, contrôle de sécurité)</a:t>
            </a:r>
          </a:p>
          <a:p>
            <a:pPr lvl="2"/>
            <a:r>
              <a:rPr lang="fr-FR" dirty="0" smtClean="0"/>
              <a:t>On doit l’afficher à l’utilisateur</a:t>
            </a:r>
          </a:p>
          <a:p>
            <a:pPr lvl="2"/>
            <a:r>
              <a:rPr lang="fr-FR" dirty="0" smtClean="0"/>
              <a:t>On utilise des clés de ressources et des paramètres pour un message </a:t>
            </a:r>
            <a:r>
              <a:rPr lang="fr-FR" dirty="0" err="1" smtClean="0"/>
              <a:t>internationalisable</a:t>
            </a:r>
            <a:endParaRPr lang="fr-FR" dirty="0" smtClean="0"/>
          </a:p>
          <a:p>
            <a:r>
              <a:rPr lang="fr-FR" dirty="0" smtClean="0"/>
              <a:t>Dans tous les cas, on souhaite que l’exception soit propagée dans toutes les couches</a:t>
            </a:r>
          </a:p>
          <a:p>
            <a:pPr lvl="1"/>
            <a:r>
              <a:rPr lang="fr-FR" dirty="0" smtClean="0"/>
              <a:t>Utilisation des </a:t>
            </a:r>
            <a:r>
              <a:rPr lang="fr-FR" dirty="0" err="1" smtClean="0"/>
              <a:t>RuntimeException</a:t>
            </a:r>
            <a:r>
              <a:rPr lang="fr-FR" dirty="0" smtClean="0"/>
              <a:t> java</a:t>
            </a:r>
          </a:p>
          <a:p>
            <a:pPr lvl="1"/>
            <a:r>
              <a:rPr lang="fr-FR" dirty="0" smtClean="0"/>
              <a:t>Erreur système =&gt; </a:t>
            </a:r>
            <a:r>
              <a:rPr lang="fr-FR" dirty="0" err="1" smtClean="0"/>
              <a:t>RuntimeException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Erreur Métier =&gt; </a:t>
            </a:r>
            <a:r>
              <a:rPr lang="fr-FR" dirty="0" err="1" smtClean="0"/>
              <a:t>VUserException</a:t>
            </a:r>
            <a:r>
              <a:rPr lang="fr-FR" dirty="0" smtClean="0"/>
              <a:t> qui hérite de </a:t>
            </a:r>
            <a:r>
              <a:rPr lang="fr-FR" dirty="0" err="1" smtClean="0"/>
              <a:t>RuntimeException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657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6098356" cy="709612"/>
          </a:xfrm>
        </p:spPr>
        <p:txBody>
          <a:bodyPr/>
          <a:lstStyle/>
          <a:p>
            <a:r>
              <a:rPr lang="fr-FR" dirty="0" smtClean="0"/>
              <a:t>Bonnes pratiques de codage technique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Définir des méthodes métiers de très haut niveau afin que les traitements soient dans une seule transaction</a:t>
            </a:r>
          </a:p>
          <a:p>
            <a:r>
              <a:rPr lang="fr-FR" dirty="0" smtClean="0"/>
              <a:t>Bien définir les listes de références gérées par le cache</a:t>
            </a:r>
          </a:p>
          <a:p>
            <a:r>
              <a:rPr lang="fr-FR" dirty="0" smtClean="0"/>
              <a:t>Utiliser les fonctionnalités vertigo (DAO notamment)</a:t>
            </a:r>
          </a:p>
          <a:p>
            <a:pPr lvl="1"/>
            <a:r>
              <a:rPr lang="fr-FR" dirty="0" smtClean="0"/>
              <a:t>On évite de définir des KSP pour des fonctions disponibles dans les DAO</a:t>
            </a:r>
          </a:p>
          <a:p>
            <a:pPr lvl="1"/>
            <a:r>
              <a:rPr lang="fr-FR" dirty="0" smtClean="0"/>
              <a:t>On profite des fonctionnalités de cache</a:t>
            </a:r>
          </a:p>
          <a:p>
            <a:r>
              <a:rPr lang="fr-FR" dirty="0" smtClean="0"/>
              <a:t>Être le plus ensembliste possible</a:t>
            </a:r>
          </a:p>
          <a:p>
            <a:pPr lvl="1"/>
            <a:r>
              <a:rPr lang="fr-FR" dirty="0" smtClean="0"/>
              <a:t>On évite les itérations sur un DAO</a:t>
            </a:r>
          </a:p>
          <a:p>
            <a:pPr lvl="1"/>
            <a:r>
              <a:rPr lang="fr-FR" dirty="0" smtClean="0"/>
              <a:t>Utilisation des KSP (proc et </a:t>
            </a:r>
            <a:r>
              <a:rPr lang="fr-FR" dirty="0" err="1" smtClean="0"/>
              <a:t>procbatch</a:t>
            </a:r>
            <a:r>
              <a:rPr lang="fr-FR" dirty="0" smtClean="0"/>
              <a:t>) pour faire des opérations ensemblistes ou en </a:t>
            </a:r>
            <a:r>
              <a:rPr lang="fr-FR" dirty="0" err="1" smtClean="0"/>
              <a:t>bulk</a:t>
            </a:r>
            <a:endParaRPr lang="fr-FR" dirty="0" smtClean="0"/>
          </a:p>
          <a:p>
            <a:r>
              <a:rPr lang="fr-FR" dirty="0" smtClean="0"/>
              <a:t>Utiliser les fonctions de </a:t>
            </a:r>
          </a:p>
          <a:p>
            <a:pPr lvl="1"/>
            <a:r>
              <a:rPr lang="fr-FR" dirty="0" err="1" smtClean="0"/>
              <a:t>io.vertigo.util.StringUtil</a:t>
            </a:r>
            <a:endParaRPr lang="fr-FR" dirty="0" smtClean="0"/>
          </a:p>
          <a:p>
            <a:pPr lvl="1"/>
            <a:r>
              <a:rPr lang="fr-FR" dirty="0" err="1" smtClean="0"/>
              <a:t>io.vertigo.util.DateUtil</a:t>
            </a:r>
            <a:endParaRPr lang="fr-FR" dirty="0" smtClean="0"/>
          </a:p>
          <a:p>
            <a:pPr lvl="1"/>
            <a:r>
              <a:rPr lang="fr-FR" dirty="0" err="1" smtClean="0"/>
              <a:t>io.vertigo.uti.DateBuilder</a:t>
            </a:r>
            <a:endParaRPr lang="fr-FR" dirty="0"/>
          </a:p>
          <a:p>
            <a:pPr lvl="1"/>
            <a:endParaRPr lang="fr-FR" dirty="0" smtClean="0"/>
          </a:p>
          <a:p>
            <a:pPr marL="534987" lvl="1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6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Bonnes pratiques de codage métier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Règles métiers / contrôles métiers doivent être fait dans les façades de services</a:t>
            </a:r>
          </a:p>
          <a:p>
            <a:r>
              <a:rPr lang="fr-FR" dirty="0" smtClean="0"/>
              <a:t>Faire peu confiance aux données en entrée</a:t>
            </a:r>
          </a:p>
          <a:p>
            <a:pPr lvl="1"/>
            <a:r>
              <a:rPr lang="fr-FR" dirty="0" smtClean="0"/>
              <a:t>Vérifier que la base indique toujours que l’opération est possible (mise à jour concurrente)</a:t>
            </a:r>
          </a:p>
          <a:p>
            <a:pPr lvl="1"/>
            <a:r>
              <a:rPr lang="fr-FR" dirty="0" smtClean="0"/>
              <a:t>Vérifier que l’utilisateur a bien les droits de faire l’opération</a:t>
            </a:r>
          </a:p>
          <a:p>
            <a:r>
              <a:rPr lang="fr-FR" dirty="0" smtClean="0"/>
              <a:t>Les données en E/S de cette couche sont en format interne</a:t>
            </a:r>
          </a:p>
          <a:p>
            <a:pPr lvl="1"/>
            <a:r>
              <a:rPr lang="fr-FR" dirty="0" smtClean="0"/>
              <a:t>La couche présentation est responsable de faire la conversion</a:t>
            </a:r>
          </a:p>
          <a:p>
            <a:pPr lvl="1"/>
            <a:r>
              <a:rPr lang="fr-FR" dirty="0" smtClean="0"/>
              <a:t>S’assurer que les getters automatiques sont correctement initialisés si nécessaire</a:t>
            </a:r>
          </a:p>
          <a:p>
            <a:r>
              <a:rPr lang="fr-FR" dirty="0" smtClean="0"/>
              <a:t>Tester la couche métier sans IHM</a:t>
            </a:r>
          </a:p>
          <a:p>
            <a:pPr lvl="1"/>
            <a:r>
              <a:rPr lang="fr-FR" dirty="0" smtClean="0"/>
              <a:t>Utilisation de TNR automatisés</a:t>
            </a:r>
          </a:p>
          <a:p>
            <a:pPr lvl="2"/>
            <a:r>
              <a:rPr lang="fr-FR" dirty="0" smtClean="0"/>
              <a:t>Couverture de code et de branche</a:t>
            </a:r>
          </a:p>
          <a:p>
            <a:pPr lvl="2"/>
            <a:r>
              <a:rPr lang="fr-FR" dirty="0" smtClean="0"/>
              <a:t>Vérifier les exceptions utilisateurs et les contrôles de sécurités</a:t>
            </a:r>
          </a:p>
          <a:p>
            <a:pPr lvl="1"/>
            <a:r>
              <a:rPr lang="fr-FR" dirty="0" smtClean="0"/>
              <a:t>Retire les problèmes liés à l’IHM</a:t>
            </a:r>
          </a:p>
          <a:p>
            <a:pPr lvl="1"/>
            <a:r>
              <a:rPr lang="fr-FR" dirty="0" smtClean="0"/>
              <a:t>Permet de mettre au point avant l’IHM ou quand il n’y a en a pas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8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de Non Régressions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Différent des test unitaires:</a:t>
            </a:r>
          </a:p>
          <a:p>
            <a:pPr lvl="1"/>
            <a:r>
              <a:rPr lang="fr-FR" dirty="0" smtClean="0"/>
              <a:t>Teste une façade de service en incluant la base</a:t>
            </a:r>
          </a:p>
          <a:p>
            <a:pPr lvl="1"/>
            <a:r>
              <a:rPr lang="fr-FR" dirty="0" smtClean="0"/>
              <a:t>Tests de processus. On vérifie plusieurs résultats</a:t>
            </a:r>
          </a:p>
          <a:p>
            <a:r>
              <a:rPr lang="fr-FR" dirty="0" smtClean="0"/>
              <a:t>Les tests doivent être en </a:t>
            </a:r>
            <a:r>
              <a:rPr lang="fr-FR" dirty="0" err="1" smtClean="0"/>
              <a:t>rollback</a:t>
            </a:r>
            <a:endParaRPr lang="fr-FR" dirty="0" smtClean="0"/>
          </a:p>
          <a:p>
            <a:pPr lvl="1"/>
            <a:r>
              <a:rPr lang="fr-FR" dirty="0" smtClean="0"/>
              <a:t>Annulation des données créées</a:t>
            </a:r>
          </a:p>
          <a:p>
            <a:pPr lvl="1"/>
            <a:r>
              <a:rPr lang="fr-FR" dirty="0" err="1" smtClean="0"/>
              <a:t>Rejouables</a:t>
            </a:r>
            <a:endParaRPr lang="fr-FR" dirty="0" smtClean="0"/>
          </a:p>
          <a:p>
            <a:pPr lvl="1"/>
            <a:r>
              <a:rPr lang="fr-FR" dirty="0" smtClean="0"/>
              <a:t>Indépendants les uns des autres</a:t>
            </a:r>
          </a:p>
          <a:p>
            <a:r>
              <a:rPr lang="fr-FR" dirty="0" smtClean="0"/>
              <a:t>Les tests doivent créer leur propre jeu de données</a:t>
            </a:r>
          </a:p>
          <a:p>
            <a:pPr lvl="1"/>
            <a:r>
              <a:rPr lang="fr-FR" dirty="0" smtClean="0"/>
              <a:t>De façon centralisée (réutilisation entre tests)</a:t>
            </a:r>
          </a:p>
          <a:p>
            <a:pPr lvl="1"/>
            <a:r>
              <a:rPr lang="fr-FR" dirty="0" smtClean="0"/>
              <a:t>En utilisant au maximum les façades de services </a:t>
            </a:r>
          </a:p>
          <a:p>
            <a:r>
              <a:rPr lang="fr-FR" dirty="0" smtClean="0"/>
              <a:t>Les TNR sont très utiles pour mettre au point des fonctionnalités techniques</a:t>
            </a:r>
          </a:p>
          <a:p>
            <a:pPr lvl="1"/>
            <a:r>
              <a:rPr lang="fr-FR" dirty="0" smtClean="0"/>
              <a:t>Pas forcément d’IHM disponible</a:t>
            </a:r>
          </a:p>
          <a:p>
            <a:pPr lvl="1"/>
            <a:r>
              <a:rPr lang="fr-FR" dirty="0" smtClean="0"/>
              <a:t>Permet de tester exhaustivement </a:t>
            </a:r>
          </a:p>
          <a:p>
            <a:pPr lvl="2"/>
            <a:r>
              <a:rPr lang="fr-FR" dirty="0" smtClean="0"/>
              <a:t>Des règles de sécurités (itération sur des énumérations)</a:t>
            </a:r>
          </a:p>
          <a:p>
            <a:pPr lvl="2"/>
            <a:r>
              <a:rPr lang="fr-FR" dirty="0" smtClean="0"/>
              <a:t>des jeu de données différents</a:t>
            </a:r>
          </a:p>
          <a:p>
            <a:pPr marL="534987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949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779838" y="4004295"/>
            <a:ext cx="5364162" cy="5048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 smtClean="0">
              <a:solidFill>
                <a:schemeClr val="bg2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938" y="1392254"/>
            <a:ext cx="364331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79838" y="1196975"/>
            <a:ext cx="5292725" cy="5184775"/>
          </a:xfrm>
          <a:noFill/>
        </p:spPr>
        <p:txBody>
          <a:bodyPr/>
          <a:lstStyle/>
          <a:p>
            <a:pPr>
              <a:buNone/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Généralités sur </a:t>
            </a:r>
            <a:r>
              <a:rPr lang="fr-FR" sz="1800" b="1" dirty="0"/>
              <a:t>Vertigo</a:t>
            </a:r>
            <a:endParaRPr lang="fr-FR" sz="1800" b="1" dirty="0" smtClean="0"/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Approche MDA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Couche métier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Couche IHM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Questions / réponses</a:t>
            </a:r>
          </a:p>
          <a:p>
            <a:pPr marL="0" indent="0">
              <a:buNone/>
              <a:tabLst>
                <a:tab pos="4572000" algn="l"/>
              </a:tabLst>
            </a:pP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20921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caractéristiques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Couche IHM basée sur des </a:t>
            </a:r>
            <a:r>
              <a:rPr lang="fr-FR" dirty="0" err="1" smtClean="0"/>
              <a:t>webservices</a:t>
            </a:r>
            <a:r>
              <a:rPr lang="fr-FR" dirty="0" smtClean="0"/>
              <a:t> REST/JSON</a:t>
            </a:r>
          </a:p>
          <a:p>
            <a:pPr lvl="1"/>
            <a:r>
              <a:rPr lang="fr-FR" dirty="0" smtClean="0"/>
              <a:t>Permet d’utiliser des </a:t>
            </a:r>
            <a:r>
              <a:rPr lang="fr-FR" dirty="0" err="1" smtClean="0"/>
              <a:t>frameworks</a:t>
            </a:r>
            <a:r>
              <a:rPr lang="fr-FR" dirty="0" smtClean="0"/>
              <a:t> basé sur JS</a:t>
            </a:r>
          </a:p>
          <a:p>
            <a:pPr lvl="1"/>
            <a:r>
              <a:rPr lang="fr-FR" dirty="0" smtClean="0"/>
              <a:t>Forte utilisation des annotations</a:t>
            </a:r>
          </a:p>
          <a:p>
            <a:pPr lvl="1"/>
            <a:r>
              <a:rPr lang="fr-FR" dirty="0" smtClean="0"/>
              <a:t>Utilisation de l’injection</a:t>
            </a:r>
          </a:p>
          <a:p>
            <a:r>
              <a:rPr lang="fr-FR" dirty="0" smtClean="0"/>
              <a:t>Utilisation des verbes HTTP</a:t>
            </a:r>
          </a:p>
          <a:p>
            <a:pPr lvl="1"/>
            <a:r>
              <a:rPr lang="fr-FR" dirty="0" smtClean="0"/>
              <a:t>GET</a:t>
            </a:r>
          </a:p>
          <a:p>
            <a:pPr lvl="1"/>
            <a:r>
              <a:rPr lang="fr-FR" dirty="0" smtClean="0"/>
              <a:t>POST</a:t>
            </a:r>
          </a:p>
          <a:p>
            <a:pPr lvl="1"/>
            <a:r>
              <a:rPr lang="fr-FR" dirty="0" smtClean="0"/>
              <a:t>PUT</a:t>
            </a:r>
          </a:p>
          <a:p>
            <a:pPr lvl="1"/>
            <a:r>
              <a:rPr lang="fr-FR" dirty="0" smtClean="0"/>
              <a:t>DELETE</a:t>
            </a:r>
          </a:p>
          <a:p>
            <a:r>
              <a:rPr lang="fr-FR" dirty="0" smtClean="0"/>
              <a:t>Manipulation d’objets JAVA</a:t>
            </a:r>
          </a:p>
          <a:p>
            <a:pPr lvl="1"/>
            <a:r>
              <a:rPr lang="fr-FR" dirty="0" smtClean="0"/>
              <a:t>Conversion automatique en JSON (</a:t>
            </a:r>
            <a:r>
              <a:rPr lang="fr-FR" dirty="0" err="1" smtClean="0"/>
              <a:t>serialisation</a:t>
            </a:r>
            <a:r>
              <a:rPr lang="fr-FR" dirty="0" smtClean="0"/>
              <a:t> / </a:t>
            </a:r>
            <a:r>
              <a:rPr lang="fr-FR" dirty="0" err="1" smtClean="0"/>
              <a:t>désérialisation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Possibilité d’accéder directement à la </a:t>
            </a:r>
            <a:r>
              <a:rPr lang="fr-FR" dirty="0" err="1" smtClean="0"/>
              <a:t>request</a:t>
            </a:r>
            <a:r>
              <a:rPr lang="fr-FR" dirty="0" smtClean="0"/>
              <a:t> et la </a:t>
            </a:r>
            <a:r>
              <a:rPr lang="fr-FR" dirty="0" err="1" smtClean="0"/>
              <a:t>response</a:t>
            </a:r>
            <a:r>
              <a:rPr lang="fr-FR" dirty="0" smtClean="0"/>
              <a:t> HTTP</a:t>
            </a:r>
          </a:p>
          <a:p>
            <a:endParaRPr lang="fr-FR" dirty="0" smtClean="0"/>
          </a:p>
          <a:p>
            <a:pPr marL="534987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16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- SOA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L'architecture de </a:t>
            </a:r>
            <a:r>
              <a:rPr lang="fr-FR" dirty="0" smtClean="0"/>
              <a:t>Vertigo est </a:t>
            </a:r>
            <a:r>
              <a:rPr lang="fr-FR" dirty="0"/>
              <a:t>organisée en 4 couches et favorise le développement des composants métiers sous la forme de POJO (</a:t>
            </a:r>
            <a:r>
              <a:rPr lang="fr-FR" dirty="0">
                <a:hlinkClick r:id="rId2" tooltip="http://fr.wikipedia.org/wiki/Plain Old Java Object"/>
              </a:rPr>
              <a:t>Plain Old Java Object</a:t>
            </a:r>
            <a:r>
              <a:rPr lang="fr-FR" dirty="0"/>
              <a:t>) </a:t>
            </a:r>
          </a:p>
          <a:p>
            <a:pPr lvl="1"/>
            <a:r>
              <a:rPr lang="fr-FR" dirty="0"/>
              <a:t>la couche présentation/coordination </a:t>
            </a:r>
          </a:p>
          <a:p>
            <a:pPr lvl="2"/>
            <a:r>
              <a:rPr lang="fr-FR" dirty="0"/>
              <a:t>La couche présentation est composée de </a:t>
            </a:r>
            <a:r>
              <a:rPr lang="fr-FR" dirty="0" err="1"/>
              <a:t>controllers</a:t>
            </a:r>
            <a:r>
              <a:rPr lang="fr-FR" dirty="0"/>
              <a:t> </a:t>
            </a:r>
            <a:r>
              <a:rPr lang="fr-FR" dirty="0" err="1" smtClean="0"/>
              <a:t>struts</a:t>
            </a:r>
            <a:r>
              <a:rPr lang="fr-FR" dirty="0" smtClean="0"/>
              <a:t> </a:t>
            </a:r>
            <a:r>
              <a:rPr lang="fr-FR" dirty="0"/>
              <a:t>(Pour une application </a:t>
            </a:r>
            <a:r>
              <a:rPr lang="fr-FR" dirty="0" smtClean="0"/>
              <a:t>basée sur </a:t>
            </a:r>
            <a:r>
              <a:rPr lang="fr-FR" dirty="0" err="1" smtClean="0"/>
              <a:t>Struts</a:t>
            </a:r>
            <a:r>
              <a:rPr lang="fr-FR" dirty="0" smtClean="0"/>
              <a:t> 2) ou de service </a:t>
            </a:r>
            <a:r>
              <a:rPr lang="fr-FR" dirty="0"/>
              <a:t>de présentation (Pour un service Web ou REST). </a:t>
            </a:r>
          </a:p>
          <a:p>
            <a:pPr lvl="1"/>
            <a:r>
              <a:rPr lang="fr-FR" dirty="0"/>
              <a:t>la couche service </a:t>
            </a:r>
          </a:p>
          <a:p>
            <a:pPr lvl="2"/>
            <a:r>
              <a:rPr lang="fr-FR" dirty="0"/>
              <a:t>La couche service est composée de services JAVA et est responsable de la </a:t>
            </a:r>
            <a:r>
              <a:rPr lang="fr-FR" b="1" u="sng" dirty="0"/>
              <a:t>démarcation</a:t>
            </a:r>
            <a:r>
              <a:rPr lang="fr-FR" dirty="0"/>
              <a:t> des transactions (base de données, etc...) </a:t>
            </a:r>
          </a:p>
          <a:p>
            <a:pPr lvl="1"/>
            <a:r>
              <a:rPr lang="fr-FR" dirty="0"/>
              <a:t>la couche données </a:t>
            </a:r>
          </a:p>
          <a:p>
            <a:pPr lvl="2"/>
            <a:r>
              <a:rPr lang="fr-FR" dirty="0"/>
              <a:t>La couche données est composée essentiellement de </a:t>
            </a:r>
            <a:r>
              <a:rPr lang="fr-FR" dirty="0" err="1">
                <a:hlinkClick r:id="rId3" tooltip="http://en.wikipedia.org/wiki/Data access object"/>
              </a:rPr>
              <a:t>DAOs</a:t>
            </a:r>
            <a:r>
              <a:rPr lang="fr-FR" dirty="0">
                <a:hlinkClick r:id="rId3" tooltip="http://en.wikipedia.org/wiki/Data access object"/>
              </a:rPr>
              <a:t> (Data Access Object)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la couche technique </a:t>
            </a:r>
          </a:p>
          <a:p>
            <a:pPr lvl="2"/>
            <a:r>
              <a:rPr lang="fr-FR" dirty="0"/>
              <a:t>La couche technique est composée de managers/plugins et assure les services techniques de bas niveau comme la gestion de la sécurité, la gestion des transactions, la gestions des caches, etc... 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50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5738316" cy="709612"/>
          </a:xfrm>
        </p:spPr>
        <p:txBody>
          <a:bodyPr/>
          <a:lstStyle/>
          <a:p>
            <a:r>
              <a:rPr lang="fr-FR" dirty="0" smtClean="0"/>
              <a:t>Conversion JAVA &lt;-&gt; 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 GSON</a:t>
            </a:r>
          </a:p>
          <a:p>
            <a:r>
              <a:rPr lang="fr-FR" dirty="0" smtClean="0"/>
              <a:t>Accède directement aux membres de l’objet à convertir</a:t>
            </a:r>
          </a:p>
          <a:p>
            <a:pPr lvl="1"/>
            <a:r>
              <a:rPr lang="fr-FR" dirty="0" smtClean="0"/>
              <a:t>Accède aux membres privés</a:t>
            </a:r>
          </a:p>
          <a:p>
            <a:pPr lvl="1"/>
            <a:r>
              <a:rPr lang="fr-FR" dirty="0" smtClean="0"/>
              <a:t>N’utilise pas les getters et les setters</a:t>
            </a:r>
          </a:p>
          <a:p>
            <a:pPr lvl="1"/>
            <a:r>
              <a:rPr lang="fr-FR" dirty="0" smtClean="0"/>
              <a:t>Problème pour les membres en 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Ignore les champs calculés</a:t>
            </a:r>
          </a:p>
          <a:p>
            <a:r>
              <a:rPr lang="fr-FR" dirty="0" smtClean="0"/>
              <a:t>Conversion JAVA -&gt; JSON</a:t>
            </a:r>
          </a:p>
          <a:p>
            <a:pPr lvl="1"/>
            <a:r>
              <a:rPr lang="fr-FR" dirty="0" smtClean="0"/>
              <a:t>Aucun souci particulier</a:t>
            </a:r>
          </a:p>
          <a:p>
            <a:r>
              <a:rPr lang="fr-FR" dirty="0" smtClean="0"/>
              <a:t>Conversion JSON -&gt; JAVA</a:t>
            </a:r>
          </a:p>
          <a:p>
            <a:pPr lvl="1"/>
            <a:r>
              <a:rPr lang="fr-FR" dirty="0" smtClean="0"/>
              <a:t>Problème pour la conversion des membres d’un DTO de type </a:t>
            </a:r>
            <a:r>
              <a:rPr lang="fr-FR" dirty="0" err="1" smtClean="0"/>
              <a:t>DtList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GSON convertit des List JSON en </a:t>
            </a:r>
            <a:r>
              <a:rPr lang="fr-FR" dirty="0" err="1" smtClean="0"/>
              <a:t>ArrayList</a:t>
            </a:r>
            <a:r>
              <a:rPr lang="fr-FR" dirty="0" smtClean="0"/>
              <a:t> JAVA</a:t>
            </a:r>
          </a:p>
          <a:p>
            <a:pPr lvl="2"/>
            <a:r>
              <a:rPr lang="fr-FR" dirty="0" smtClean="0"/>
              <a:t>Ne peut pas utiliser un DTO avec des DTC comme membres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387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Objets spécifiques d’IHM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webservices</a:t>
            </a:r>
            <a:r>
              <a:rPr lang="fr-FR" dirty="0" smtClean="0"/>
              <a:t> java sont des fonctions</a:t>
            </a:r>
          </a:p>
          <a:p>
            <a:pPr lvl="1"/>
            <a:r>
              <a:rPr lang="fr-FR" dirty="0" smtClean="0"/>
              <a:t>Plusieurs paramètres en entrée</a:t>
            </a:r>
          </a:p>
          <a:p>
            <a:pPr lvl="1"/>
            <a:r>
              <a:rPr lang="fr-FR" dirty="0" smtClean="0"/>
              <a:t>Doivent renvoyer un objet au maximum</a:t>
            </a:r>
          </a:p>
          <a:p>
            <a:r>
              <a:rPr lang="fr-FR" dirty="0" smtClean="0"/>
              <a:t>Objet </a:t>
            </a:r>
            <a:r>
              <a:rPr lang="fr-FR" dirty="0" err="1" smtClean="0"/>
              <a:t>UiContext</a:t>
            </a:r>
            <a:endParaRPr lang="fr-FR" dirty="0" smtClean="0"/>
          </a:p>
          <a:p>
            <a:pPr lvl="1"/>
            <a:r>
              <a:rPr lang="fr-FR" dirty="0" err="1" smtClean="0"/>
              <a:t>Map</a:t>
            </a:r>
            <a:r>
              <a:rPr lang="fr-FR" dirty="0" smtClean="0"/>
              <a:t> java (clé – valeur)</a:t>
            </a:r>
          </a:p>
          <a:p>
            <a:pPr lvl="1"/>
            <a:r>
              <a:rPr lang="fr-FR" dirty="0" smtClean="0"/>
              <a:t>Peut contenir n’importe quel objet </a:t>
            </a:r>
            <a:r>
              <a:rPr lang="fr-FR" dirty="0" err="1" smtClean="0"/>
              <a:t>serializable</a:t>
            </a:r>
            <a:r>
              <a:rPr lang="fr-FR" dirty="0" smtClean="0"/>
              <a:t> (dont les </a:t>
            </a:r>
            <a:r>
              <a:rPr lang="fr-FR" dirty="0" err="1" smtClean="0"/>
              <a:t>DtList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Permet de renvoyer plusieurs objets métier pour un seul appel de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pPr lvl="1"/>
            <a:r>
              <a:rPr lang="fr-FR" dirty="0" smtClean="0"/>
              <a:t>A n’utiliser que dans la couche WS et pas dans la couche métier</a:t>
            </a:r>
          </a:p>
          <a:p>
            <a:r>
              <a:rPr lang="fr-FR" dirty="0" smtClean="0"/>
              <a:t>Objet </a:t>
            </a:r>
            <a:r>
              <a:rPr lang="fr-FR" dirty="0" err="1" smtClean="0"/>
              <a:t>UiListDelta</a:t>
            </a:r>
            <a:endParaRPr lang="fr-FR" dirty="0" smtClean="0"/>
          </a:p>
          <a:p>
            <a:pPr lvl="1"/>
            <a:r>
              <a:rPr lang="fr-FR" dirty="0" smtClean="0"/>
              <a:t>Structure composée de 3 listes associées à un même type d’objet</a:t>
            </a:r>
          </a:p>
          <a:p>
            <a:pPr lvl="2"/>
            <a:r>
              <a:rPr lang="fr-FR" dirty="0" smtClean="0"/>
              <a:t>Une liste des créations</a:t>
            </a:r>
          </a:p>
          <a:p>
            <a:pPr lvl="2"/>
            <a:r>
              <a:rPr lang="fr-FR" dirty="0" smtClean="0"/>
              <a:t>Une liste des modifications</a:t>
            </a:r>
          </a:p>
          <a:p>
            <a:pPr lvl="2"/>
            <a:r>
              <a:rPr lang="fr-FR" dirty="0" smtClean="0"/>
              <a:t>Une liste des suppressions</a:t>
            </a:r>
          </a:p>
          <a:p>
            <a:pPr lvl="1"/>
            <a:r>
              <a:rPr lang="fr-FR" dirty="0" smtClean="0"/>
              <a:t>Utilisable dans la couche métier pour simplifier les paramètres passés</a:t>
            </a:r>
          </a:p>
          <a:p>
            <a:pPr marL="77787" indent="0">
              <a:buNone/>
            </a:pP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1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des WS Vega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362950" cy="4895850"/>
          </a:xfrm>
        </p:spPr>
        <p:txBody>
          <a:bodyPr/>
          <a:lstStyle/>
          <a:p>
            <a:r>
              <a:rPr lang="fr-FR" dirty="0" smtClean="0"/>
              <a:t>Classe </a:t>
            </a:r>
            <a:r>
              <a:rPr lang="fr-FR" dirty="0"/>
              <a:t>java implémentant </a:t>
            </a:r>
            <a:r>
              <a:rPr lang="fr-FR" dirty="0" err="1" smtClean="0"/>
              <a:t>RestfulService</a:t>
            </a:r>
            <a:endParaRPr lang="fr-FR" dirty="0" smtClean="0"/>
          </a:p>
          <a:p>
            <a:r>
              <a:rPr lang="fr-FR" dirty="0" smtClean="0"/>
              <a:t>Est un composant injectable =&gt; doit être référencé dans les fichiers de configuration</a:t>
            </a:r>
          </a:p>
          <a:p>
            <a:pPr lvl="1"/>
            <a:r>
              <a:rPr lang="fr-FR" dirty="0" smtClean="0"/>
              <a:t>Possibilité de restreindre les WS offerts par machine</a:t>
            </a:r>
          </a:p>
          <a:p>
            <a:r>
              <a:rPr lang="fr-FR" dirty="0" smtClean="0"/>
              <a:t>Annotations pour définir l’URL du WS</a:t>
            </a:r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PathPrefix</a:t>
            </a:r>
            <a:endParaRPr lang="fr-FR" dirty="0" smtClean="0"/>
          </a:p>
          <a:p>
            <a:pPr lvl="1"/>
            <a:r>
              <a:rPr lang="fr-FR" dirty="0" smtClean="0"/>
              <a:t>@GET, @PUT, @POST, @DELETE</a:t>
            </a:r>
          </a:p>
          <a:p>
            <a:r>
              <a:rPr lang="fr-FR" dirty="0" smtClean="0"/>
              <a:t>Annotations pour récupérer les paramètres</a:t>
            </a:r>
          </a:p>
          <a:p>
            <a:pPr lvl="1"/>
            <a:r>
              <a:rPr lang="fr-FR" dirty="0" smtClean="0"/>
              <a:t>Dans l’URL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PathParam</a:t>
            </a:r>
            <a:r>
              <a:rPr lang="fr-FR" dirty="0" smtClean="0"/>
              <a:t>, @</a:t>
            </a:r>
            <a:r>
              <a:rPr lang="fr-FR" dirty="0" err="1" smtClean="0"/>
              <a:t>QueryParam</a:t>
            </a:r>
            <a:endParaRPr lang="fr-FR" dirty="0" smtClean="0"/>
          </a:p>
          <a:p>
            <a:pPr lvl="1"/>
            <a:r>
              <a:rPr lang="fr-FR" dirty="0" smtClean="0"/>
              <a:t>Dans le header HTTP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HeaderParam</a:t>
            </a:r>
            <a:endParaRPr lang="fr-FR" dirty="0" smtClean="0"/>
          </a:p>
          <a:p>
            <a:pPr lvl="1"/>
            <a:r>
              <a:rPr lang="fr-FR" dirty="0" smtClean="0"/>
              <a:t>Dans les composants d’une requête post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InnerBodyParam</a:t>
            </a:r>
            <a:endParaRPr lang="fr-FR" dirty="0" smtClean="0"/>
          </a:p>
          <a:p>
            <a:r>
              <a:rPr lang="fr-FR" dirty="0" smtClean="0"/>
              <a:t>Toutes les annotations utilisables sont définis dans </a:t>
            </a:r>
            <a:r>
              <a:rPr lang="fr-FR" dirty="0"/>
              <a:t>le package </a:t>
            </a:r>
            <a:r>
              <a:rPr lang="fr-FR" dirty="0" err="1"/>
              <a:t>io.vertigo.vega.rest.stereotype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34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PathPrefix</a:t>
            </a:r>
            <a:r>
              <a:rPr lang="fr-FR" sz="1200" dirty="0"/>
              <a:t>("/</a:t>
            </a:r>
            <a:r>
              <a:rPr lang="fr-FR" sz="1200" dirty="0" err="1"/>
              <a:t>movies</a:t>
            </a:r>
            <a:r>
              <a:rPr lang="fr-FR" sz="1200" dirty="0"/>
              <a:t>")</a:t>
            </a:r>
          </a:p>
          <a:p>
            <a:pPr marL="0" indent="0">
              <a:buNone/>
            </a:pPr>
            <a:r>
              <a:rPr lang="fr-FR" sz="1200" dirty="0"/>
              <a:t>public final class </a:t>
            </a:r>
            <a:r>
              <a:rPr lang="fr-FR" sz="1200" dirty="0" err="1"/>
              <a:t>WsMovie</a:t>
            </a:r>
            <a:r>
              <a:rPr lang="fr-FR" sz="1200" dirty="0"/>
              <a:t> </a:t>
            </a:r>
            <a:r>
              <a:rPr lang="fr-FR" sz="1200" dirty="0" err="1"/>
              <a:t>implements</a:t>
            </a:r>
            <a:r>
              <a:rPr lang="fr-FR" sz="1200" dirty="0"/>
              <a:t> </a:t>
            </a:r>
            <a:r>
              <a:rPr lang="fr-FR" sz="1200" dirty="0" err="1"/>
              <a:t>RestfulService</a:t>
            </a:r>
            <a:r>
              <a:rPr lang="fr-FR" sz="1200" dirty="0"/>
              <a:t> {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    @</a:t>
            </a:r>
            <a:r>
              <a:rPr lang="fr-FR" sz="1200" dirty="0" err="1"/>
              <a:t>Inject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    </a:t>
            </a:r>
            <a:r>
              <a:rPr lang="fr-FR" sz="1200" dirty="0" err="1"/>
              <a:t>private</a:t>
            </a:r>
            <a:r>
              <a:rPr lang="fr-FR" sz="1200" dirty="0"/>
              <a:t> </a:t>
            </a:r>
            <a:r>
              <a:rPr lang="fr-FR" sz="1200" dirty="0" err="1"/>
              <a:t>MovieServices</a:t>
            </a:r>
            <a:r>
              <a:rPr lang="fr-FR" sz="1200" dirty="0"/>
              <a:t> </a:t>
            </a:r>
            <a:r>
              <a:rPr lang="fr-FR" sz="1200" dirty="0" err="1"/>
              <a:t>movieServices</a:t>
            </a:r>
            <a:r>
              <a:rPr lang="fr-FR" sz="1200" dirty="0"/>
              <a:t>;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    @GET("/{id}")</a:t>
            </a:r>
          </a:p>
          <a:p>
            <a:pPr marL="0" indent="0">
              <a:buNone/>
            </a:pPr>
            <a:r>
              <a:rPr lang="fr-FR" sz="1200" dirty="0"/>
              <a:t>    @</a:t>
            </a:r>
            <a:r>
              <a:rPr lang="fr-FR" sz="1200" dirty="0" err="1"/>
              <a:t>AnonymousAccessAllowed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    public </a:t>
            </a:r>
            <a:r>
              <a:rPr lang="fr-FR" sz="1200" dirty="0" err="1"/>
              <a:t>Movie</a:t>
            </a:r>
            <a:r>
              <a:rPr lang="fr-FR" sz="1200" dirty="0"/>
              <a:t> </a:t>
            </a:r>
            <a:r>
              <a:rPr lang="fr-FR" sz="1200" dirty="0" err="1"/>
              <a:t>getMovie</a:t>
            </a:r>
            <a:r>
              <a:rPr lang="fr-FR" sz="1200" dirty="0"/>
              <a:t>(@</a:t>
            </a:r>
            <a:r>
              <a:rPr lang="fr-FR" sz="1200" dirty="0" err="1"/>
              <a:t>PathParam</a:t>
            </a:r>
            <a:r>
              <a:rPr lang="fr-FR" sz="1200" dirty="0"/>
              <a:t>("id") final long </a:t>
            </a:r>
            <a:r>
              <a:rPr lang="fr-FR" sz="1200" dirty="0" err="1"/>
              <a:t>movId</a:t>
            </a:r>
            <a:r>
              <a:rPr lang="fr-FR" sz="1200" dirty="0"/>
              <a:t>) {</a:t>
            </a:r>
          </a:p>
          <a:p>
            <a:pPr marL="0" indent="0">
              <a:buNone/>
            </a:pPr>
            <a:r>
              <a:rPr lang="fr-FR" sz="1200" dirty="0"/>
              <a:t>        return </a:t>
            </a:r>
            <a:r>
              <a:rPr lang="fr-FR" sz="1200" dirty="0" err="1"/>
              <a:t>movieServices.getMovie</a:t>
            </a:r>
            <a:r>
              <a:rPr lang="fr-FR" sz="1200" dirty="0"/>
              <a:t>(</a:t>
            </a:r>
            <a:r>
              <a:rPr lang="fr-FR" sz="1200" dirty="0" err="1"/>
              <a:t>movId</a:t>
            </a:r>
            <a:r>
              <a:rPr lang="fr-FR" sz="1200" dirty="0"/>
              <a:t>);</a:t>
            </a:r>
          </a:p>
          <a:p>
            <a:pPr marL="0" indent="0">
              <a:buNone/>
            </a:pPr>
            <a:r>
              <a:rPr lang="fr-FR" sz="1200" dirty="0"/>
              <a:t>    }</a:t>
            </a:r>
          </a:p>
          <a:p>
            <a:pPr marL="0" indent="0">
              <a:buNone/>
            </a:pPr>
            <a:r>
              <a:rPr lang="fr-FR" sz="1200" dirty="0"/>
              <a:t>    @POST("")</a:t>
            </a:r>
          </a:p>
          <a:p>
            <a:pPr marL="0" indent="0">
              <a:buNone/>
            </a:pPr>
            <a:r>
              <a:rPr lang="fr-FR" sz="1200" dirty="0"/>
              <a:t>    @</a:t>
            </a:r>
            <a:r>
              <a:rPr lang="fr-FR" sz="1200" dirty="0" err="1"/>
              <a:t>AnonymousAccessAllowed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    public </a:t>
            </a:r>
            <a:r>
              <a:rPr lang="fr-FR" sz="1200" dirty="0" err="1"/>
              <a:t>Movie</a:t>
            </a:r>
            <a:r>
              <a:rPr lang="fr-FR" sz="1200" dirty="0"/>
              <a:t> </a:t>
            </a:r>
            <a:r>
              <a:rPr lang="fr-FR" sz="1200" dirty="0" err="1"/>
              <a:t>saveMovie</a:t>
            </a:r>
            <a:r>
              <a:rPr lang="fr-FR" sz="1200" dirty="0"/>
              <a:t>(final </a:t>
            </a:r>
            <a:r>
              <a:rPr lang="fr-FR" sz="1200" dirty="0" err="1"/>
              <a:t>Movie</a:t>
            </a:r>
            <a:r>
              <a:rPr lang="fr-FR" sz="1200" dirty="0"/>
              <a:t> </a:t>
            </a:r>
            <a:r>
              <a:rPr lang="fr-FR" sz="1200" dirty="0" err="1"/>
              <a:t>movie</a:t>
            </a:r>
            <a:r>
              <a:rPr lang="fr-FR" sz="1200" dirty="0"/>
              <a:t>) {</a:t>
            </a:r>
          </a:p>
          <a:p>
            <a:pPr marL="0" indent="0">
              <a:buNone/>
            </a:pPr>
            <a:r>
              <a:rPr lang="fr-FR" sz="1200" dirty="0"/>
              <a:t>        return </a:t>
            </a:r>
            <a:r>
              <a:rPr lang="fr-FR" sz="1200" dirty="0" err="1"/>
              <a:t>movieServices.saveMovie</a:t>
            </a:r>
            <a:r>
              <a:rPr lang="fr-FR" sz="1200" dirty="0"/>
              <a:t>(</a:t>
            </a:r>
            <a:r>
              <a:rPr lang="fr-FR" sz="1200" dirty="0" err="1"/>
              <a:t>movie</a:t>
            </a:r>
            <a:r>
              <a:rPr lang="fr-FR" sz="1200" dirty="0"/>
              <a:t>);</a:t>
            </a:r>
          </a:p>
          <a:p>
            <a:pPr marL="0" indent="0">
              <a:buNone/>
            </a:pPr>
            <a:r>
              <a:rPr lang="fr-FR" sz="1200" dirty="0"/>
              <a:t>    </a:t>
            </a:r>
            <a:r>
              <a:rPr lang="fr-FR" sz="1200" dirty="0" smtClean="0"/>
              <a:t>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579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    @</a:t>
            </a:r>
            <a:r>
              <a:rPr lang="fr-FR" sz="1200"/>
              <a:t>PUT</a:t>
            </a:r>
            <a:r>
              <a:rPr lang="fr-FR" sz="1200" smtClean="0"/>
              <a:t>("/{</a:t>
            </a:r>
            <a:r>
              <a:rPr lang="fr-FR" sz="1200" dirty="0"/>
              <a:t>id}")</a:t>
            </a:r>
          </a:p>
          <a:p>
            <a:pPr marL="0" indent="0">
              <a:buNone/>
            </a:pPr>
            <a:r>
              <a:rPr lang="fr-FR" sz="1200" dirty="0"/>
              <a:t>    @</a:t>
            </a:r>
            <a:r>
              <a:rPr lang="fr-FR" sz="1200" dirty="0" err="1"/>
              <a:t>AnonymousAccessAllowed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    public </a:t>
            </a:r>
            <a:r>
              <a:rPr lang="fr-FR" sz="1200" dirty="0" err="1"/>
              <a:t>Movie</a:t>
            </a:r>
            <a:r>
              <a:rPr lang="fr-FR" sz="1200" dirty="0"/>
              <a:t> </a:t>
            </a:r>
            <a:r>
              <a:rPr lang="fr-FR" sz="1200" dirty="0" err="1"/>
              <a:t>updateMovie</a:t>
            </a:r>
            <a:r>
              <a:rPr lang="fr-FR" sz="1200" dirty="0"/>
              <a:t>(@</a:t>
            </a:r>
            <a:r>
              <a:rPr lang="fr-FR" sz="1200" dirty="0" err="1"/>
              <a:t>PathParam</a:t>
            </a:r>
            <a:r>
              <a:rPr lang="fr-FR" sz="1200" dirty="0"/>
              <a:t>("id") final long </a:t>
            </a:r>
            <a:r>
              <a:rPr lang="fr-FR" sz="1200" dirty="0" err="1"/>
              <a:t>movId</a:t>
            </a:r>
            <a:r>
              <a:rPr lang="fr-FR" sz="1200" dirty="0"/>
              <a:t>, final </a:t>
            </a:r>
            <a:r>
              <a:rPr lang="fr-FR" sz="1200" dirty="0" err="1"/>
              <a:t>Movie</a:t>
            </a:r>
            <a:r>
              <a:rPr lang="fr-FR" sz="1200" dirty="0"/>
              <a:t> </a:t>
            </a:r>
            <a:r>
              <a:rPr lang="fr-FR" sz="1200" dirty="0" err="1"/>
              <a:t>movie</a:t>
            </a:r>
            <a:r>
              <a:rPr lang="fr-FR" sz="1200" dirty="0"/>
              <a:t>) {</a:t>
            </a:r>
          </a:p>
          <a:p>
            <a:pPr marL="0" indent="0">
              <a:buNone/>
            </a:pPr>
            <a:r>
              <a:rPr lang="fr-FR" sz="1200" dirty="0"/>
              <a:t>        if (</a:t>
            </a:r>
            <a:r>
              <a:rPr lang="fr-FR" sz="1200" dirty="0" err="1"/>
              <a:t>movId</a:t>
            </a:r>
            <a:r>
              <a:rPr lang="fr-FR" sz="1200" dirty="0"/>
              <a:t> != </a:t>
            </a:r>
            <a:r>
              <a:rPr lang="fr-FR" sz="1200" dirty="0" err="1"/>
              <a:t>movie.getMovId</a:t>
            </a:r>
            <a:r>
              <a:rPr lang="fr-FR" sz="1200" dirty="0"/>
              <a:t>()) {</a:t>
            </a:r>
          </a:p>
          <a:p>
            <a:pPr marL="0" indent="0">
              <a:buNone/>
            </a:pPr>
            <a:r>
              <a:rPr lang="fr-FR" sz="1200" dirty="0"/>
              <a:t>        }</a:t>
            </a:r>
          </a:p>
          <a:p>
            <a:pPr marL="0" indent="0">
              <a:buNone/>
            </a:pPr>
            <a:r>
              <a:rPr lang="fr-FR" sz="1200" dirty="0"/>
              <a:t>        return </a:t>
            </a:r>
            <a:r>
              <a:rPr lang="fr-FR" sz="1200" dirty="0" err="1"/>
              <a:t>movieServices.saveMovie</a:t>
            </a:r>
            <a:r>
              <a:rPr lang="fr-FR" sz="1200" dirty="0"/>
              <a:t>(</a:t>
            </a:r>
            <a:r>
              <a:rPr lang="fr-FR" sz="1200" dirty="0" err="1"/>
              <a:t>movie</a:t>
            </a:r>
            <a:r>
              <a:rPr lang="fr-FR" sz="1200" dirty="0"/>
              <a:t>);</a:t>
            </a:r>
          </a:p>
          <a:p>
            <a:pPr marL="0" indent="0">
              <a:buNone/>
            </a:pPr>
            <a:r>
              <a:rPr lang="fr-FR" sz="1200" dirty="0"/>
              <a:t>    }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    @GET("/{id}/</a:t>
            </a:r>
            <a:r>
              <a:rPr lang="fr-FR" sz="1200" dirty="0" err="1"/>
              <a:t>actors</a:t>
            </a:r>
            <a:r>
              <a:rPr lang="fr-FR" sz="1200" dirty="0"/>
              <a:t>")</a:t>
            </a:r>
          </a:p>
          <a:p>
            <a:pPr marL="0" indent="0">
              <a:buNone/>
            </a:pPr>
            <a:r>
              <a:rPr lang="fr-FR" sz="1200" dirty="0"/>
              <a:t>    @</a:t>
            </a:r>
            <a:r>
              <a:rPr lang="fr-FR" sz="1200" dirty="0" err="1"/>
              <a:t>AnonymousAccessAllowed</a:t>
            </a:r>
            <a:endParaRPr lang="fr-FR" sz="1200" dirty="0"/>
          </a:p>
          <a:p>
            <a:pPr marL="0" indent="0">
              <a:buNone/>
            </a:pPr>
            <a:r>
              <a:rPr lang="fr-FR" sz="1200" dirty="0"/>
              <a:t>    public </a:t>
            </a:r>
            <a:r>
              <a:rPr lang="fr-FR" sz="1200" dirty="0" err="1"/>
              <a:t>DtList</a:t>
            </a:r>
            <a:r>
              <a:rPr lang="fr-FR" sz="1200" dirty="0"/>
              <a:t>&lt;People&gt; </a:t>
            </a:r>
            <a:r>
              <a:rPr lang="fr-FR" sz="1200" dirty="0" err="1"/>
              <a:t>getActors</a:t>
            </a:r>
            <a:r>
              <a:rPr lang="fr-FR" sz="1200" dirty="0"/>
              <a:t>(@</a:t>
            </a:r>
            <a:r>
              <a:rPr lang="fr-FR" sz="1200" dirty="0" err="1"/>
              <a:t>PathParam</a:t>
            </a:r>
            <a:r>
              <a:rPr lang="fr-FR" sz="1200" dirty="0"/>
              <a:t>("id") final Long </a:t>
            </a:r>
            <a:r>
              <a:rPr lang="fr-FR" sz="1200" dirty="0" err="1"/>
              <a:t>movId</a:t>
            </a:r>
            <a:r>
              <a:rPr lang="fr-FR" sz="1200" dirty="0"/>
              <a:t>) {</a:t>
            </a:r>
          </a:p>
          <a:p>
            <a:pPr marL="0" indent="0">
              <a:buNone/>
            </a:pPr>
            <a:r>
              <a:rPr lang="fr-FR" sz="1200" dirty="0"/>
              <a:t>        return </a:t>
            </a:r>
            <a:r>
              <a:rPr lang="fr-FR" sz="1200" dirty="0" err="1"/>
              <a:t>movieServices.getActors</a:t>
            </a:r>
            <a:r>
              <a:rPr lang="fr-FR" sz="1200" dirty="0"/>
              <a:t>(</a:t>
            </a:r>
            <a:r>
              <a:rPr lang="fr-FR" sz="1200" dirty="0" err="1"/>
              <a:t>movId</a:t>
            </a:r>
            <a:r>
              <a:rPr lang="fr-FR" sz="1200" dirty="0"/>
              <a:t>);</a:t>
            </a:r>
          </a:p>
          <a:p>
            <a:pPr marL="0" indent="0">
              <a:buNone/>
            </a:pPr>
            <a:r>
              <a:rPr lang="fr-FR" sz="1200" dirty="0"/>
              <a:t>    }</a:t>
            </a:r>
          </a:p>
          <a:p>
            <a:pPr marL="0" indent="0">
              <a:buNone/>
            </a:pPr>
            <a:r>
              <a:rPr lang="fr-F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0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100" y="227013"/>
            <a:ext cx="5018236" cy="709612"/>
          </a:xfrm>
        </p:spPr>
        <p:txBody>
          <a:bodyPr/>
          <a:lstStyle/>
          <a:p>
            <a:r>
              <a:rPr lang="fr-FR" dirty="0" smtClean="0"/>
              <a:t>Web.xml pour utilisation des WS </a:t>
            </a:r>
            <a:r>
              <a:rPr lang="fr-FR" dirty="0" err="1" smtClean="0"/>
              <a:t>vega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4744"/>
            <a:ext cx="8362950" cy="3888333"/>
          </a:xfrm>
        </p:spPr>
        <p:txBody>
          <a:bodyPr/>
          <a:lstStyle/>
          <a:p>
            <a:pPr marL="0" indent="0">
              <a:buNone/>
            </a:pPr>
            <a:r>
              <a:rPr lang="fr-FR" sz="1100" dirty="0"/>
              <a:t> &lt;</a:t>
            </a:r>
            <a:r>
              <a:rPr lang="fr-FR" sz="1100" dirty="0" err="1"/>
              <a:t>listener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    &lt;</a:t>
            </a:r>
            <a:r>
              <a:rPr lang="fr-FR" sz="1100" dirty="0" err="1"/>
              <a:t>listener</a:t>
            </a:r>
            <a:r>
              <a:rPr lang="fr-FR" sz="1100" dirty="0"/>
              <a:t>-class&gt;</a:t>
            </a:r>
            <a:r>
              <a:rPr lang="fr-FR" sz="1100" b="1" dirty="0"/>
              <a:t>io.vertigo.vega.impl.rest.servlet.ApplicationServletContextListener</a:t>
            </a:r>
            <a:r>
              <a:rPr lang="fr-FR" sz="1100" dirty="0"/>
              <a:t>&lt;/</a:t>
            </a:r>
            <a:r>
              <a:rPr lang="fr-FR" sz="1100" dirty="0" err="1"/>
              <a:t>listener</a:t>
            </a:r>
            <a:r>
              <a:rPr lang="fr-FR" sz="1100" dirty="0"/>
              <a:t>-class&gt;</a:t>
            </a:r>
          </a:p>
          <a:p>
            <a:pPr marL="0" indent="0">
              <a:buNone/>
            </a:pPr>
            <a:r>
              <a:rPr lang="fr-FR" sz="1100" dirty="0"/>
              <a:t>  &lt;/</a:t>
            </a:r>
            <a:r>
              <a:rPr lang="fr-FR" sz="1100" dirty="0" err="1"/>
              <a:t>listener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  &lt;</a:t>
            </a:r>
            <a:r>
              <a:rPr lang="fr-FR" sz="1100" dirty="0" err="1"/>
              <a:t>filter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    &lt;</a:t>
            </a:r>
            <a:r>
              <a:rPr lang="fr-FR" sz="1100" dirty="0" err="1"/>
              <a:t>filter-name</a:t>
            </a:r>
            <a:r>
              <a:rPr lang="fr-FR" sz="1100" dirty="0"/>
              <a:t>&gt;</a:t>
            </a:r>
            <a:r>
              <a:rPr lang="fr-FR" sz="1100" b="1" dirty="0" err="1"/>
              <a:t>SparkFilter</a:t>
            </a:r>
            <a:r>
              <a:rPr lang="fr-FR" sz="1100" dirty="0"/>
              <a:t>&lt;/</a:t>
            </a:r>
            <a:r>
              <a:rPr lang="fr-FR" sz="1100" dirty="0" err="1"/>
              <a:t>filter-name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    &lt;</a:t>
            </a:r>
            <a:r>
              <a:rPr lang="fr-FR" sz="1100" dirty="0" err="1"/>
              <a:t>filter</a:t>
            </a:r>
            <a:r>
              <a:rPr lang="fr-FR" sz="1100" dirty="0"/>
              <a:t>-class&gt;</a:t>
            </a:r>
            <a:r>
              <a:rPr lang="fr-FR" sz="1100" b="1" dirty="0" err="1"/>
              <a:t>spark.servlet.SparkFilter</a:t>
            </a:r>
            <a:r>
              <a:rPr lang="fr-FR" sz="1100" dirty="0"/>
              <a:t>&lt;/</a:t>
            </a:r>
            <a:r>
              <a:rPr lang="fr-FR" sz="1100" dirty="0" err="1"/>
              <a:t>filter</a:t>
            </a:r>
            <a:r>
              <a:rPr lang="fr-FR" sz="1100" dirty="0"/>
              <a:t>-class&gt;</a:t>
            </a:r>
          </a:p>
          <a:p>
            <a:pPr marL="0" indent="0">
              <a:buNone/>
            </a:pPr>
            <a:r>
              <a:rPr lang="fr-FR" sz="1100" dirty="0"/>
              <a:t>    &lt;</a:t>
            </a:r>
            <a:r>
              <a:rPr lang="fr-FR" sz="1100" dirty="0" err="1"/>
              <a:t>init-param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      &lt;</a:t>
            </a:r>
            <a:r>
              <a:rPr lang="fr-FR" sz="1100" dirty="0" err="1"/>
              <a:t>param-name</a:t>
            </a:r>
            <a:r>
              <a:rPr lang="fr-FR" sz="1100" dirty="0"/>
              <a:t>&gt;</a:t>
            </a:r>
            <a:r>
              <a:rPr lang="fr-FR" sz="1100" dirty="0" err="1"/>
              <a:t>applicationClass</a:t>
            </a:r>
            <a:r>
              <a:rPr lang="fr-FR" sz="1100" dirty="0"/>
              <a:t>&lt;/</a:t>
            </a:r>
            <a:r>
              <a:rPr lang="fr-FR" sz="1100" dirty="0" err="1"/>
              <a:t>param-name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        &lt;</a:t>
            </a:r>
            <a:r>
              <a:rPr lang="fr-FR" sz="1100" dirty="0" err="1"/>
              <a:t>param</a:t>
            </a:r>
            <a:r>
              <a:rPr lang="fr-FR" sz="1100" dirty="0"/>
              <a:t>-value&gt;</a:t>
            </a:r>
            <a:r>
              <a:rPr lang="fr-FR" sz="1100" b="1" dirty="0"/>
              <a:t>io.vertigo.vega.plugins.rest.routesregister.sparkjava.VegaSparkApplication</a:t>
            </a:r>
            <a:r>
              <a:rPr lang="fr-FR" sz="1100" dirty="0"/>
              <a:t>&lt;/</a:t>
            </a:r>
            <a:r>
              <a:rPr lang="fr-FR" sz="1100" dirty="0" err="1"/>
              <a:t>param</a:t>
            </a:r>
            <a:r>
              <a:rPr lang="fr-FR" sz="1100" dirty="0"/>
              <a:t>-value&gt;</a:t>
            </a:r>
          </a:p>
          <a:p>
            <a:pPr marL="0" indent="0">
              <a:buNone/>
            </a:pPr>
            <a:r>
              <a:rPr lang="fr-FR" sz="1100" dirty="0"/>
              <a:t>    &lt;/</a:t>
            </a:r>
            <a:r>
              <a:rPr lang="fr-FR" sz="1100" dirty="0" err="1"/>
              <a:t>init-param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  &lt;/</a:t>
            </a:r>
            <a:r>
              <a:rPr lang="fr-FR" sz="1100" dirty="0" err="1"/>
              <a:t>filter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  &lt;</a:t>
            </a:r>
            <a:r>
              <a:rPr lang="fr-FR" sz="1100" dirty="0" err="1"/>
              <a:t>filter-mapping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    &lt;</a:t>
            </a:r>
            <a:r>
              <a:rPr lang="fr-FR" sz="1100" dirty="0" err="1"/>
              <a:t>filter-name</a:t>
            </a:r>
            <a:r>
              <a:rPr lang="fr-FR" sz="1100" dirty="0"/>
              <a:t>&gt;</a:t>
            </a:r>
            <a:r>
              <a:rPr lang="fr-FR" sz="1100" dirty="0" err="1"/>
              <a:t>SparkFilter</a:t>
            </a:r>
            <a:r>
              <a:rPr lang="fr-FR" sz="1100" dirty="0"/>
              <a:t>&lt;/</a:t>
            </a:r>
            <a:r>
              <a:rPr lang="fr-FR" sz="1100" dirty="0" err="1"/>
              <a:t>filter-name</a:t>
            </a:r>
            <a:r>
              <a:rPr lang="fr-FR" sz="1100" dirty="0"/>
              <a:t>&gt;</a:t>
            </a:r>
          </a:p>
          <a:p>
            <a:pPr marL="0" indent="0">
              <a:buNone/>
            </a:pPr>
            <a:r>
              <a:rPr lang="fr-FR" sz="1100" dirty="0"/>
              <a:t>    &lt;url-pattern&gt;/*&lt;/url-pattern&gt;</a:t>
            </a:r>
          </a:p>
          <a:p>
            <a:pPr marL="0" indent="0">
              <a:buNone/>
            </a:pPr>
            <a:r>
              <a:rPr lang="fr-FR" sz="1100" dirty="0"/>
              <a:t>  &lt;/</a:t>
            </a:r>
            <a:r>
              <a:rPr lang="fr-FR" sz="1100" dirty="0" err="1"/>
              <a:t>filter-mapping</a:t>
            </a:r>
            <a:r>
              <a:rPr lang="fr-FR" sz="1100" dirty="0"/>
              <a:t>&gt;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468313" y="5085184"/>
            <a:ext cx="8362950" cy="122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5600" indent="-355600" algn="l" rtl="0" eaLnBrk="0" fontAlgn="base" hangingPunct="0">
              <a:spcBef>
                <a:spcPct val="25000"/>
              </a:spcBef>
              <a:spcAft>
                <a:spcPct val="25000"/>
              </a:spcAft>
              <a:buBlip>
                <a:blip r:embed="rId2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800" indent="-277813" algn="l" rtl="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75DBFF"/>
              </a:buClr>
              <a:buSzPct val="110000"/>
              <a:buFont typeface="Webdings" pitchFamily="18" charset="2"/>
              <a:buChar char="4"/>
              <a:defRPr sz="1400">
                <a:solidFill>
                  <a:schemeClr val="tx1"/>
                </a:solidFill>
                <a:latin typeface="+mn-lt"/>
                <a:cs typeface="+mn-cs"/>
              </a:defRPr>
            </a:lvl2pPr>
            <a:lvl3pPr marL="1257300" indent="-265113" algn="l" rtl="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75DBFF"/>
              </a:buClr>
              <a:buFont typeface="Wingdings" pitchFamily="2" charset="2"/>
              <a:buChar char="¤"/>
              <a:defRPr sz="1300">
                <a:solidFill>
                  <a:schemeClr val="tx1"/>
                </a:solidFill>
                <a:latin typeface="+mn-lt"/>
                <a:cs typeface="+mn-cs"/>
              </a:defRPr>
            </a:lvl3pPr>
            <a:lvl4pPr marL="1701800" indent="-265113" algn="l" rtl="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75DBFF"/>
              </a:buClr>
              <a:buFont typeface="Wingdings" pitchFamily="2" charset="2"/>
              <a:buChar char="v"/>
              <a:defRPr sz="1200">
                <a:solidFill>
                  <a:schemeClr val="tx1"/>
                </a:solidFill>
                <a:latin typeface="+mn-lt"/>
                <a:cs typeface="+mn-cs"/>
              </a:defRPr>
            </a:lvl4pPr>
            <a:lvl5pPr marL="2427288" indent="-277813" algn="l" rtl="0" eaLnBrk="0" fontAlgn="base" hangingPunct="0">
              <a:spcBef>
                <a:spcPct val="25000"/>
              </a:spcBef>
              <a:spcAft>
                <a:spcPct val="25000"/>
              </a:spcAft>
              <a:buClr>
                <a:srgbClr val="75DBFF"/>
              </a:buClr>
              <a:buChar char="•"/>
              <a:defRPr sz="1100">
                <a:solidFill>
                  <a:schemeClr val="tx1"/>
                </a:solidFill>
                <a:latin typeface="+mn-lt"/>
                <a:cs typeface="+mn-cs"/>
              </a:defRPr>
            </a:lvl5pPr>
            <a:lvl6pPr marL="2884488" indent="-277813" algn="l" rtl="0" fontAlgn="base">
              <a:spcBef>
                <a:spcPct val="25000"/>
              </a:spcBef>
              <a:spcAft>
                <a:spcPct val="25000"/>
              </a:spcAft>
              <a:buClr>
                <a:srgbClr val="75DBFF"/>
              </a:buClr>
              <a:buChar char="•"/>
              <a:defRPr sz="1100">
                <a:solidFill>
                  <a:schemeClr val="tx1"/>
                </a:solidFill>
                <a:latin typeface="+mn-lt"/>
                <a:cs typeface="+mn-cs"/>
              </a:defRPr>
            </a:lvl6pPr>
            <a:lvl7pPr marL="3341688" indent="-277813" algn="l" rtl="0" fontAlgn="base">
              <a:spcBef>
                <a:spcPct val="25000"/>
              </a:spcBef>
              <a:spcAft>
                <a:spcPct val="25000"/>
              </a:spcAft>
              <a:buClr>
                <a:srgbClr val="75DBFF"/>
              </a:buClr>
              <a:buChar char="•"/>
              <a:defRPr sz="1100">
                <a:solidFill>
                  <a:schemeClr val="tx1"/>
                </a:solidFill>
                <a:latin typeface="+mn-lt"/>
                <a:cs typeface="+mn-cs"/>
              </a:defRPr>
            </a:lvl7pPr>
            <a:lvl8pPr marL="3798888" indent="-277813" algn="l" rtl="0" fontAlgn="base">
              <a:spcBef>
                <a:spcPct val="25000"/>
              </a:spcBef>
              <a:spcAft>
                <a:spcPct val="25000"/>
              </a:spcAft>
              <a:buClr>
                <a:srgbClr val="75DBFF"/>
              </a:buClr>
              <a:buChar char="•"/>
              <a:defRPr sz="1100">
                <a:solidFill>
                  <a:schemeClr val="tx1"/>
                </a:solidFill>
                <a:latin typeface="+mn-lt"/>
                <a:cs typeface="+mn-cs"/>
              </a:defRPr>
            </a:lvl8pPr>
            <a:lvl9pPr marL="4256088" indent="-277813" algn="l" rtl="0" fontAlgn="base">
              <a:spcBef>
                <a:spcPct val="25000"/>
              </a:spcBef>
              <a:spcAft>
                <a:spcPct val="25000"/>
              </a:spcAft>
              <a:buClr>
                <a:srgbClr val="75DBFF"/>
              </a:buClr>
              <a:buChar char="•"/>
              <a:defRPr sz="11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kern="0" dirty="0" smtClean="0">
                <a:effectLst/>
              </a:rPr>
              <a:t>Utilisation d’un composant open source </a:t>
            </a:r>
            <a:r>
              <a:rPr lang="fr-FR" kern="0" dirty="0" err="1" smtClean="0">
                <a:effectLst/>
              </a:rPr>
              <a:t>Spark</a:t>
            </a:r>
            <a:endParaRPr lang="fr-FR" kern="0" dirty="0" smtClean="0">
              <a:effectLst/>
            </a:endParaRPr>
          </a:p>
          <a:p>
            <a:r>
              <a:rPr lang="fr-FR" kern="0" dirty="0" smtClean="0">
                <a:effectLst/>
              </a:rPr>
              <a:t>Nécessité de s’assurer que la </a:t>
            </a:r>
            <a:r>
              <a:rPr lang="fr-FR" kern="0" dirty="0" err="1" smtClean="0">
                <a:effectLst/>
              </a:rPr>
              <a:t>webapp</a:t>
            </a:r>
            <a:r>
              <a:rPr lang="fr-FR" kern="0" dirty="0" smtClean="0">
                <a:effectLst/>
              </a:rPr>
              <a:t> s’exécute bien dans une VM en UTF-8</a:t>
            </a:r>
          </a:p>
          <a:p>
            <a:pPr marL="0" indent="0">
              <a:buFontTx/>
              <a:buNone/>
            </a:pPr>
            <a:endParaRPr lang="fr-FR" kern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302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Configuration vertigo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313" y="1196752"/>
            <a:ext cx="8362950" cy="5111973"/>
          </a:xfrm>
        </p:spPr>
        <p:txBody>
          <a:bodyPr/>
          <a:lstStyle/>
          <a:p>
            <a:pPr marL="0" indent="0">
              <a:buNone/>
            </a:pPr>
            <a:r>
              <a:rPr lang="fr-FR" sz="1000" dirty="0" smtClean="0"/>
              <a:t>&lt;</a:t>
            </a:r>
            <a:r>
              <a:rPr lang="fr-FR" sz="1000" dirty="0"/>
              <a:t>module </a:t>
            </a:r>
            <a:r>
              <a:rPr lang="fr-FR" sz="1000" dirty="0" err="1"/>
              <a:t>name</a:t>
            </a:r>
            <a:r>
              <a:rPr lang="fr-FR" sz="1000" dirty="0"/>
              <a:t>="VEGA" api="false" </a:t>
            </a:r>
            <a:r>
              <a:rPr lang="fr-FR" sz="1000" dirty="0" err="1"/>
              <a:t>inheritance</a:t>
            </a:r>
            <a:r>
              <a:rPr lang="fr-FR" sz="1000" dirty="0"/>
              <a:t>="</a:t>
            </a:r>
            <a:r>
              <a:rPr lang="fr-FR" sz="1000" dirty="0" err="1"/>
              <a:t>java.lang.Object</a:t>
            </a:r>
            <a:r>
              <a:rPr lang="fr-FR" sz="1000" dirty="0"/>
              <a:t>"&gt;</a:t>
            </a:r>
          </a:p>
          <a:p>
            <a:pPr marL="0" indent="0">
              <a:buNone/>
            </a:pPr>
            <a:r>
              <a:rPr lang="fr-FR" sz="1000" dirty="0" smtClean="0"/>
              <a:t> &lt;</a:t>
            </a:r>
            <a:r>
              <a:rPr lang="fr-FR" sz="1000" dirty="0"/>
              <a:t>component api="</a:t>
            </a:r>
            <a:r>
              <a:rPr lang="fr-FR" sz="1000" dirty="0" err="1"/>
              <a:t>RestManager</a:t>
            </a:r>
            <a:r>
              <a:rPr lang="fr-FR" sz="1000" dirty="0"/>
              <a:t>" class="</a:t>
            </a:r>
            <a:r>
              <a:rPr lang="fr-FR" sz="1000" dirty="0" err="1"/>
              <a:t>io.vertigo.vega.impl.rest.RestManagerImpl</a:t>
            </a:r>
            <a:r>
              <a:rPr lang="fr-FR" sz="1000" dirty="0"/>
              <a:t>"&gt;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class="io.vertigo.vega.plugins.rest.instrospector.annotations.AnnotationsEndPointIntrospectorPlugin"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class="io.vertigo.vega.plugins.rest.routesregister.sparkjava.SparkJavaRoutesRegisterPlugin"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&lt;!-- </a:t>
            </a:r>
            <a:r>
              <a:rPr lang="fr-FR" sz="1000" dirty="0" err="1"/>
              <a:t>Handlers</a:t>
            </a:r>
            <a:r>
              <a:rPr lang="fr-FR" sz="1000" dirty="0"/>
              <a:t> --&gt;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class="io.vertigo.vega.plugins.rest.handler.ExceptionRestHandlerPlugin"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class="io.vertigo.vega.plugins.rest.handler.CorsAllowerRestHandlerPlugin"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class="io.vertigo.vega.plugins.rest.handler.SessionInvalidateRestHandlerPlugin"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</a:t>
            </a:r>
            <a:r>
              <a:rPr lang="fr-FR" sz="1000" dirty="0" err="1"/>
              <a:t>io.vertigo.vega.plugins.rest.handler.SessionRestHandlerPlugin</a:t>
            </a:r>
            <a:r>
              <a:rPr lang="fr-FR" sz="1000" dirty="0"/>
              <a:t>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class="io.vertigo.vega.plugins.rest.handler.RateLimitingRestHandlerPlugin"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class="io.vertigo.vega.plugins.rest.handler.SecurityRestHandlerPlugin"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class="io.vertigo.vega.plugins.rest.handler.AccessTokenRestHandlerPlugin"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class="io.vertigo.vega.plugins.rest.handler.JsonConverterRestHandlerPlugin"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class="io.vertigo.vega.plugins.rest.handler.PaginatorAndSortRestHandlerPlugin"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class="io.vertigo.vega.plugins.rest.handler.ValidatorRestHandlerPlugin" /&gt;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&lt;plugin class="io.vertigo.vega.plugins.rest.handler.RestfulServiceRestHandlerPlugin" /&gt;</a:t>
            </a:r>
          </a:p>
          <a:p>
            <a:pPr marL="0" indent="0">
              <a:buNone/>
            </a:pPr>
            <a:r>
              <a:rPr lang="fr-FR" sz="1000" dirty="0" smtClean="0"/>
              <a:t>  &lt;/</a:t>
            </a:r>
            <a:r>
              <a:rPr lang="fr-FR" sz="1000" dirty="0"/>
              <a:t>component&gt;</a:t>
            </a:r>
          </a:p>
          <a:p>
            <a:pPr marL="0" indent="0">
              <a:buNone/>
            </a:pPr>
            <a:r>
              <a:rPr lang="fr-FR" sz="1000" dirty="0" smtClean="0"/>
              <a:t>  &lt;</a:t>
            </a:r>
            <a:r>
              <a:rPr lang="fr-FR" sz="1000" dirty="0"/>
              <a:t>component api="</a:t>
            </a:r>
            <a:r>
              <a:rPr lang="fr-FR" sz="1000" dirty="0" err="1"/>
              <a:t>JsonEngine</a:t>
            </a:r>
            <a:r>
              <a:rPr lang="fr-FR" sz="1000" dirty="0"/>
              <a:t>" class="</a:t>
            </a:r>
            <a:r>
              <a:rPr lang="fr-FR" sz="1000" dirty="0" err="1"/>
              <a:t>io.vertigo.vega.rest.engine.GoogleJsonEngine</a:t>
            </a:r>
            <a:r>
              <a:rPr lang="fr-FR" sz="1000" dirty="0"/>
              <a:t>"/&gt;</a:t>
            </a:r>
          </a:p>
          <a:p>
            <a:pPr marL="0" indent="0">
              <a:buNone/>
            </a:pPr>
            <a:r>
              <a:rPr lang="fr-FR" sz="1000" dirty="0" smtClean="0"/>
              <a:t> &lt;</a:t>
            </a:r>
            <a:r>
              <a:rPr lang="fr-FR" sz="1000" dirty="0"/>
              <a:t>component api="</a:t>
            </a:r>
            <a:r>
              <a:rPr lang="fr-FR" sz="1000" dirty="0" err="1"/>
              <a:t>TokenManager</a:t>
            </a:r>
            <a:r>
              <a:rPr lang="fr-FR" sz="1000" dirty="0"/>
              <a:t>" class="</a:t>
            </a:r>
            <a:r>
              <a:rPr lang="fr-FR" sz="1000" dirty="0" err="1"/>
              <a:t>io.vertigo.vega.impl.token.TokenManagerImpl</a:t>
            </a:r>
            <a:r>
              <a:rPr lang="fr-FR" sz="1000" dirty="0"/>
              <a:t>"&gt;</a:t>
            </a:r>
          </a:p>
          <a:p>
            <a:pPr marL="0" indent="0">
              <a:buNone/>
            </a:pPr>
            <a:r>
              <a:rPr lang="fr-FR" sz="1000" dirty="0" smtClean="0"/>
              <a:t>   </a:t>
            </a:r>
            <a:r>
              <a:rPr lang="fr-FR" sz="1000" dirty="0"/>
              <a:t>	    &lt;</a:t>
            </a:r>
            <a:r>
              <a:rPr lang="fr-FR" sz="1000" dirty="0" err="1"/>
              <a:t>param</a:t>
            </a:r>
            <a:r>
              <a:rPr lang="fr-FR" sz="1000" dirty="0"/>
              <a:t> </a:t>
            </a:r>
            <a:r>
              <a:rPr lang="fr-FR" sz="1000" dirty="0" err="1"/>
              <a:t>name</a:t>
            </a:r>
            <a:r>
              <a:rPr lang="fr-FR" sz="1000" dirty="0"/>
              <a:t>="</a:t>
            </a:r>
            <a:r>
              <a:rPr lang="fr-FR" sz="1000" dirty="0" err="1"/>
              <a:t>dataStoreName</a:t>
            </a:r>
            <a:r>
              <a:rPr lang="fr-FR" sz="1000" dirty="0"/>
              <a:t>" value="</a:t>
            </a:r>
            <a:r>
              <a:rPr lang="fr-FR" sz="1000" dirty="0" err="1"/>
              <a:t>demo-tokens</a:t>
            </a:r>
            <a:r>
              <a:rPr lang="fr-FR" sz="1000" dirty="0"/>
              <a:t>" /&gt;</a:t>
            </a:r>
          </a:p>
          <a:p>
            <a:pPr marL="0" indent="0">
              <a:buNone/>
            </a:pPr>
            <a:r>
              <a:rPr lang="fr-FR" sz="1000" dirty="0" smtClean="0"/>
              <a:t> &lt;/</a:t>
            </a:r>
            <a:r>
              <a:rPr lang="fr-FR" sz="1000" dirty="0"/>
              <a:t>component&gt;</a:t>
            </a:r>
          </a:p>
          <a:p>
            <a:pPr marL="0" indent="0">
              <a:buNone/>
            </a:pPr>
            <a:r>
              <a:rPr lang="fr-FR" sz="1000" dirty="0" smtClean="0"/>
              <a:t>&lt;/</a:t>
            </a:r>
            <a:r>
              <a:rPr lang="fr-FR" sz="1000" dirty="0"/>
              <a:t>module&gt;</a:t>
            </a:r>
          </a:p>
        </p:txBody>
      </p:sp>
    </p:spTree>
    <p:extLst>
      <p:ext uri="{BB962C8B-B14F-4D97-AF65-F5344CB8AC3E}">
        <p14:creationId xmlns:p14="http://schemas.microsoft.com/office/powerpoint/2010/main" val="11483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de la configuration vertigo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AnnotationsEndPointIntrospectorPlugin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va analyser les annotations des WS</a:t>
            </a:r>
          </a:p>
          <a:p>
            <a:pPr lvl="1"/>
            <a:r>
              <a:rPr lang="fr-FR" dirty="0" smtClean="0"/>
              <a:t>Ne prend en compte que les WS référencés dans les fichiers de configuration</a:t>
            </a:r>
          </a:p>
          <a:p>
            <a:pPr lvl="1"/>
            <a:r>
              <a:rPr lang="fr-FR" dirty="0" smtClean="0"/>
              <a:t>Ne peut analyser que les annotations qu’il connait</a:t>
            </a:r>
          </a:p>
          <a:p>
            <a:r>
              <a:rPr lang="fr-FR" dirty="0"/>
              <a:t> </a:t>
            </a:r>
            <a:r>
              <a:rPr lang="fr-FR" dirty="0" err="1" smtClean="0"/>
              <a:t>SparkJavaRoutesRegisterPlugin</a:t>
            </a:r>
            <a:endParaRPr lang="fr-FR" dirty="0" smtClean="0"/>
          </a:p>
          <a:p>
            <a:pPr lvl="1"/>
            <a:r>
              <a:rPr lang="fr-FR" dirty="0" smtClean="0"/>
              <a:t>Va enregistrer les chemins dans </a:t>
            </a:r>
            <a:r>
              <a:rPr lang="fr-FR" dirty="0" err="1" smtClean="0"/>
              <a:t>Spark</a:t>
            </a:r>
            <a:r>
              <a:rPr lang="fr-FR" dirty="0" smtClean="0"/>
              <a:t> à partir des annotations associés aux verbes HTTP (GET, PUT, POST, DELETE)</a:t>
            </a:r>
          </a:p>
          <a:p>
            <a:pPr lvl="1"/>
            <a:r>
              <a:rPr lang="fr-FR" dirty="0" smtClean="0"/>
              <a:t>Obligatoire pour que les WS puissent fonctionner</a:t>
            </a:r>
          </a:p>
          <a:p>
            <a:r>
              <a:rPr lang="fr-FR" dirty="0"/>
              <a:t>Les </a:t>
            </a:r>
            <a:r>
              <a:rPr lang="fr-FR" dirty="0" err="1" smtClean="0"/>
              <a:t>RestHandlerPlugin</a:t>
            </a:r>
            <a:endParaRPr lang="fr-FR" dirty="0" smtClean="0"/>
          </a:p>
          <a:p>
            <a:pPr lvl="1"/>
            <a:r>
              <a:rPr lang="fr-FR" dirty="0" smtClean="0"/>
              <a:t>Traitements spécifiques à faire pour transformer le flux HTTP en objet Java</a:t>
            </a:r>
          </a:p>
          <a:p>
            <a:pPr lvl="1"/>
            <a:r>
              <a:rPr lang="fr-FR" dirty="0" smtClean="0"/>
              <a:t>Exécuter dans l’ordre de déclaration</a:t>
            </a:r>
          </a:p>
          <a:p>
            <a:pPr lvl="1"/>
            <a:r>
              <a:rPr lang="fr-FR" dirty="0" smtClean="0"/>
              <a:t>Dispose d’une méthode permettant de savoir si ils s’appliquent ou non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27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Sécurité des WS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défaut, tous les WS supposent que l’utilisateur est authentifié</a:t>
            </a:r>
          </a:p>
          <a:p>
            <a:r>
              <a:rPr lang="fr-FR" dirty="0"/>
              <a:t>Annotation @</a:t>
            </a:r>
            <a:r>
              <a:rPr lang="fr-FR" dirty="0" err="1" smtClean="0"/>
              <a:t>AnonymousAccessAllowed</a:t>
            </a:r>
            <a:r>
              <a:rPr lang="fr-FR" dirty="0" smtClean="0"/>
              <a:t> pour permettre l’utilisation sans authentification</a:t>
            </a:r>
          </a:p>
          <a:p>
            <a:r>
              <a:rPr lang="fr-FR" dirty="0"/>
              <a:t>Annotation @</a:t>
            </a:r>
            <a:r>
              <a:rPr lang="fr-FR" dirty="0" err="1" smtClean="0"/>
              <a:t>SessionInvalidate</a:t>
            </a:r>
            <a:r>
              <a:rPr lang="fr-FR" dirty="0" smtClean="0"/>
              <a:t> pour permettre un </a:t>
            </a:r>
            <a:r>
              <a:rPr lang="fr-FR" dirty="0" err="1" smtClean="0"/>
              <a:t>logout</a:t>
            </a:r>
            <a:endParaRPr lang="fr-FR" dirty="0" smtClean="0"/>
          </a:p>
          <a:p>
            <a:r>
              <a:rPr lang="fr-FR" dirty="0"/>
              <a:t>Le </a:t>
            </a:r>
            <a:r>
              <a:rPr lang="fr-FR" dirty="0" err="1" smtClean="0"/>
              <a:t>SessionRestHandlerPlugin</a:t>
            </a:r>
            <a:r>
              <a:rPr lang="fr-FR" dirty="0" smtClean="0"/>
              <a:t> est responsable de créer et maintenir une session utilisateur entre les différents appels</a:t>
            </a:r>
          </a:p>
          <a:p>
            <a:r>
              <a:rPr lang="fr-FR" dirty="0" err="1" smtClean="0"/>
              <a:t>SecurityRestHandlerPlugin</a:t>
            </a:r>
            <a:r>
              <a:rPr lang="fr-FR" dirty="0" smtClean="0"/>
              <a:t> est responsable de vérifier si l’utilisateur est authentifié</a:t>
            </a:r>
          </a:p>
          <a:p>
            <a:pPr lvl="1"/>
            <a:r>
              <a:rPr lang="fr-FR" dirty="0" smtClean="0"/>
              <a:t>Lève une erreur en cas d’accès non authentifié sur un </a:t>
            </a:r>
            <a:r>
              <a:rPr lang="fr-FR" dirty="0" err="1" smtClean="0"/>
              <a:t>webservice</a:t>
            </a:r>
            <a:r>
              <a:rPr lang="fr-FR" dirty="0" smtClean="0"/>
              <a:t> le nécessitant</a:t>
            </a:r>
          </a:p>
          <a:p>
            <a:pPr lvl="1"/>
            <a:r>
              <a:rPr lang="fr-FR" dirty="0" smtClean="0"/>
              <a:t>A adapter pour gérer un SSO 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065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Quelques autres </a:t>
            </a:r>
            <a:r>
              <a:rPr lang="fr-FR" dirty="0" err="1" smtClean="0"/>
              <a:t>RestHandlerPlugin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ValidatorRestHandlerPlugin</a:t>
            </a:r>
            <a:endParaRPr lang="fr-FR" dirty="0" smtClean="0"/>
          </a:p>
          <a:p>
            <a:pPr lvl="1"/>
            <a:r>
              <a:rPr lang="fr-FR" dirty="0" smtClean="0"/>
              <a:t>Charger de vérifier les contraintes associés aux champs de DTO </a:t>
            </a:r>
          </a:p>
          <a:p>
            <a:r>
              <a:rPr lang="fr-FR" dirty="0" err="1" smtClean="0"/>
              <a:t>PaginatorAndSortRestHandlerPlugin</a:t>
            </a:r>
            <a:endParaRPr lang="fr-FR" dirty="0" smtClean="0"/>
          </a:p>
          <a:p>
            <a:pPr lvl="1"/>
            <a:r>
              <a:rPr lang="fr-FR" dirty="0" smtClean="0"/>
              <a:t>Permet de gérer automatiquement les tableaux </a:t>
            </a:r>
            <a:r>
              <a:rPr lang="fr-FR" dirty="0" err="1" smtClean="0"/>
              <a:t>pagninés</a:t>
            </a:r>
            <a:r>
              <a:rPr lang="fr-FR" dirty="0" smtClean="0"/>
              <a:t> avec tri des colonnes</a:t>
            </a:r>
          </a:p>
          <a:p>
            <a:r>
              <a:rPr lang="fr-FR" dirty="0" err="1" smtClean="0"/>
              <a:t>CorsAllowerRestHandlerPlugin</a:t>
            </a:r>
            <a:endParaRPr lang="fr-FR" dirty="0" smtClean="0"/>
          </a:p>
          <a:p>
            <a:pPr lvl="1"/>
            <a:r>
              <a:rPr lang="fr-FR" dirty="0" smtClean="0"/>
              <a:t>Utile pour permettre des requêtes Cross </a:t>
            </a:r>
            <a:r>
              <a:rPr lang="fr-FR" dirty="0" err="1" smtClean="0"/>
              <a:t>Origins</a:t>
            </a:r>
            <a:r>
              <a:rPr lang="fr-FR" dirty="0" smtClean="0"/>
              <a:t> sans lever  de problème de sécurité sur les navigateurs</a:t>
            </a:r>
          </a:p>
          <a:p>
            <a:r>
              <a:rPr lang="fr-FR" dirty="0" err="1" smtClean="0"/>
              <a:t>RateLimitingRestHandlerPlugin</a:t>
            </a:r>
            <a:endParaRPr lang="fr-FR" dirty="0" smtClean="0"/>
          </a:p>
          <a:p>
            <a:pPr lvl="1"/>
            <a:r>
              <a:rPr lang="fr-FR" dirty="0" smtClean="0"/>
              <a:t>Définition d’un nombre d’appel autorisés par session et par fenêtre temporelle</a:t>
            </a:r>
          </a:p>
          <a:p>
            <a:pPr lvl="1"/>
            <a:r>
              <a:rPr lang="fr-FR" dirty="0" smtClean="0"/>
              <a:t>Mécanisme pour limiter les attaques de types DOS (</a:t>
            </a:r>
            <a:r>
              <a:rPr lang="fr-FR" dirty="0" err="1" smtClean="0"/>
              <a:t>Denial</a:t>
            </a:r>
            <a:r>
              <a:rPr lang="fr-FR" dirty="0" smtClean="0"/>
              <a:t> of services)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28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approche modulaire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1050" y="1260472"/>
            <a:ext cx="2782838" cy="4895850"/>
          </a:xfrm>
        </p:spPr>
        <p:txBody>
          <a:bodyPr/>
          <a:lstStyle/>
          <a:p>
            <a:r>
              <a:rPr lang="fr-FR" dirty="0" smtClean="0"/>
              <a:t>Modules spécialisés</a:t>
            </a:r>
          </a:p>
          <a:p>
            <a:pPr lvl="1"/>
            <a:r>
              <a:rPr lang="fr-FR" dirty="0" smtClean="0"/>
              <a:t>Par traitement</a:t>
            </a:r>
          </a:p>
          <a:p>
            <a:pPr lvl="1"/>
            <a:r>
              <a:rPr lang="fr-FR" dirty="0" smtClean="0"/>
              <a:t>Par rapport aux dépendances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Modules opérationnels</a:t>
            </a:r>
          </a:p>
          <a:p>
            <a:pPr lvl="1"/>
            <a:r>
              <a:rPr lang="fr-FR" dirty="0" smtClean="0"/>
              <a:t>API simple</a:t>
            </a:r>
          </a:p>
          <a:p>
            <a:pPr lvl="1"/>
            <a:r>
              <a:rPr lang="fr-FR" dirty="0" smtClean="0"/>
              <a:t>API adapté</a:t>
            </a:r>
          </a:p>
          <a:p>
            <a:pPr lvl="1"/>
            <a:r>
              <a:rPr lang="fr-FR" dirty="0" smtClean="0"/>
              <a:t>Cloisonnement (aspects juridiques)</a:t>
            </a:r>
          </a:p>
          <a:p>
            <a:pPr lvl="1"/>
            <a:r>
              <a:rPr lang="fr-FR" sz="1500" dirty="0" smtClean="0"/>
              <a:t>Maitrisés</a:t>
            </a:r>
          </a:p>
          <a:p>
            <a:endParaRPr lang="fr-FR" dirty="0"/>
          </a:p>
        </p:txBody>
      </p:sp>
      <p:grpSp>
        <p:nvGrpSpPr>
          <p:cNvPr id="39" name="Groupe 38"/>
          <p:cNvGrpSpPr/>
          <p:nvPr/>
        </p:nvGrpSpPr>
        <p:grpSpPr>
          <a:xfrm>
            <a:off x="2843808" y="1679685"/>
            <a:ext cx="6425719" cy="3887787"/>
            <a:chOff x="935831" y="1232521"/>
            <a:chExt cx="7272338" cy="3887787"/>
          </a:xfrm>
        </p:grpSpPr>
        <p:sp>
          <p:nvSpPr>
            <p:cNvPr id="12" name="Rectangle 11"/>
            <p:cNvSpPr/>
            <p:nvPr/>
          </p:nvSpPr>
          <p:spPr>
            <a:xfrm>
              <a:off x="3631977" y="2422675"/>
              <a:ext cx="486528" cy="50405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31978" y="3046761"/>
              <a:ext cx="486528" cy="50405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31977" y="3741695"/>
              <a:ext cx="486528" cy="50405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31977" y="4398151"/>
              <a:ext cx="486527" cy="50405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32471" y="2428574"/>
              <a:ext cx="823889" cy="50405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32471" y="3085030"/>
              <a:ext cx="823890" cy="50405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32471" y="3742134"/>
              <a:ext cx="823890" cy="50405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32471" y="4398590"/>
              <a:ext cx="823890" cy="50405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Triangle isocèle 19"/>
            <p:cNvSpPr/>
            <p:nvPr/>
          </p:nvSpPr>
          <p:spPr>
            <a:xfrm rot="16200000">
              <a:off x="4981229" y="3214394"/>
              <a:ext cx="288032" cy="26223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44393" y="2991310"/>
              <a:ext cx="576064" cy="2626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44393" y="3360667"/>
              <a:ext cx="576064" cy="2626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40537" y="2525943"/>
              <a:ext cx="576064" cy="43541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24" name="Connecteur droit 23"/>
            <p:cNvCxnSpPr>
              <a:stCxn id="21" idx="3"/>
              <a:endCxn id="23" idx="1"/>
            </p:cNvCxnSpPr>
            <p:nvPr/>
          </p:nvCxnSpPr>
          <p:spPr>
            <a:xfrm flipV="1">
              <a:off x="6120457" y="2743649"/>
              <a:ext cx="720080" cy="378997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840537" y="3142961"/>
              <a:ext cx="576064" cy="43541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26" name="Connecteur droit 25"/>
            <p:cNvCxnSpPr>
              <a:stCxn id="21" idx="3"/>
              <a:endCxn id="25" idx="1"/>
            </p:cNvCxnSpPr>
            <p:nvPr/>
          </p:nvCxnSpPr>
          <p:spPr>
            <a:xfrm>
              <a:off x="6120457" y="3122646"/>
              <a:ext cx="720080" cy="238021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ZoneTexte 25"/>
            <p:cNvSpPr txBox="1"/>
            <p:nvPr/>
          </p:nvSpPr>
          <p:spPr>
            <a:xfrm>
              <a:off x="3631977" y="187787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r-FR" dirty="0" smtClean="0"/>
                <a:t>API</a:t>
              </a:r>
              <a:endParaRPr lang="fr-FR" dirty="0"/>
            </a:p>
          </p:txBody>
        </p:sp>
        <p:sp>
          <p:nvSpPr>
            <p:cNvPr id="28" name="ZoneTexte 26"/>
            <p:cNvSpPr txBox="1"/>
            <p:nvPr/>
          </p:nvSpPr>
          <p:spPr>
            <a:xfrm>
              <a:off x="4582779" y="1868579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r-FR" dirty="0" smtClean="0"/>
                <a:t>IMPL</a:t>
              </a:r>
              <a:endParaRPr lang="fr-FR" dirty="0"/>
            </a:p>
          </p:txBody>
        </p:sp>
        <p:sp>
          <p:nvSpPr>
            <p:cNvPr id="29" name="ZoneTexte 27"/>
            <p:cNvSpPr txBox="1"/>
            <p:nvPr/>
          </p:nvSpPr>
          <p:spPr>
            <a:xfrm>
              <a:off x="5370728" y="1877871"/>
              <a:ext cx="923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r-FR" dirty="0" smtClean="0"/>
                <a:t>PLUGIN</a:t>
              </a:r>
              <a:endParaRPr lang="fr-FR" dirty="0"/>
            </a:p>
          </p:txBody>
        </p:sp>
        <p:sp>
          <p:nvSpPr>
            <p:cNvPr id="30" name="ZoneTexte 28"/>
            <p:cNvSpPr txBox="1"/>
            <p:nvPr/>
          </p:nvSpPr>
          <p:spPr>
            <a:xfrm>
              <a:off x="6864698" y="187787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r-FR" dirty="0" smtClean="0"/>
                <a:t>LIB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06585" y="2428134"/>
              <a:ext cx="422293" cy="123725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10441" y="2435785"/>
              <a:ext cx="936104" cy="2474511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 smtClean="0"/>
                <a:t>APPLICATION</a:t>
              </a:r>
              <a:endParaRPr lang="fr-FR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913801" y="187787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r-FR" dirty="0" smtClean="0"/>
                <a:t>UTIL</a:t>
              </a:r>
              <a:endParaRPr lang="fr-FR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90561" y="2309151"/>
              <a:ext cx="3503561" cy="2727780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6347448" y="4325521"/>
              <a:ext cx="165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fr-FR" sz="3200" dirty="0" smtClean="0">
                  <a:solidFill>
                    <a:schemeClr val="bg1">
                      <a:lumMod val="65000"/>
                    </a:schemeClr>
                  </a:solidFill>
                </a:rPr>
                <a:t>Vertigo</a:t>
              </a:r>
              <a:endParaRPr lang="fr-FR" sz="3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935831" y="1232521"/>
              <a:ext cx="7272338" cy="3887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fr-F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355600" indent="-355600" algn="l" eaLnBrk="0" hangingPunct="0">
                <a:spcBef>
                  <a:spcPct val="25000"/>
                </a:spcBef>
                <a:spcAft>
                  <a:spcPct val="25000"/>
                </a:spcAft>
                <a:buFontTx/>
                <a:buBlip>
                  <a:blip r:embed="rId2"/>
                </a:buBlip>
              </a:pPr>
              <a:endParaRPr lang="fr-FR" sz="1600" dirty="0"/>
            </a:p>
          </p:txBody>
        </p:sp>
        <p:cxnSp>
          <p:nvCxnSpPr>
            <p:cNvPr id="37" name="Connecteur droit 36"/>
            <p:cNvCxnSpPr>
              <a:stCxn id="17" idx="3"/>
              <a:endCxn id="21" idx="1"/>
            </p:cNvCxnSpPr>
            <p:nvPr/>
          </p:nvCxnSpPr>
          <p:spPr>
            <a:xfrm flipV="1">
              <a:off x="5256361" y="3122646"/>
              <a:ext cx="288032" cy="21441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>
              <a:stCxn id="17" idx="3"/>
              <a:endCxn id="22" idx="1"/>
            </p:cNvCxnSpPr>
            <p:nvPr/>
          </p:nvCxnSpPr>
          <p:spPr>
            <a:xfrm>
              <a:off x="5256361" y="3337058"/>
              <a:ext cx="288032" cy="15494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5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de </a:t>
            </a:r>
            <a:r>
              <a:rPr lang="fr-FR" dirty="0" err="1" smtClean="0"/>
              <a:t>webservices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WS présents dans vertigo</a:t>
            </a:r>
          </a:p>
          <a:p>
            <a:pPr lvl="1"/>
            <a:r>
              <a:rPr lang="fr-FR" dirty="0" err="1" smtClean="0"/>
              <a:t>io.vertigo.vega.impl.rest.catalog.CatalogRestServices</a:t>
            </a:r>
            <a:r>
              <a:rPr lang="fr-FR" dirty="0"/>
              <a:t> </a:t>
            </a:r>
            <a:r>
              <a:rPr lang="fr-FR" dirty="0" smtClean="0"/>
              <a:t>: Liste tous les </a:t>
            </a:r>
            <a:r>
              <a:rPr lang="fr-FR" dirty="0" err="1" smtClean="0"/>
              <a:t>webservices</a:t>
            </a:r>
            <a:r>
              <a:rPr lang="fr-FR" dirty="0" smtClean="0"/>
              <a:t> proposées par l’application</a:t>
            </a:r>
          </a:p>
          <a:p>
            <a:pPr lvl="1"/>
            <a:r>
              <a:rPr lang="fr-FR" dirty="0" err="1" smtClean="0"/>
              <a:t>io.vertigo.vega.impl.rest.catalog.SwaggerRestServices</a:t>
            </a:r>
            <a:r>
              <a:rPr lang="fr-FR" dirty="0" smtClean="0"/>
              <a:t> : offre une IHM des tests des WS</a:t>
            </a:r>
            <a:endParaRPr lang="fr-FR" dirty="0"/>
          </a:p>
          <a:p>
            <a:r>
              <a:rPr lang="fr-FR" dirty="0" smtClean="0"/>
              <a:t>Quelques  caractéristiques de </a:t>
            </a:r>
            <a:r>
              <a:rPr lang="fr-FR" dirty="0" err="1" smtClean="0"/>
              <a:t>swagger</a:t>
            </a:r>
            <a:endParaRPr lang="fr-FR" dirty="0" smtClean="0"/>
          </a:p>
          <a:p>
            <a:pPr lvl="1"/>
            <a:r>
              <a:rPr lang="fr-FR" dirty="0" smtClean="0"/>
              <a:t>Permet de tester le service avec les bonnes méthodes (GET, PUT, …)</a:t>
            </a:r>
          </a:p>
          <a:p>
            <a:pPr lvl="1"/>
            <a:r>
              <a:rPr lang="fr-FR" dirty="0" smtClean="0"/>
              <a:t>Permet de saisir </a:t>
            </a:r>
            <a:r>
              <a:rPr lang="fr-FR" dirty="0" err="1" smtClean="0"/>
              <a:t>Json</a:t>
            </a:r>
            <a:r>
              <a:rPr lang="fr-FR" dirty="0" smtClean="0"/>
              <a:t> à envoyer</a:t>
            </a:r>
          </a:p>
          <a:p>
            <a:pPr lvl="1"/>
            <a:r>
              <a:rPr lang="fr-FR" dirty="0" smtClean="0"/>
              <a:t>Offre un </a:t>
            </a:r>
            <a:r>
              <a:rPr lang="fr-FR" dirty="0" err="1" smtClean="0"/>
              <a:t>Json</a:t>
            </a:r>
            <a:r>
              <a:rPr lang="fr-FR" dirty="0" smtClean="0"/>
              <a:t> d’exemple</a:t>
            </a:r>
          </a:p>
          <a:p>
            <a:pPr lvl="1"/>
            <a:r>
              <a:rPr lang="fr-FR" dirty="0" smtClean="0"/>
              <a:t>Indique les codes de retour attendu</a:t>
            </a:r>
          </a:p>
          <a:p>
            <a:pPr lvl="1"/>
            <a:r>
              <a:rPr lang="fr-FR" dirty="0" smtClean="0"/>
              <a:t>Permet de valider le bon fonctionnement des WS sans se baser sur FOCUS</a:t>
            </a:r>
          </a:p>
          <a:p>
            <a:pPr marL="534987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4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779838" y="4868391"/>
            <a:ext cx="5364162" cy="5048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 smtClean="0">
              <a:solidFill>
                <a:schemeClr val="bg2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938" y="1392254"/>
            <a:ext cx="3643313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79838" y="1196975"/>
            <a:ext cx="5292725" cy="5184775"/>
          </a:xfrm>
          <a:noFill/>
        </p:spPr>
        <p:txBody>
          <a:bodyPr/>
          <a:lstStyle/>
          <a:p>
            <a:pPr>
              <a:buNone/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Généralités sur </a:t>
            </a:r>
            <a:r>
              <a:rPr lang="fr-FR" sz="1800" b="1" dirty="0"/>
              <a:t>Vertigo</a:t>
            </a:r>
            <a:endParaRPr lang="fr-FR" sz="1800" b="1" dirty="0" smtClean="0"/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Approche MDA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Couche métier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Couche IHM</a:t>
            </a:r>
          </a:p>
          <a:p>
            <a:pPr>
              <a:tabLst>
                <a:tab pos="4572000" algn="l"/>
              </a:tabLst>
            </a:pPr>
            <a:endParaRPr lang="fr-FR" sz="1800" b="1" dirty="0" smtClean="0"/>
          </a:p>
          <a:p>
            <a:pPr>
              <a:tabLst>
                <a:tab pos="4572000" algn="l"/>
              </a:tabLst>
            </a:pPr>
            <a:r>
              <a:rPr lang="fr-FR" sz="1800" b="1" dirty="0" smtClean="0"/>
              <a:t>Questions / réponses</a:t>
            </a:r>
          </a:p>
          <a:p>
            <a:pPr marL="0" indent="0">
              <a:buNone/>
              <a:tabLst>
                <a:tab pos="4572000" algn="l"/>
              </a:tabLst>
            </a:pPr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20921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Modules Vertigo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Vertigo est </a:t>
            </a:r>
            <a:r>
              <a:rPr lang="fr-FR" dirty="0"/>
              <a:t>organisé en </a:t>
            </a:r>
            <a:r>
              <a:rPr lang="fr-FR" dirty="0" smtClean="0"/>
              <a:t>différents modules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Modules </a:t>
            </a:r>
            <a:r>
              <a:rPr lang="fr-FR" dirty="0" smtClean="0"/>
              <a:t>obligatoires/ toujours utilisés</a:t>
            </a:r>
            <a:endParaRPr lang="fr-FR" dirty="0"/>
          </a:p>
          <a:p>
            <a:pPr lvl="2"/>
            <a:r>
              <a:rPr lang="fr-FR" dirty="0" smtClean="0"/>
              <a:t>Vertigo-</a:t>
            </a:r>
            <a:r>
              <a:rPr lang="fr-FR" dirty="0" err="1" smtClean="0"/>
              <a:t>core</a:t>
            </a:r>
            <a:endParaRPr lang="fr-FR" dirty="0" smtClean="0"/>
          </a:p>
          <a:p>
            <a:pPr lvl="2"/>
            <a:r>
              <a:rPr lang="fr-FR" dirty="0" smtClean="0"/>
              <a:t>Vertigo-</a:t>
            </a:r>
            <a:r>
              <a:rPr lang="fr-FR" dirty="0" err="1" smtClean="0"/>
              <a:t>commons</a:t>
            </a:r>
            <a:r>
              <a:rPr lang="fr-FR" dirty="0" smtClean="0"/>
              <a:t> (api + </a:t>
            </a:r>
            <a:r>
              <a:rPr lang="fr-FR" dirty="0" err="1" smtClean="0"/>
              <a:t>impl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Vertigo-dynamo (api + </a:t>
            </a:r>
            <a:r>
              <a:rPr lang="fr-FR" dirty="0" err="1" smtClean="0"/>
              <a:t>impl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/>
              <a:t>Modules </a:t>
            </a:r>
            <a:r>
              <a:rPr lang="fr-FR" dirty="0" smtClean="0"/>
              <a:t>optionnels</a:t>
            </a:r>
          </a:p>
          <a:p>
            <a:pPr lvl="2"/>
            <a:r>
              <a:rPr lang="fr-FR" dirty="0"/>
              <a:t>Vertigo-studio : MDA</a:t>
            </a:r>
          </a:p>
          <a:p>
            <a:pPr lvl="2"/>
            <a:r>
              <a:rPr lang="fr-FR" dirty="0"/>
              <a:t>Vertigo-</a:t>
            </a:r>
            <a:r>
              <a:rPr lang="fr-FR" dirty="0" err="1"/>
              <a:t>personna</a:t>
            </a:r>
            <a:r>
              <a:rPr lang="fr-FR" dirty="0"/>
              <a:t> (api + </a:t>
            </a:r>
            <a:r>
              <a:rPr lang="fr-FR" dirty="0" err="1"/>
              <a:t>impl</a:t>
            </a:r>
            <a:r>
              <a:rPr lang="fr-FR" dirty="0" smtClean="0"/>
              <a:t>) : gestion des utilisateurs et autorisations associées</a:t>
            </a:r>
            <a:endParaRPr lang="fr-FR" dirty="0"/>
          </a:p>
          <a:p>
            <a:pPr lvl="2"/>
            <a:r>
              <a:rPr lang="fr-FR" dirty="0" smtClean="0"/>
              <a:t>Vertigo-tempo </a:t>
            </a:r>
            <a:r>
              <a:rPr lang="fr-FR" dirty="0"/>
              <a:t>(api + </a:t>
            </a:r>
            <a:r>
              <a:rPr lang="fr-FR" dirty="0" err="1"/>
              <a:t>impl</a:t>
            </a:r>
            <a:r>
              <a:rPr lang="fr-FR" dirty="0"/>
              <a:t>) : programmation de job</a:t>
            </a:r>
          </a:p>
          <a:p>
            <a:pPr lvl="2"/>
            <a:r>
              <a:rPr lang="fr-FR" dirty="0"/>
              <a:t>Vertigo-quarto (api + </a:t>
            </a:r>
            <a:r>
              <a:rPr lang="fr-FR" dirty="0" err="1"/>
              <a:t>impl</a:t>
            </a:r>
            <a:r>
              <a:rPr lang="fr-FR" dirty="0"/>
              <a:t>) : génération d’ODT/PDF</a:t>
            </a:r>
          </a:p>
          <a:p>
            <a:pPr lvl="2"/>
            <a:r>
              <a:rPr lang="fr-FR" dirty="0" smtClean="0"/>
              <a:t>Vertigo-ccc  : supervision</a:t>
            </a:r>
          </a:p>
          <a:p>
            <a:pPr lvl="2"/>
            <a:r>
              <a:rPr lang="fr-FR" dirty="0" smtClean="0"/>
              <a:t>Vertigo-struts2</a:t>
            </a:r>
          </a:p>
          <a:p>
            <a:pPr lvl="2"/>
            <a:r>
              <a:rPr lang="fr-FR" dirty="0" smtClean="0"/>
              <a:t>Vertigo-</a:t>
            </a:r>
            <a:r>
              <a:rPr lang="fr-FR" dirty="0" err="1" smtClean="0"/>
              <a:t>vega</a:t>
            </a:r>
            <a:r>
              <a:rPr lang="fr-FR" dirty="0" smtClean="0"/>
              <a:t> (api + </a:t>
            </a:r>
            <a:r>
              <a:rPr lang="fr-FR" dirty="0" err="1" smtClean="0"/>
              <a:t>impl</a:t>
            </a:r>
            <a:r>
              <a:rPr lang="fr-FR" dirty="0" smtClean="0"/>
              <a:t>) : communications avec systèmes tiers (REST)</a:t>
            </a:r>
            <a:endParaRPr lang="fr-FR" dirty="0"/>
          </a:p>
          <a:p>
            <a:pPr lvl="1"/>
            <a:r>
              <a:rPr lang="fr-FR" dirty="0" smtClean="0"/>
              <a:t>Un module  de regroupement</a:t>
            </a:r>
          </a:p>
          <a:p>
            <a:pPr lvl="2"/>
            <a:r>
              <a:rPr lang="fr-FR" dirty="0" smtClean="0"/>
              <a:t>Vertigo-bundle : tous sauf studio / CCC / </a:t>
            </a:r>
            <a:r>
              <a:rPr lang="fr-FR" dirty="0" err="1" smtClean="0"/>
              <a:t>Struts</a:t>
            </a:r>
            <a:r>
              <a:rPr lang="fr-FR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0413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 de la modularité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modules dialoguent entre eux via les API publiques</a:t>
            </a:r>
          </a:p>
          <a:p>
            <a:r>
              <a:rPr lang="fr-FR" dirty="0" smtClean="0"/>
              <a:t>Les plugins sont des composants techniques spécifiques liés à une technologie ou une stratégie spécifique</a:t>
            </a:r>
          </a:p>
          <a:p>
            <a:pPr lvl="1"/>
            <a:r>
              <a:rPr lang="fr-FR" dirty="0" smtClean="0"/>
              <a:t>Utilisation de SOLR ou </a:t>
            </a:r>
            <a:r>
              <a:rPr lang="fr-FR" dirty="0" err="1" smtClean="0"/>
              <a:t>elasticSearch</a:t>
            </a:r>
            <a:r>
              <a:rPr lang="fr-FR" dirty="0" smtClean="0"/>
              <a:t> pour la recherche</a:t>
            </a:r>
          </a:p>
          <a:p>
            <a:pPr lvl="1"/>
            <a:r>
              <a:rPr lang="fr-FR" dirty="0" smtClean="0"/>
              <a:t>Conversion en PDF via </a:t>
            </a:r>
            <a:r>
              <a:rPr lang="fr-FR" dirty="0" err="1" smtClean="0"/>
              <a:t>openoffice</a:t>
            </a:r>
            <a:endParaRPr lang="fr-FR" dirty="0" smtClean="0"/>
          </a:p>
          <a:p>
            <a:pPr lvl="1"/>
            <a:r>
              <a:rPr lang="fr-FR" dirty="0" smtClean="0"/>
              <a:t>Sauvegarde de fichier en base ou sur système de fichiers</a:t>
            </a:r>
          </a:p>
          <a:p>
            <a:r>
              <a:rPr lang="fr-FR" dirty="0" smtClean="0"/>
              <a:t>Quand il y a des plugins, les modules qui les utilisent font souvent le passe plat</a:t>
            </a:r>
          </a:p>
          <a:p>
            <a:r>
              <a:rPr lang="fr-FR" dirty="0" smtClean="0"/>
              <a:t>La séparation API – </a:t>
            </a:r>
            <a:r>
              <a:rPr lang="fr-FR" dirty="0" err="1" smtClean="0"/>
              <a:t>impl</a:t>
            </a:r>
            <a:r>
              <a:rPr lang="fr-FR" dirty="0" smtClean="0"/>
              <a:t> est présente dans les jars</a:t>
            </a:r>
          </a:p>
          <a:p>
            <a:pPr lvl="1"/>
            <a:r>
              <a:rPr lang="fr-FR" dirty="0" smtClean="0"/>
              <a:t>Jars uniquement pour l’api</a:t>
            </a:r>
          </a:p>
          <a:p>
            <a:pPr lvl="1"/>
            <a:r>
              <a:rPr lang="fr-FR" dirty="0" smtClean="0"/>
              <a:t>Jars uniquement pour l’</a:t>
            </a:r>
            <a:r>
              <a:rPr lang="fr-FR" dirty="0" err="1" smtClean="0"/>
              <a:t>impl</a:t>
            </a:r>
            <a:r>
              <a:rPr lang="fr-FR" dirty="0" smtClean="0"/>
              <a:t> =&gt; ne référence que les api des autres modules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cs typeface="Arial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nception personnalisée">
  <a:themeElements>
    <a:clrScheme name="2_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18230</TotalTime>
  <Words>5143</Words>
  <Application>Microsoft Office PowerPoint</Application>
  <PresentationFormat>Affichage à l'écran (4:3)</PresentationFormat>
  <Paragraphs>989</Paragraphs>
  <Slides>71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71</vt:i4>
      </vt:variant>
    </vt:vector>
  </HeadingPairs>
  <TitlesOfParts>
    <vt:vector size="73" baseType="lpstr">
      <vt:lpstr>Conception personnalisée</vt:lpstr>
      <vt:lpstr>2_Conception personnalisée</vt:lpstr>
      <vt:lpstr>Présentation PowerPoint</vt:lpstr>
      <vt:lpstr>Agenda</vt:lpstr>
      <vt:lpstr>Vertigo, bien plus qu’un framework</vt:lpstr>
      <vt:lpstr>Petit historique</vt:lpstr>
      <vt:lpstr>Caractéristiques de Vertigo</vt:lpstr>
      <vt:lpstr>Architecture - SOA</vt:lpstr>
      <vt:lpstr>Une approche modulaire</vt:lpstr>
      <vt:lpstr>Modules Vertigo</vt:lpstr>
      <vt:lpstr>Principe de la modularité</vt:lpstr>
      <vt:lpstr>Utilisation de la modularité</vt:lpstr>
      <vt:lpstr>Notion de component</vt:lpstr>
      <vt:lpstr>Initialisation des composants</vt:lpstr>
      <vt:lpstr>Notion Vertigo : l’Option</vt:lpstr>
      <vt:lpstr>Application vertigo</vt:lpstr>
      <vt:lpstr>Quelques composants à connaitre</vt:lpstr>
      <vt:lpstr>Gestion de la sécurité</vt:lpstr>
      <vt:lpstr>Exemple de fichier d’autorisation (1/2)</vt:lpstr>
      <vt:lpstr>Exemple de fichier d’autorisation (2/2)</vt:lpstr>
      <vt:lpstr>Initialisation des verrous (1/2)</vt:lpstr>
      <vt:lpstr>Initialisation des verrous (2/2)</vt:lpstr>
      <vt:lpstr>Exemple d’utilisation</vt:lpstr>
      <vt:lpstr>Structure d’un projet vertigo</vt:lpstr>
      <vt:lpstr>Agenda</vt:lpstr>
      <vt:lpstr>MDA? </vt:lpstr>
      <vt:lpstr>Etapes de développement</vt:lpstr>
      <vt:lpstr>Notion Vertigo: le DTO</vt:lpstr>
      <vt:lpstr>Notion Vertigo: la DTC</vt:lpstr>
      <vt:lpstr>Notion Vertigo: Le domaine</vt:lpstr>
      <vt:lpstr>Modélisation de la base</vt:lpstr>
      <vt:lpstr>Modélisation des autres éléments</vt:lpstr>
      <vt:lpstr>Exemple de KSP (DTO)</vt:lpstr>
      <vt:lpstr>Contraintes de modélisations</vt:lpstr>
      <vt:lpstr>KSP pour les taches de bas niveau</vt:lpstr>
      <vt:lpstr>Paramètres des taches</vt:lpstr>
      <vt:lpstr>Exemple de KSP de taches(1/2)</vt:lpstr>
      <vt:lpstr>Exemple de KSP de taches (2/2)</vt:lpstr>
      <vt:lpstr>Le DAO</vt:lpstr>
      <vt:lpstr>Principaux objets java générés</vt:lpstr>
      <vt:lpstr>Eléments générés</vt:lpstr>
      <vt:lpstr>Utilisation des générateurs</vt:lpstr>
      <vt:lpstr>Agenda</vt:lpstr>
      <vt:lpstr>Caractéristiques de la couche métier</vt:lpstr>
      <vt:lpstr>Caractéristiques d’une façade de  service (1/2)</vt:lpstr>
      <vt:lpstr>Caractéristiques d’une façade de  service (2/2)</vt:lpstr>
      <vt:lpstr>Codage d’un service</vt:lpstr>
      <vt:lpstr>Couche Service : AOP</vt:lpstr>
      <vt:lpstr>Utilisation de l’injection</vt:lpstr>
      <vt:lpstr>Couche Service : déclaration des composants</vt:lpstr>
      <vt:lpstr>Couche Service : déclaration des composants</vt:lpstr>
      <vt:lpstr>Exemple de déclaration des composants</vt:lpstr>
      <vt:lpstr>Exemple de déclaration des composants</vt:lpstr>
      <vt:lpstr>Gestion des transactions</vt:lpstr>
      <vt:lpstr>Listes de référence</vt:lpstr>
      <vt:lpstr>Gestions des Exceptions</vt:lpstr>
      <vt:lpstr>Bonnes pratiques de codage technique</vt:lpstr>
      <vt:lpstr>Bonnes pratiques de codage métier</vt:lpstr>
      <vt:lpstr>Tests de Non Régressions</vt:lpstr>
      <vt:lpstr>Agenda</vt:lpstr>
      <vt:lpstr>Quelques caractéristiques</vt:lpstr>
      <vt:lpstr>Conversion JAVA &lt;-&gt; JSON</vt:lpstr>
      <vt:lpstr>Objets spécifiques d’IHM</vt:lpstr>
      <vt:lpstr>Définition des WS Vega</vt:lpstr>
      <vt:lpstr>Exemple de WS</vt:lpstr>
      <vt:lpstr>Exemple de WS</vt:lpstr>
      <vt:lpstr>Web.xml pour utilisation des WS vega</vt:lpstr>
      <vt:lpstr>Configuration vertigo</vt:lpstr>
      <vt:lpstr>Principe de la configuration vertigo</vt:lpstr>
      <vt:lpstr>Sécurité des WS</vt:lpstr>
      <vt:lpstr>Quelques autres RestHandlerPlugin</vt:lpstr>
      <vt:lpstr>Tests de webservices</vt:lpstr>
      <vt:lpstr>Agenda</vt:lpstr>
    </vt:vector>
  </TitlesOfParts>
  <Company>KLEE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Park</dc:title>
  <dc:subject>Présentation Flash SOA</dc:subject>
  <dc:creator>Olivier GAUDEFROY</dc:creator>
  <cp:lastModifiedBy>Jean-Michel FORHAN</cp:lastModifiedBy>
  <cp:revision>1239</cp:revision>
  <dcterms:created xsi:type="dcterms:W3CDTF">2009-03-12T15:38:00Z</dcterms:created>
  <dcterms:modified xsi:type="dcterms:W3CDTF">2015-08-25T13:08:07Z</dcterms:modified>
</cp:coreProperties>
</file>