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325" r:id="rId4"/>
    <p:sldId id="258" r:id="rId5"/>
    <p:sldId id="259" r:id="rId6"/>
    <p:sldId id="260" r:id="rId7"/>
    <p:sldId id="261" r:id="rId8"/>
    <p:sldId id="262" r:id="rId9"/>
    <p:sldId id="263" r:id="rId10"/>
    <p:sldId id="264" r:id="rId11"/>
    <p:sldId id="265" r:id="rId12"/>
    <p:sldId id="326" r:id="rId13"/>
    <p:sldId id="266" r:id="rId14"/>
    <p:sldId id="267" r:id="rId15"/>
    <p:sldId id="268" r:id="rId16"/>
    <p:sldId id="269" r:id="rId17"/>
    <p:sldId id="270" r:id="rId18"/>
    <p:sldId id="271" r:id="rId19"/>
    <p:sldId id="272" r:id="rId20"/>
    <p:sldId id="330" r:id="rId21"/>
    <p:sldId id="331" r:id="rId22"/>
    <p:sldId id="273" r:id="rId23"/>
    <p:sldId id="274" r:id="rId24"/>
    <p:sldId id="275" r:id="rId25"/>
    <p:sldId id="276" r:id="rId26"/>
    <p:sldId id="277" r:id="rId27"/>
    <p:sldId id="329" r:id="rId28"/>
    <p:sldId id="333" r:id="rId29"/>
    <p:sldId id="278" r:id="rId30"/>
    <p:sldId id="279" r:id="rId31"/>
    <p:sldId id="280" r:id="rId32"/>
    <p:sldId id="281" r:id="rId33"/>
    <p:sldId id="282" r:id="rId34"/>
    <p:sldId id="284" r:id="rId35"/>
    <p:sldId id="283" r:id="rId36"/>
    <p:sldId id="285" r:id="rId37"/>
    <p:sldId id="286" r:id="rId38"/>
    <p:sldId id="287" r:id="rId39"/>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4" autoAdjust="0"/>
    <p:restoredTop sz="72767" autoAdjust="0"/>
  </p:normalViewPr>
  <p:slideViewPr>
    <p:cSldViewPr>
      <p:cViewPr varScale="1">
        <p:scale>
          <a:sx n="65" d="100"/>
          <a:sy n="65" d="100"/>
        </p:scale>
        <p:origin x="-124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941EA-92CC-40BE-8C5B-85751C43AD37}" type="datetimeFigureOut">
              <a:rPr lang="ro-RO" smtClean="0"/>
              <a:t>25.01.2013</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89E149-FCCE-4FC6-9DDA-1CAA03A7B872}" type="slidenum">
              <a:rPr lang="ro-RO" smtClean="0"/>
              <a:t>‹#›</a:t>
            </a:fld>
            <a:endParaRPr lang="ro-RO"/>
          </a:p>
        </p:txBody>
      </p:sp>
    </p:spTree>
    <p:extLst>
      <p:ext uri="{BB962C8B-B14F-4D97-AF65-F5344CB8AC3E}">
        <p14:creationId xmlns:p14="http://schemas.microsoft.com/office/powerpoint/2010/main" val="266471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19</a:t>
            </a:fld>
            <a:endParaRPr lang="ro-RO"/>
          </a:p>
        </p:txBody>
      </p:sp>
    </p:spTree>
    <p:extLst>
      <p:ext uri="{BB962C8B-B14F-4D97-AF65-F5344CB8AC3E}">
        <p14:creationId xmlns:p14="http://schemas.microsoft.com/office/powerpoint/2010/main" val="3502329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 table above is the product of a cross join between the tables Students and Enrolled.</a:t>
            </a:r>
          </a:p>
          <a:p>
            <a:r>
              <a:rPr lang="ro-RO" dirty="0" smtClean="0"/>
              <a:t>In</a:t>
            </a:r>
            <a:r>
              <a:rPr lang="ro-RO" baseline="0" dirty="0" smtClean="0"/>
              <a:t> the Where clause there is a filter applied on the resulted table, which will only select, for the next operations, the highlighted lines.</a:t>
            </a:r>
          </a:p>
          <a:p>
            <a:endParaRPr lang="ro-RO" baseline="0" dirty="0" smtClean="0"/>
          </a:p>
          <a:p>
            <a:r>
              <a:rPr lang="ro-RO" baseline="0" dirty="0" smtClean="0"/>
              <a:t>All of the tables from this slide, and the next two slides are not physical tables, but tables created in the memory to executes all the statements from the query.</a:t>
            </a:r>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34</a:t>
            </a:fld>
            <a:endParaRPr lang="ro-RO"/>
          </a:p>
        </p:txBody>
      </p:sp>
    </p:spTree>
    <p:extLst>
      <p:ext uri="{BB962C8B-B14F-4D97-AF65-F5344CB8AC3E}">
        <p14:creationId xmlns:p14="http://schemas.microsoft.com/office/powerpoint/2010/main" val="1625605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With the result from the first</a:t>
            </a:r>
            <a:r>
              <a:rPr lang="ro-RO" baseline="0" dirty="0" smtClean="0"/>
              <a:t> join and filter, the table </a:t>
            </a:r>
            <a:r>
              <a:rPr lang="ro-RO" dirty="0" smtClean="0"/>
              <a:t>from the previous slide, there is another cross join done,</a:t>
            </a:r>
            <a:r>
              <a:rPr lang="ro-RO" baseline="0" dirty="0" smtClean="0"/>
              <a:t> with the table Courses =&gt; the table above.</a:t>
            </a:r>
          </a:p>
          <a:p>
            <a:r>
              <a:rPr lang="ro-RO" baseline="0" dirty="0" smtClean="0"/>
              <a:t>On the table there are two filters applied, wich will result in only taking into consideration, for the next operations, only the highlighted rows, according to the filters.</a:t>
            </a:r>
          </a:p>
        </p:txBody>
      </p:sp>
      <p:sp>
        <p:nvSpPr>
          <p:cNvPr id="4" name="Slide Number Placeholder 3"/>
          <p:cNvSpPr>
            <a:spLocks noGrp="1"/>
          </p:cNvSpPr>
          <p:nvPr>
            <p:ph type="sldNum" sz="quarter" idx="10"/>
          </p:nvPr>
        </p:nvSpPr>
        <p:spPr/>
        <p:txBody>
          <a:bodyPr/>
          <a:lstStyle/>
          <a:p>
            <a:fld id="{E089E149-FCCE-4FC6-9DDA-1CAA03A7B872}" type="slidenum">
              <a:rPr lang="ro-RO" smtClean="0"/>
              <a:t>35</a:t>
            </a:fld>
            <a:endParaRPr lang="ro-RO"/>
          </a:p>
        </p:txBody>
      </p:sp>
    </p:spTree>
    <p:extLst>
      <p:ext uri="{BB962C8B-B14F-4D97-AF65-F5344CB8AC3E}">
        <p14:creationId xmlns:p14="http://schemas.microsoft.com/office/powerpoint/2010/main" val="9081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On</a:t>
            </a:r>
            <a:r>
              <a:rPr lang="ro-RO" baseline="0" dirty="0" smtClean="0"/>
              <a:t> the three rows that were resulted from the previous table (previous slide), there is GROUP BY statement applied. The result will be a list of distinct courses ids (cid)  and the number of times every course id (cid) will appear: </a:t>
            </a:r>
          </a:p>
          <a:p>
            <a:r>
              <a:rPr lang="ro-RO" baseline="0" dirty="0" smtClean="0"/>
              <a:t> - DB2 appears only once for sid = 1234 </a:t>
            </a:r>
          </a:p>
          <a:p>
            <a:r>
              <a:rPr lang="ro-RO" baseline="0" dirty="0" smtClean="0"/>
              <a:t> - DB1 appears twice for sid = 1234 &amp; sid = 1236</a:t>
            </a:r>
          </a:p>
          <a:p>
            <a:endParaRPr lang="ro-RO" baseline="0" dirty="0" smtClean="0"/>
          </a:p>
          <a:p>
            <a:r>
              <a:rPr lang="ro-RO" baseline="0" dirty="0" smtClean="0"/>
              <a:t>On the resulting table , with only two rows, there is a HAVING statement applied, which will eliminate the row where the isn’t a grade column that is equal to 10:</a:t>
            </a:r>
          </a:p>
          <a:p>
            <a:r>
              <a:rPr lang="ro-RO" baseline="0" dirty="0" smtClean="0"/>
              <a:t> - DB1 appears twice, once with grade = 10 and once with grade = 7 =&gt; after the HAVING filter, the cid = DB1 should remain</a:t>
            </a:r>
          </a:p>
          <a:p>
            <a:r>
              <a:rPr lang="ro-RO" baseline="0" dirty="0" smtClean="0"/>
              <a:t> - DB2 appears once with grade = 9 =&gt; after the HAVING filter the cid = DB2 will be eliminated</a:t>
            </a:r>
          </a:p>
          <a:p>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36</a:t>
            </a:fld>
            <a:endParaRPr lang="ro-RO"/>
          </a:p>
        </p:txBody>
      </p:sp>
    </p:spTree>
    <p:extLst>
      <p:ext uri="{BB962C8B-B14F-4D97-AF65-F5344CB8AC3E}">
        <p14:creationId xmlns:p14="http://schemas.microsoft.com/office/powerpoint/2010/main" val="102463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20</a:t>
            </a:fld>
            <a:endParaRPr lang="ro-RO"/>
          </a:p>
        </p:txBody>
      </p:sp>
    </p:spTree>
    <p:extLst>
      <p:ext uri="{BB962C8B-B14F-4D97-AF65-F5344CB8AC3E}">
        <p14:creationId xmlns:p14="http://schemas.microsoft.com/office/powerpoint/2010/main" val="350232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21</a:t>
            </a:fld>
            <a:endParaRPr lang="ro-RO"/>
          </a:p>
        </p:txBody>
      </p:sp>
    </p:spTree>
    <p:extLst>
      <p:ext uri="{BB962C8B-B14F-4D97-AF65-F5344CB8AC3E}">
        <p14:creationId xmlns:p14="http://schemas.microsoft.com/office/powerpoint/2010/main" val="3502329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CROSS JOIN - a Cartesian product of both tables. ALL joins begin here</a:t>
            </a:r>
          </a:p>
          <a:p>
            <a:pPr fontAlgn="base"/>
            <a:r>
              <a:rPr lang="en-US" sz="1200" b="0" i="0" kern="1200" dirty="0" smtClean="0">
                <a:solidFill>
                  <a:schemeClr val="tx1"/>
                </a:solidFill>
                <a:effectLst/>
                <a:latin typeface="+mn-lt"/>
                <a:ea typeface="+mn-ea"/>
                <a:cs typeface="+mn-cs"/>
              </a:rPr>
              <a:t>INNER JOIN - a CROSS JOIN with a filter added.</a:t>
            </a:r>
          </a:p>
          <a:p>
            <a:pPr fontAlgn="base"/>
            <a:endParaRPr lang="ro-RO"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Cross Joins produce results that consist of every combination of rows from two or more tables. That means if table A has 6 rows and table B has 3 rows, a cross join will result in 18 rows. There is no relationship established between the two tables – you literally just produce every possible combination.</a:t>
            </a:r>
          </a:p>
          <a:p>
            <a:pPr fontAlgn="base"/>
            <a:r>
              <a:rPr lang="en-US" sz="1200" b="0" i="0" kern="1200" dirty="0" smtClean="0">
                <a:solidFill>
                  <a:schemeClr val="tx1"/>
                </a:solidFill>
                <a:effectLst/>
                <a:latin typeface="+mn-lt"/>
                <a:ea typeface="+mn-ea"/>
                <a:cs typeface="+mn-cs"/>
              </a:rPr>
              <a:t>With an inner join, column values from one row of a table are combined with column values from another row of another (or the same) table to form a single row of data.</a:t>
            </a:r>
          </a:p>
          <a:p>
            <a:pPr fontAlgn="base"/>
            <a:r>
              <a:rPr lang="en-US" sz="1200" b="0" i="0" kern="1200" dirty="0" smtClean="0">
                <a:solidFill>
                  <a:schemeClr val="tx1"/>
                </a:solidFill>
                <a:effectLst/>
                <a:latin typeface="+mn-lt"/>
                <a:ea typeface="+mn-ea"/>
                <a:cs typeface="+mn-cs"/>
              </a:rPr>
              <a:t>If a WHERE clause is added to a cross join, it behaves as an inner join as the WHERE imposes a limiting factor.</a:t>
            </a:r>
          </a:p>
          <a:p>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23</a:t>
            </a:fld>
            <a:endParaRPr lang="ro-RO"/>
          </a:p>
        </p:txBody>
      </p:sp>
    </p:spTree>
    <p:extLst>
      <p:ext uri="{BB962C8B-B14F-4D97-AF65-F5344CB8AC3E}">
        <p14:creationId xmlns:p14="http://schemas.microsoft.com/office/powerpoint/2010/main" val="2922679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OUTER JOIN</a:t>
            </a:r>
            <a:r>
              <a:rPr lang="en-US" sz="1200" b="0" i="0" kern="1200" dirty="0" smtClean="0">
                <a:solidFill>
                  <a:schemeClr val="tx1"/>
                </a:solidFill>
                <a:effectLst/>
                <a:latin typeface="+mn-lt"/>
                <a:ea typeface="+mn-ea"/>
                <a:cs typeface="+mn-cs"/>
              </a:rPr>
              <a:t> - fetches data if present in the left table.</a:t>
            </a:r>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24</a:t>
            </a:fld>
            <a:endParaRPr lang="ro-RO"/>
          </a:p>
        </p:txBody>
      </p:sp>
    </p:spTree>
    <p:extLst>
      <p:ext uri="{BB962C8B-B14F-4D97-AF65-F5344CB8AC3E}">
        <p14:creationId xmlns:p14="http://schemas.microsoft.com/office/powerpoint/2010/main" val="3593134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fetches data if present in the right table.</a:t>
            </a:r>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25</a:t>
            </a:fld>
            <a:endParaRPr lang="ro-RO"/>
          </a:p>
        </p:txBody>
      </p:sp>
    </p:spTree>
    <p:extLst>
      <p:ext uri="{BB962C8B-B14F-4D97-AF65-F5344CB8AC3E}">
        <p14:creationId xmlns:p14="http://schemas.microsoft.com/office/powerpoint/2010/main" val="4032647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fetches data if present in either of the two tables.</a:t>
            </a:r>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26</a:t>
            </a:fld>
            <a:endParaRPr lang="ro-RO"/>
          </a:p>
        </p:txBody>
      </p:sp>
    </p:spTree>
    <p:extLst>
      <p:ext uri="{BB962C8B-B14F-4D97-AF65-F5344CB8AC3E}">
        <p14:creationId xmlns:p14="http://schemas.microsoft.com/office/powerpoint/2010/main" val="253485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27</a:t>
            </a:fld>
            <a:endParaRPr lang="ro-RO"/>
          </a:p>
        </p:txBody>
      </p:sp>
    </p:spTree>
    <p:extLst>
      <p:ext uri="{BB962C8B-B14F-4D97-AF65-F5344CB8AC3E}">
        <p14:creationId xmlns:p14="http://schemas.microsoft.com/office/powerpoint/2010/main" val="253485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fetches data if present in either of the two tables.</a:t>
            </a:r>
            <a:endParaRPr lang="ro-RO" dirty="0"/>
          </a:p>
        </p:txBody>
      </p:sp>
      <p:sp>
        <p:nvSpPr>
          <p:cNvPr id="4" name="Slide Number Placeholder 3"/>
          <p:cNvSpPr>
            <a:spLocks noGrp="1"/>
          </p:cNvSpPr>
          <p:nvPr>
            <p:ph type="sldNum" sz="quarter" idx="10"/>
          </p:nvPr>
        </p:nvSpPr>
        <p:spPr/>
        <p:txBody>
          <a:bodyPr/>
          <a:lstStyle/>
          <a:p>
            <a:fld id="{E089E149-FCCE-4FC6-9DDA-1CAA03A7B872}" type="slidenum">
              <a:rPr lang="ro-RO" smtClean="0"/>
              <a:t>28</a:t>
            </a:fld>
            <a:endParaRPr lang="ro-RO"/>
          </a:p>
        </p:txBody>
      </p:sp>
    </p:spTree>
    <p:extLst>
      <p:ext uri="{BB962C8B-B14F-4D97-AF65-F5344CB8AC3E}">
        <p14:creationId xmlns:p14="http://schemas.microsoft.com/office/powerpoint/2010/main" val="253485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232BC6B8-FEE0-44F0-A4C0-BE4E5C6AFE4D}" type="datetimeFigureOut">
              <a:rPr lang="ro-RO" smtClean="0"/>
              <a:t>25.01.2013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332989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232BC6B8-FEE0-44F0-A4C0-BE4E5C6AFE4D}" type="datetimeFigureOut">
              <a:rPr lang="ro-RO" smtClean="0"/>
              <a:t>25.01.2013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82801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232BC6B8-FEE0-44F0-A4C0-BE4E5C6AFE4D}" type="datetimeFigureOut">
              <a:rPr lang="ro-RO" smtClean="0"/>
              <a:t>25.01.2013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418449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232BC6B8-FEE0-44F0-A4C0-BE4E5C6AFE4D}" type="datetimeFigureOut">
              <a:rPr lang="ro-RO" smtClean="0"/>
              <a:t>25.01.2013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292249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BC6B8-FEE0-44F0-A4C0-BE4E5C6AFE4D}" type="datetimeFigureOut">
              <a:rPr lang="ro-RO" smtClean="0"/>
              <a:t>25.01.2013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288688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232BC6B8-FEE0-44F0-A4C0-BE4E5C6AFE4D}" type="datetimeFigureOut">
              <a:rPr lang="ro-RO" smtClean="0"/>
              <a:t>25.01.2013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118511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232BC6B8-FEE0-44F0-A4C0-BE4E5C6AFE4D}" type="datetimeFigureOut">
              <a:rPr lang="ro-RO" smtClean="0"/>
              <a:t>25.01.2013</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86883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232BC6B8-FEE0-44F0-A4C0-BE4E5C6AFE4D}" type="datetimeFigureOut">
              <a:rPr lang="ro-RO" smtClean="0"/>
              <a:t>25.01.2013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169905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BC6B8-FEE0-44F0-A4C0-BE4E5C6AFE4D}" type="datetimeFigureOut">
              <a:rPr lang="ro-RO" smtClean="0"/>
              <a:t>25.01.2013</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266809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BC6B8-FEE0-44F0-A4C0-BE4E5C6AFE4D}" type="datetimeFigureOut">
              <a:rPr lang="ro-RO" smtClean="0"/>
              <a:t>25.01.2013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342032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BC6B8-FEE0-44F0-A4C0-BE4E5C6AFE4D}" type="datetimeFigureOut">
              <a:rPr lang="ro-RO" smtClean="0"/>
              <a:t>25.01.2013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B201E9E-5253-4BB5-8761-F11353BB9169}" type="slidenum">
              <a:rPr lang="ro-RO" smtClean="0"/>
              <a:t>‹#›</a:t>
            </a:fld>
            <a:endParaRPr lang="ro-RO"/>
          </a:p>
        </p:txBody>
      </p:sp>
    </p:spTree>
    <p:extLst>
      <p:ext uri="{BB962C8B-B14F-4D97-AF65-F5344CB8AC3E}">
        <p14:creationId xmlns:p14="http://schemas.microsoft.com/office/powerpoint/2010/main" val="311413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BC6B8-FEE0-44F0-A4C0-BE4E5C6AFE4D}" type="datetimeFigureOut">
              <a:rPr lang="ro-RO" smtClean="0"/>
              <a:t>25.01.2013</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01E9E-5253-4BB5-8761-F11353BB9169}" type="slidenum">
              <a:rPr lang="ro-RO" smtClean="0"/>
              <a:t>‹#›</a:t>
            </a:fld>
            <a:endParaRPr lang="ro-RO"/>
          </a:p>
        </p:txBody>
      </p:sp>
    </p:spTree>
    <p:extLst>
      <p:ext uri="{BB962C8B-B14F-4D97-AF65-F5344CB8AC3E}">
        <p14:creationId xmlns:p14="http://schemas.microsoft.com/office/powerpoint/2010/main" val="1076577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5.png"/><Relationship Id="rId7" Type="http://schemas.openxmlformats.org/officeDocument/2006/relationships/image" Target="../media/image19.png"/><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8.png"/><Relationship Id="rId7" Type="http://schemas.openxmlformats.org/officeDocument/2006/relationships/image" Target="../media/image19.png"/><Relationship Id="rId12"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9.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23.png"/><Relationship Id="rId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32.png"/><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tx2"/>
                </a:solidFill>
                <a:latin typeface="Book Antiqua" pitchFamily="18" charset="0"/>
              </a:rPr>
              <a:t/>
            </a:r>
            <a:br>
              <a:rPr lang="en-US" dirty="0" smtClean="0">
                <a:solidFill>
                  <a:schemeClr val="tx2"/>
                </a:solidFill>
                <a:latin typeface="Book Antiqua" pitchFamily="18" charset="0"/>
              </a:rPr>
            </a:br>
            <a:r>
              <a:rPr lang="en-US" dirty="0" smtClean="0">
                <a:solidFill>
                  <a:schemeClr val="tx2"/>
                </a:solidFill>
                <a:latin typeface="Book Antiqua" pitchFamily="18" charset="0"/>
              </a:rPr>
              <a:t>Databases</a:t>
            </a:r>
            <a:br>
              <a:rPr lang="en-US" dirty="0" smtClean="0">
                <a:solidFill>
                  <a:schemeClr val="tx2"/>
                </a:solidFill>
                <a:latin typeface="Book Antiqua" pitchFamily="18" charset="0"/>
              </a:rPr>
            </a:br>
            <a:endParaRPr lang="ro-RO" dirty="0"/>
          </a:p>
        </p:txBody>
      </p:sp>
    </p:spTree>
    <p:extLst>
      <p:ext uri="{BB962C8B-B14F-4D97-AF65-F5344CB8AC3E}">
        <p14:creationId xmlns:p14="http://schemas.microsoft.com/office/powerpoint/2010/main" val="266447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Levels of Abstraction</a:t>
            </a:r>
            <a:r>
              <a:rPr lang="en-US" dirty="0" smtClean="0"/>
              <a:t> 	</a:t>
            </a:r>
            <a:endParaRPr lang="ro-RO" dirty="0"/>
          </a:p>
        </p:txBody>
      </p:sp>
      <p:sp>
        <p:nvSpPr>
          <p:cNvPr id="3" name="Content Placeholder 2"/>
          <p:cNvSpPr>
            <a:spLocks noGrp="1"/>
          </p:cNvSpPr>
          <p:nvPr>
            <p:ph idx="1"/>
          </p:nvPr>
        </p:nvSpPr>
        <p:spPr/>
        <p:txBody>
          <a:bodyPr>
            <a:normAutofit/>
          </a:bodyPr>
          <a:lstStyle/>
          <a:p>
            <a:pPr>
              <a:buClr>
                <a:schemeClr val="folHlink"/>
              </a:buClr>
              <a:buSzPct val="75000"/>
              <a:buFont typeface="Wingdings" pitchFamily="2" charset="2"/>
              <a:buChar char="n"/>
            </a:pPr>
            <a:r>
              <a:rPr lang="en-GB" sz="1600" dirty="0" smtClean="0">
                <a:solidFill>
                  <a:schemeClr val="tx2"/>
                </a:solidFill>
                <a:latin typeface="Book Antiqua" pitchFamily="18" charset="0"/>
              </a:rPr>
              <a:t> Many </a:t>
            </a:r>
            <a:r>
              <a:rPr lang="en-GB" sz="1600" i="1" u="sng" dirty="0" smtClean="0">
                <a:solidFill>
                  <a:schemeClr val="folHlink"/>
                </a:solidFill>
                <a:latin typeface="Book Antiqua" pitchFamily="18" charset="0"/>
              </a:rPr>
              <a:t>external schemas (views)</a:t>
            </a:r>
            <a:r>
              <a:rPr lang="en-GB" sz="1600" dirty="0" smtClean="0">
                <a:solidFill>
                  <a:schemeClr val="tx2"/>
                </a:solidFill>
                <a:latin typeface="Book Antiqua" pitchFamily="18" charset="0"/>
              </a:rPr>
              <a:t>, single </a:t>
            </a:r>
            <a:r>
              <a:rPr lang="en-GB" sz="1600" i="1" u="sng" dirty="0" smtClean="0">
                <a:solidFill>
                  <a:schemeClr val="folHlink"/>
                </a:solidFill>
                <a:latin typeface="Book Antiqua" pitchFamily="18" charset="0"/>
              </a:rPr>
              <a:t>conceptual (logical) schema</a:t>
            </a:r>
            <a:r>
              <a:rPr lang="en-GB" sz="1600" i="1" dirty="0" smtClean="0">
                <a:solidFill>
                  <a:schemeClr val="accent2"/>
                </a:solidFill>
                <a:latin typeface="Book Antiqua" pitchFamily="18" charset="0"/>
              </a:rPr>
              <a:t> </a:t>
            </a:r>
            <a:r>
              <a:rPr lang="en-GB" sz="1600" dirty="0" smtClean="0">
                <a:solidFill>
                  <a:schemeClr val="tx2"/>
                </a:solidFill>
                <a:latin typeface="Book Antiqua" pitchFamily="18" charset="0"/>
              </a:rPr>
              <a:t>and </a:t>
            </a:r>
            <a:r>
              <a:rPr lang="en-GB" sz="1600" i="1" u="sng" dirty="0" smtClean="0">
                <a:solidFill>
                  <a:schemeClr val="folHlink"/>
                </a:solidFill>
                <a:latin typeface="Book Antiqua" pitchFamily="18" charset="0"/>
              </a:rPr>
              <a:t>physical (internal) schema</a:t>
            </a:r>
            <a:r>
              <a:rPr lang="en-GB" sz="1600" dirty="0" smtClean="0">
                <a:solidFill>
                  <a:schemeClr val="tx2"/>
                </a:solidFill>
                <a:latin typeface="Book Antiqua" pitchFamily="18" charset="0"/>
              </a:rPr>
              <a:t>.</a:t>
            </a:r>
            <a:endParaRPr lang="ro-RO" sz="1600" dirty="0" smtClean="0">
              <a:solidFill>
                <a:schemeClr val="tx2"/>
              </a:solidFill>
              <a:latin typeface="Book Antiqua" pitchFamily="18" charset="0"/>
            </a:endParaRPr>
          </a:p>
          <a:p>
            <a:endParaRPr lang="en-GB" sz="1600" dirty="0" smtClean="0"/>
          </a:p>
          <a:p>
            <a:pPr marL="457200" lvl="1" indent="0">
              <a:buSzPct val="75000"/>
            </a:pPr>
            <a:r>
              <a:rPr lang="en-GB" sz="1600" dirty="0" smtClean="0"/>
              <a:t> Views describe how users see the data.           </a:t>
            </a:r>
          </a:p>
          <a:p>
            <a:pPr marL="457200" lvl="1" indent="0">
              <a:buSzPct val="75000"/>
              <a:buNone/>
            </a:pPr>
            <a:r>
              <a:rPr lang="en-GB" sz="1600" dirty="0" smtClean="0"/>
              <a:t>                </a:t>
            </a:r>
          </a:p>
          <a:p>
            <a:pPr marL="457200" lvl="1" indent="0">
              <a:buSzPct val="75000"/>
            </a:pPr>
            <a:r>
              <a:rPr lang="en-GB" sz="1600" dirty="0" smtClean="0"/>
              <a:t> Conceptual schema defines logical structure</a:t>
            </a:r>
          </a:p>
          <a:p>
            <a:pPr marL="457200" lvl="1" indent="0">
              <a:buSzPct val="75000"/>
            </a:pPr>
            <a:endParaRPr lang="en-GB" sz="1600" dirty="0" smtClean="0"/>
          </a:p>
          <a:p>
            <a:pPr marL="457200" lvl="1" indent="0">
              <a:buSzPct val="75000"/>
            </a:pPr>
            <a:r>
              <a:rPr lang="en-GB" sz="1600" dirty="0" smtClean="0"/>
              <a:t> Physical schema describes the files and indexes used  </a:t>
            </a:r>
          </a:p>
          <a:p>
            <a:pPr>
              <a:buClr>
                <a:schemeClr val="folHlink"/>
              </a:buClr>
              <a:buSzPct val="75000"/>
              <a:buFont typeface="Wingdings" pitchFamily="2" charset="2"/>
              <a:buChar char="n"/>
            </a:pPr>
            <a:endParaRPr lang="en-GB" sz="1600" dirty="0">
              <a:solidFill>
                <a:schemeClr val="tx2"/>
              </a:solidFill>
              <a:latin typeface="Book Antiqua" pitchFamily="18" charset="0"/>
            </a:endParaRPr>
          </a:p>
        </p:txBody>
      </p:sp>
      <p:grpSp>
        <p:nvGrpSpPr>
          <p:cNvPr id="4" name="Group 3"/>
          <p:cNvGrpSpPr>
            <a:grpSpLocks/>
          </p:cNvGrpSpPr>
          <p:nvPr/>
        </p:nvGrpSpPr>
        <p:grpSpPr bwMode="auto">
          <a:xfrm>
            <a:off x="5308603" y="2514603"/>
            <a:ext cx="3711576" cy="3278188"/>
            <a:chOff x="3360" y="1775"/>
            <a:chExt cx="2338" cy="2065"/>
          </a:xfrm>
        </p:grpSpPr>
        <p:sp>
          <p:nvSpPr>
            <p:cNvPr id="5" name="Oval 4"/>
            <p:cNvSpPr>
              <a:spLocks noChangeArrowheads="1"/>
            </p:cNvSpPr>
            <p:nvPr/>
          </p:nvSpPr>
          <p:spPr bwMode="auto">
            <a:xfrm>
              <a:off x="4194" y="3136"/>
              <a:ext cx="656" cy="128"/>
            </a:xfrm>
            <a:prstGeom prst="ellipse">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Line 7"/>
            <p:cNvSpPr>
              <a:spLocks noChangeShapeType="1"/>
            </p:cNvSpPr>
            <p:nvPr/>
          </p:nvSpPr>
          <p:spPr bwMode="auto">
            <a:xfrm>
              <a:off x="4184" y="3197"/>
              <a:ext cx="2" cy="603"/>
            </a:xfrm>
            <a:prstGeom prst="line">
              <a:avLst/>
            </a:prstGeom>
            <a:noFill/>
            <a:ln w="25400">
              <a:solidFill>
                <a:srgbClr val="003366"/>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7" name="Oval 6"/>
            <p:cNvSpPr>
              <a:spLocks noChangeArrowheads="1"/>
            </p:cNvSpPr>
            <p:nvPr/>
          </p:nvSpPr>
          <p:spPr bwMode="auto">
            <a:xfrm>
              <a:off x="4194" y="3712"/>
              <a:ext cx="656" cy="128"/>
            </a:xfrm>
            <a:prstGeom prst="ellipse">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8" name="Line 9"/>
            <p:cNvSpPr>
              <a:spLocks noChangeShapeType="1"/>
            </p:cNvSpPr>
            <p:nvPr/>
          </p:nvSpPr>
          <p:spPr bwMode="auto">
            <a:xfrm>
              <a:off x="4858" y="3224"/>
              <a:ext cx="0" cy="528"/>
            </a:xfrm>
            <a:prstGeom prst="line">
              <a:avLst/>
            </a:prstGeom>
            <a:noFill/>
            <a:ln w="25400">
              <a:solidFill>
                <a:srgbClr val="003366"/>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9" name="Rectangle 8"/>
            <p:cNvSpPr>
              <a:spLocks noChangeArrowheads="1"/>
            </p:cNvSpPr>
            <p:nvPr/>
          </p:nvSpPr>
          <p:spPr bwMode="auto">
            <a:xfrm>
              <a:off x="3792" y="2735"/>
              <a:ext cx="152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a:ln>
                    <a:noFill/>
                  </a:ln>
                  <a:solidFill>
                    <a:srgbClr val="003366"/>
                  </a:solidFill>
                  <a:effectLst/>
                  <a:uLnTx/>
                  <a:uFillTx/>
                  <a:latin typeface="Book Antiqua" pitchFamily="18" charset="0"/>
                  <a:ea typeface="+mn-ea"/>
                  <a:cs typeface="Arial" charset="0"/>
                </a:rPr>
                <a:t>Physical Schema</a:t>
              </a:r>
            </a:p>
          </p:txBody>
        </p:sp>
        <p:sp>
          <p:nvSpPr>
            <p:cNvPr id="10" name="Rectangle 9"/>
            <p:cNvSpPr>
              <a:spLocks noChangeArrowheads="1"/>
            </p:cNvSpPr>
            <p:nvPr/>
          </p:nvSpPr>
          <p:spPr bwMode="auto">
            <a:xfrm>
              <a:off x="3644" y="2303"/>
              <a:ext cx="179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a:ln>
                    <a:noFill/>
                  </a:ln>
                  <a:solidFill>
                    <a:srgbClr val="003366"/>
                  </a:solidFill>
                  <a:effectLst/>
                  <a:uLnTx/>
                  <a:uFillTx/>
                  <a:latin typeface="Book Antiqua" pitchFamily="18" charset="0"/>
                  <a:ea typeface="+mn-ea"/>
                  <a:cs typeface="Arial" charset="0"/>
                </a:rPr>
                <a:t>Conceptual Schema</a:t>
              </a:r>
            </a:p>
          </p:txBody>
        </p:sp>
        <p:sp>
          <p:nvSpPr>
            <p:cNvPr id="11" name="Rectangle 10"/>
            <p:cNvSpPr>
              <a:spLocks noChangeArrowheads="1"/>
            </p:cNvSpPr>
            <p:nvPr/>
          </p:nvSpPr>
          <p:spPr bwMode="auto">
            <a:xfrm>
              <a:off x="3360" y="1775"/>
              <a:ext cx="70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a:ln>
                    <a:noFill/>
                  </a:ln>
                  <a:solidFill>
                    <a:srgbClr val="003366"/>
                  </a:solidFill>
                  <a:effectLst/>
                  <a:uLnTx/>
                  <a:uFillTx/>
                  <a:latin typeface="Book Antiqua" pitchFamily="18" charset="0"/>
                  <a:ea typeface="+mn-ea"/>
                  <a:cs typeface="Arial" charset="0"/>
                </a:rPr>
                <a:t>View 1</a:t>
              </a:r>
            </a:p>
          </p:txBody>
        </p:sp>
        <p:sp>
          <p:nvSpPr>
            <p:cNvPr id="12" name="Rectangle 11"/>
            <p:cNvSpPr>
              <a:spLocks noChangeArrowheads="1"/>
            </p:cNvSpPr>
            <p:nvPr/>
          </p:nvSpPr>
          <p:spPr bwMode="auto">
            <a:xfrm>
              <a:off x="4176" y="1775"/>
              <a:ext cx="70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a:ln>
                    <a:noFill/>
                  </a:ln>
                  <a:solidFill>
                    <a:srgbClr val="003366"/>
                  </a:solidFill>
                  <a:effectLst/>
                  <a:uLnTx/>
                  <a:uFillTx/>
                  <a:latin typeface="Book Antiqua" pitchFamily="18" charset="0"/>
                  <a:ea typeface="+mn-ea"/>
                  <a:cs typeface="Arial" charset="0"/>
                </a:rPr>
                <a:t>View 2</a:t>
              </a:r>
            </a:p>
          </p:txBody>
        </p:sp>
        <p:sp>
          <p:nvSpPr>
            <p:cNvPr id="13" name="Rectangle 12"/>
            <p:cNvSpPr>
              <a:spLocks noChangeArrowheads="1"/>
            </p:cNvSpPr>
            <p:nvPr/>
          </p:nvSpPr>
          <p:spPr bwMode="auto">
            <a:xfrm>
              <a:off x="4993" y="1775"/>
              <a:ext cx="70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a:ln>
                    <a:noFill/>
                  </a:ln>
                  <a:solidFill>
                    <a:srgbClr val="003366"/>
                  </a:solidFill>
                  <a:effectLst/>
                  <a:uLnTx/>
                  <a:uFillTx/>
                  <a:latin typeface="Book Antiqua" pitchFamily="18" charset="0"/>
                  <a:ea typeface="+mn-ea"/>
                  <a:cs typeface="Arial" charset="0"/>
                </a:rPr>
                <a:t>View 3</a:t>
              </a:r>
            </a:p>
          </p:txBody>
        </p:sp>
        <p:sp>
          <p:nvSpPr>
            <p:cNvPr id="14" name="Rectangle 13"/>
            <p:cNvSpPr>
              <a:spLocks noChangeArrowheads="1"/>
            </p:cNvSpPr>
            <p:nvPr/>
          </p:nvSpPr>
          <p:spPr bwMode="auto">
            <a:xfrm>
              <a:off x="3378" y="1792"/>
              <a:ext cx="656" cy="224"/>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15" name="Rectangle 14"/>
            <p:cNvSpPr>
              <a:spLocks noChangeArrowheads="1"/>
            </p:cNvSpPr>
            <p:nvPr/>
          </p:nvSpPr>
          <p:spPr bwMode="auto">
            <a:xfrm>
              <a:off x="4194" y="1792"/>
              <a:ext cx="656" cy="224"/>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16" name="Rectangle 15"/>
            <p:cNvSpPr>
              <a:spLocks noChangeArrowheads="1"/>
            </p:cNvSpPr>
            <p:nvPr/>
          </p:nvSpPr>
          <p:spPr bwMode="auto">
            <a:xfrm>
              <a:off x="5010" y="1792"/>
              <a:ext cx="656" cy="224"/>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17" name="Rectangle 16"/>
            <p:cNvSpPr>
              <a:spLocks noChangeArrowheads="1"/>
            </p:cNvSpPr>
            <p:nvPr/>
          </p:nvSpPr>
          <p:spPr bwMode="auto">
            <a:xfrm>
              <a:off x="3666" y="2320"/>
              <a:ext cx="1760" cy="224"/>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18" name="Rectangle 17"/>
            <p:cNvSpPr>
              <a:spLocks noChangeArrowheads="1"/>
            </p:cNvSpPr>
            <p:nvPr/>
          </p:nvSpPr>
          <p:spPr bwMode="auto">
            <a:xfrm>
              <a:off x="3810" y="2752"/>
              <a:ext cx="1472" cy="224"/>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19" name="Line 20"/>
            <p:cNvSpPr>
              <a:spLocks noChangeShapeType="1"/>
            </p:cNvSpPr>
            <p:nvPr/>
          </p:nvSpPr>
          <p:spPr bwMode="auto">
            <a:xfrm>
              <a:off x="3706" y="2024"/>
              <a:ext cx="336" cy="288"/>
            </a:xfrm>
            <a:prstGeom prst="line">
              <a:avLst/>
            </a:prstGeom>
            <a:noFill/>
            <a:ln w="12700">
              <a:solidFill>
                <a:srgbClr val="003366"/>
              </a:solidFill>
              <a:round/>
              <a:headEnd type="stealth" w="med" len="med"/>
              <a:tailEnd type="stealth"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0" name="Line 21"/>
            <p:cNvSpPr>
              <a:spLocks noChangeShapeType="1"/>
            </p:cNvSpPr>
            <p:nvPr/>
          </p:nvSpPr>
          <p:spPr bwMode="auto">
            <a:xfrm>
              <a:off x="4522" y="2024"/>
              <a:ext cx="0" cy="288"/>
            </a:xfrm>
            <a:prstGeom prst="line">
              <a:avLst/>
            </a:prstGeom>
            <a:noFill/>
            <a:ln w="12700">
              <a:solidFill>
                <a:srgbClr val="003366"/>
              </a:solidFill>
              <a:round/>
              <a:headEnd type="stealth" w="med" len="med"/>
              <a:tailEnd type="stealth"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1" name="Line 22"/>
            <p:cNvSpPr>
              <a:spLocks noChangeShapeType="1"/>
            </p:cNvSpPr>
            <p:nvPr/>
          </p:nvSpPr>
          <p:spPr bwMode="auto">
            <a:xfrm flipH="1">
              <a:off x="5002" y="2024"/>
              <a:ext cx="336" cy="288"/>
            </a:xfrm>
            <a:prstGeom prst="line">
              <a:avLst/>
            </a:prstGeom>
            <a:noFill/>
            <a:ln w="12700">
              <a:solidFill>
                <a:srgbClr val="003366"/>
              </a:solidFill>
              <a:round/>
              <a:headEnd type="stealth" w="med" len="med"/>
              <a:tailEnd type="stealth"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2" name="Line 23"/>
            <p:cNvSpPr>
              <a:spLocks noChangeShapeType="1"/>
            </p:cNvSpPr>
            <p:nvPr/>
          </p:nvSpPr>
          <p:spPr bwMode="auto">
            <a:xfrm>
              <a:off x="4522" y="2552"/>
              <a:ext cx="0" cy="192"/>
            </a:xfrm>
            <a:prstGeom prst="line">
              <a:avLst/>
            </a:prstGeom>
            <a:noFill/>
            <a:ln w="12700">
              <a:solidFill>
                <a:srgbClr val="003366"/>
              </a:solidFill>
              <a:round/>
              <a:headEnd type="stealth" w="med" len="med"/>
              <a:tailEnd type="stealth"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3" name="Line 24"/>
            <p:cNvSpPr>
              <a:spLocks noChangeShapeType="1"/>
            </p:cNvSpPr>
            <p:nvPr/>
          </p:nvSpPr>
          <p:spPr bwMode="auto">
            <a:xfrm>
              <a:off x="4522" y="2984"/>
              <a:ext cx="0" cy="240"/>
            </a:xfrm>
            <a:prstGeom prst="line">
              <a:avLst/>
            </a:prstGeom>
            <a:noFill/>
            <a:ln w="12700">
              <a:solidFill>
                <a:srgbClr val="003366"/>
              </a:solidFill>
              <a:round/>
              <a:headEnd type="stealth" w="med" len="med"/>
              <a:tailEnd type="stealth"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o-RO" sz="24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24" name="Text Box 25"/>
            <p:cNvSpPr txBox="1">
              <a:spLocks noChangeArrowheads="1"/>
            </p:cNvSpPr>
            <p:nvPr/>
          </p:nvSpPr>
          <p:spPr bwMode="auto">
            <a:xfrm>
              <a:off x="4282" y="3368"/>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3366"/>
                  </a:solidFill>
                  <a:effectLst/>
                  <a:uLnTx/>
                  <a:uFillTx/>
                  <a:latin typeface="Times New Roman" pitchFamily="18" charset="0"/>
                  <a:ea typeface="+mn-ea"/>
                  <a:cs typeface="Arial" charset="0"/>
                </a:rPr>
                <a:t>Disk</a:t>
              </a:r>
              <a:endParaRPr kumimoji="0" lang="en-GB" sz="2400" b="0" i="0" u="none" strike="noStrike" kern="1200" cap="none" spc="0" normalizeH="0" baseline="0" noProof="0">
                <a:ln>
                  <a:noFill/>
                </a:ln>
                <a:solidFill>
                  <a:srgbClr val="003366"/>
                </a:solidFill>
                <a:effectLst/>
                <a:uLnTx/>
                <a:uFillTx/>
                <a:latin typeface="Times New Roman" pitchFamily="18" charset="0"/>
                <a:ea typeface="+mn-ea"/>
                <a:cs typeface="Arial" charset="0"/>
              </a:endParaRPr>
            </a:p>
          </p:txBody>
        </p:sp>
      </p:grpSp>
    </p:spTree>
    <p:extLst>
      <p:ext uri="{BB962C8B-B14F-4D97-AF65-F5344CB8AC3E}">
        <p14:creationId xmlns:p14="http://schemas.microsoft.com/office/powerpoint/2010/main" val="380422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University Database</a:t>
            </a:r>
            <a:r>
              <a:rPr lang="en-US" dirty="0" smtClean="0"/>
              <a:t> 	</a:t>
            </a:r>
            <a:endParaRPr lang="ro-RO" dirty="0"/>
          </a:p>
        </p:txBody>
      </p:sp>
      <p:sp>
        <p:nvSpPr>
          <p:cNvPr id="3" name="Content Placeholder 2"/>
          <p:cNvSpPr>
            <a:spLocks noGrp="1"/>
          </p:cNvSpPr>
          <p:nvPr>
            <p:ph idx="1"/>
          </p:nvPr>
        </p:nvSpPr>
        <p:spPr/>
        <p:txBody>
          <a:bodyPr>
            <a:normAutofit fontScale="92500"/>
          </a:bodyPr>
          <a:lstStyle/>
          <a:p>
            <a:pPr>
              <a:buFont typeface="Wingdings" pitchFamily="2" charset="2"/>
              <a:buChar char="n"/>
            </a:pPr>
            <a:r>
              <a:rPr lang="en-GB" sz="2800" dirty="0" smtClean="0"/>
              <a:t> Conceptual schema:                  </a:t>
            </a:r>
          </a:p>
          <a:p>
            <a:r>
              <a:rPr lang="en-GB" sz="2200" i="1" dirty="0" smtClean="0"/>
              <a:t>  </a:t>
            </a:r>
            <a:r>
              <a:rPr lang="en-GB" sz="2200" dirty="0" smtClean="0"/>
              <a:t>Students</a:t>
            </a:r>
            <a:r>
              <a:rPr lang="en-GB" sz="2200" i="1" dirty="0" smtClean="0"/>
              <a:t>(</a:t>
            </a:r>
            <a:r>
              <a:rPr lang="en-GB" sz="2200" i="1" dirty="0" err="1" smtClean="0">
                <a:solidFill>
                  <a:schemeClr val="folHlink"/>
                </a:solidFill>
              </a:rPr>
              <a:t>sid</a:t>
            </a:r>
            <a:r>
              <a:rPr lang="en-GB" sz="2200" i="1" dirty="0" err="1" smtClean="0"/>
              <a:t>:string</a:t>
            </a:r>
            <a:r>
              <a:rPr lang="en-GB" sz="2200" i="1" dirty="0" smtClean="0"/>
              <a:t>, </a:t>
            </a:r>
            <a:r>
              <a:rPr lang="en-GB" sz="2200" i="1" dirty="0" err="1" smtClean="0">
                <a:solidFill>
                  <a:schemeClr val="folHlink"/>
                </a:solidFill>
              </a:rPr>
              <a:t>name</a:t>
            </a:r>
            <a:r>
              <a:rPr lang="en-GB" sz="2200" i="1" dirty="0" err="1" smtClean="0"/>
              <a:t>:string</a:t>
            </a:r>
            <a:r>
              <a:rPr lang="en-GB" sz="2200" i="1" dirty="0" smtClean="0"/>
              <a:t>, </a:t>
            </a:r>
            <a:r>
              <a:rPr lang="en-GB" sz="2200" i="1" dirty="0" err="1" smtClean="0">
                <a:solidFill>
                  <a:schemeClr val="folHlink"/>
                </a:solidFill>
              </a:rPr>
              <a:t>email</a:t>
            </a:r>
            <a:r>
              <a:rPr lang="en-GB" sz="2200" i="1" dirty="0" err="1" smtClean="0"/>
              <a:t>:string</a:t>
            </a:r>
            <a:r>
              <a:rPr lang="en-GB" sz="2200" i="1" dirty="0" smtClean="0"/>
              <a:t>, </a:t>
            </a:r>
            <a:r>
              <a:rPr lang="en-GB" sz="2200" i="1" dirty="0" err="1" smtClean="0">
                <a:solidFill>
                  <a:schemeClr val="folHlink"/>
                </a:solidFill>
              </a:rPr>
              <a:t>age</a:t>
            </a:r>
            <a:r>
              <a:rPr lang="en-GB" sz="2200" i="1" dirty="0" err="1" smtClean="0"/>
              <a:t>:integer</a:t>
            </a:r>
            <a:r>
              <a:rPr lang="en-GB" sz="2200" i="1" dirty="0" smtClean="0"/>
              <a:t>, </a:t>
            </a:r>
            <a:r>
              <a:rPr lang="en-GB" sz="2200" i="1" dirty="0" err="1" smtClean="0">
                <a:solidFill>
                  <a:schemeClr val="folHlink"/>
                </a:solidFill>
              </a:rPr>
              <a:t>gr</a:t>
            </a:r>
            <a:r>
              <a:rPr lang="en-GB" sz="2200" i="1" dirty="0" err="1" smtClean="0"/>
              <a:t>:integer</a:t>
            </a:r>
            <a:r>
              <a:rPr lang="en-GB" sz="2200" i="1" dirty="0" smtClean="0"/>
              <a:t>)</a:t>
            </a:r>
          </a:p>
          <a:p>
            <a:r>
              <a:rPr lang="en-GB" sz="2200" i="1" dirty="0" smtClean="0"/>
              <a:t>  </a:t>
            </a:r>
            <a:r>
              <a:rPr lang="en-GB" sz="2200" dirty="0" smtClean="0"/>
              <a:t>Courses</a:t>
            </a:r>
            <a:r>
              <a:rPr lang="en-GB" sz="2200" i="1" dirty="0" smtClean="0"/>
              <a:t>(</a:t>
            </a:r>
            <a:r>
              <a:rPr lang="en-GB" sz="2200" i="1" dirty="0" smtClean="0">
                <a:solidFill>
                  <a:schemeClr val="folHlink"/>
                </a:solidFill>
              </a:rPr>
              <a:t>cid</a:t>
            </a:r>
            <a:r>
              <a:rPr lang="en-GB" sz="2200" i="1" dirty="0" smtClean="0"/>
              <a:t>: string, </a:t>
            </a:r>
            <a:r>
              <a:rPr lang="en-GB" sz="2200" i="1" dirty="0" err="1" smtClean="0">
                <a:solidFill>
                  <a:schemeClr val="folHlink"/>
                </a:solidFill>
              </a:rPr>
              <a:t>cname</a:t>
            </a:r>
            <a:r>
              <a:rPr lang="en-GB" sz="2200" i="1" dirty="0" smtClean="0"/>
              <a:t>: string, </a:t>
            </a:r>
            <a:r>
              <a:rPr lang="en-GB" sz="2200" i="1" dirty="0" err="1" smtClean="0">
                <a:solidFill>
                  <a:schemeClr val="folHlink"/>
                </a:solidFill>
              </a:rPr>
              <a:t>credits</a:t>
            </a:r>
            <a:r>
              <a:rPr lang="en-GB" sz="2200" i="1" dirty="0" err="1" smtClean="0"/>
              <a:t>:integer</a:t>
            </a:r>
            <a:r>
              <a:rPr lang="en-GB" sz="2200" i="1" dirty="0" smtClean="0"/>
              <a:t>) </a:t>
            </a:r>
          </a:p>
          <a:p>
            <a:r>
              <a:rPr lang="en-GB" sz="2200" i="1" dirty="0" smtClean="0"/>
              <a:t>  </a:t>
            </a:r>
            <a:r>
              <a:rPr lang="en-GB" sz="2200" dirty="0" smtClean="0"/>
              <a:t>Enrolled</a:t>
            </a:r>
            <a:r>
              <a:rPr lang="en-GB" sz="2200" i="1" dirty="0" smtClean="0"/>
              <a:t>(</a:t>
            </a:r>
            <a:r>
              <a:rPr lang="en-GB" sz="2200" i="1" dirty="0" err="1" smtClean="0">
                <a:solidFill>
                  <a:schemeClr val="folHlink"/>
                </a:solidFill>
              </a:rPr>
              <a:t>sid</a:t>
            </a:r>
            <a:r>
              <a:rPr lang="en-GB" sz="2200" i="1" dirty="0" err="1" smtClean="0"/>
              <a:t>:string</a:t>
            </a:r>
            <a:r>
              <a:rPr lang="en-GB" sz="2200" i="1" dirty="0" smtClean="0"/>
              <a:t>, </a:t>
            </a:r>
            <a:r>
              <a:rPr lang="en-GB" sz="2200" i="1" dirty="0" smtClean="0">
                <a:solidFill>
                  <a:schemeClr val="folHlink"/>
                </a:solidFill>
              </a:rPr>
              <a:t>cid</a:t>
            </a:r>
            <a:r>
              <a:rPr lang="en-GB" sz="2200" i="1" dirty="0" smtClean="0"/>
              <a:t>:string, </a:t>
            </a:r>
            <a:r>
              <a:rPr lang="en-GB" sz="2200" i="1" dirty="0" err="1" smtClean="0">
                <a:solidFill>
                  <a:schemeClr val="folHlink"/>
                </a:solidFill>
              </a:rPr>
              <a:t>grade</a:t>
            </a:r>
            <a:r>
              <a:rPr lang="en-GB" sz="2200" i="1" dirty="0" err="1" smtClean="0"/>
              <a:t>:integer</a:t>
            </a:r>
            <a:r>
              <a:rPr lang="en-GB" sz="2200" i="1" dirty="0" smtClean="0"/>
              <a:t>)</a:t>
            </a:r>
          </a:p>
          <a:p>
            <a:r>
              <a:rPr lang="en-US" sz="2200" i="1" dirty="0" smtClean="0"/>
              <a:t>  </a:t>
            </a:r>
            <a:r>
              <a:rPr lang="en-US" sz="2200" dirty="0" smtClean="0"/>
              <a:t>Teachers</a:t>
            </a:r>
            <a:r>
              <a:rPr lang="en-US" sz="2200" i="1" dirty="0" smtClean="0"/>
              <a:t>(</a:t>
            </a:r>
            <a:r>
              <a:rPr lang="en-US" sz="2200" i="1" dirty="0" err="1" smtClean="0">
                <a:solidFill>
                  <a:schemeClr val="folHlink"/>
                </a:solidFill>
              </a:rPr>
              <a:t>tid</a:t>
            </a:r>
            <a:r>
              <a:rPr lang="en-US" sz="2200" i="1" dirty="0" err="1" smtClean="0"/>
              <a:t>:integer</a:t>
            </a:r>
            <a:r>
              <a:rPr lang="en-US" sz="2200" i="1" dirty="0" smtClean="0"/>
              <a:t>; </a:t>
            </a:r>
            <a:r>
              <a:rPr lang="en-US" sz="2200" i="1" dirty="0" smtClean="0">
                <a:solidFill>
                  <a:schemeClr val="folHlink"/>
                </a:solidFill>
              </a:rPr>
              <a:t>name</a:t>
            </a:r>
            <a:r>
              <a:rPr lang="en-US" sz="2200" i="1" dirty="0" smtClean="0"/>
              <a:t>: string; </a:t>
            </a:r>
            <a:r>
              <a:rPr lang="en-US" sz="2200" i="1" dirty="0" err="1" smtClean="0">
                <a:solidFill>
                  <a:schemeClr val="folHlink"/>
                </a:solidFill>
              </a:rPr>
              <a:t>sal</a:t>
            </a:r>
            <a:r>
              <a:rPr lang="en-US" sz="2200" i="1" dirty="0" smtClean="0">
                <a:solidFill>
                  <a:schemeClr val="folHlink"/>
                </a:solidFill>
              </a:rPr>
              <a:t> </a:t>
            </a:r>
            <a:r>
              <a:rPr lang="en-US" sz="2200" i="1" dirty="0" smtClean="0"/>
              <a:t>: integer)</a:t>
            </a:r>
          </a:p>
          <a:p>
            <a:r>
              <a:rPr lang="en-US" sz="2200" i="1" dirty="0" smtClean="0"/>
              <a:t>  </a:t>
            </a:r>
            <a:r>
              <a:rPr lang="en-US" sz="2200" dirty="0" smtClean="0"/>
              <a:t>Teaches</a:t>
            </a:r>
            <a:r>
              <a:rPr lang="en-US" sz="2200" i="1" dirty="0" smtClean="0"/>
              <a:t>(</a:t>
            </a:r>
            <a:r>
              <a:rPr lang="en-US" sz="2200" i="1" dirty="0" err="1" smtClean="0">
                <a:solidFill>
                  <a:schemeClr val="folHlink"/>
                </a:solidFill>
              </a:rPr>
              <a:t>tid</a:t>
            </a:r>
            <a:r>
              <a:rPr lang="en-US" sz="2200" i="1" dirty="0" err="1" smtClean="0"/>
              <a:t>:integer</a:t>
            </a:r>
            <a:r>
              <a:rPr lang="en-US" sz="2200" i="1" dirty="0" smtClean="0"/>
              <a:t>; </a:t>
            </a:r>
            <a:r>
              <a:rPr lang="en-US" sz="2200" i="1" dirty="0" smtClean="0">
                <a:solidFill>
                  <a:schemeClr val="folHlink"/>
                </a:solidFill>
              </a:rPr>
              <a:t>cid</a:t>
            </a:r>
            <a:r>
              <a:rPr lang="en-US" sz="2200" i="1" dirty="0" smtClean="0"/>
              <a:t>:integer)</a:t>
            </a:r>
            <a:endParaRPr lang="en-GB" sz="2200" i="1" dirty="0" smtClean="0"/>
          </a:p>
          <a:p>
            <a:pPr>
              <a:buFont typeface="Wingdings" pitchFamily="2" charset="2"/>
              <a:buChar char="n"/>
            </a:pPr>
            <a:r>
              <a:rPr lang="en-GB" sz="2800" dirty="0" smtClean="0"/>
              <a:t> Physical schema:</a:t>
            </a:r>
          </a:p>
          <a:p>
            <a:pPr marL="457200" lvl="1" indent="0">
              <a:buSzPct val="75000"/>
            </a:pPr>
            <a:r>
              <a:rPr lang="en-GB" sz="2400" dirty="0" smtClean="0"/>
              <a:t> Relations stored as unordered files. </a:t>
            </a:r>
          </a:p>
          <a:p>
            <a:pPr marL="457200" lvl="1" indent="0">
              <a:buSzPct val="75000"/>
            </a:pPr>
            <a:r>
              <a:rPr lang="en-GB" sz="2400" dirty="0" smtClean="0"/>
              <a:t> Index on first column of Students.</a:t>
            </a:r>
          </a:p>
          <a:p>
            <a:pPr>
              <a:buFont typeface="Wingdings" pitchFamily="2" charset="2"/>
              <a:buChar char="n"/>
            </a:pPr>
            <a:r>
              <a:rPr lang="en-GB" sz="2800" dirty="0" smtClean="0"/>
              <a:t> External Schema (View): </a:t>
            </a:r>
          </a:p>
          <a:p>
            <a:r>
              <a:rPr lang="en-GB" sz="2400" i="1" dirty="0" smtClean="0"/>
              <a:t>  </a:t>
            </a:r>
            <a:r>
              <a:rPr lang="en-GB" sz="2400" dirty="0" err="1" smtClean="0"/>
              <a:t>Course_info</a:t>
            </a:r>
            <a:r>
              <a:rPr lang="en-GB" sz="2400" i="1" dirty="0" smtClean="0"/>
              <a:t>(</a:t>
            </a:r>
            <a:r>
              <a:rPr lang="en-GB" sz="2400" i="1" dirty="0" smtClean="0">
                <a:solidFill>
                  <a:schemeClr val="folHlink"/>
                </a:solidFill>
              </a:rPr>
              <a:t>cid</a:t>
            </a:r>
            <a:r>
              <a:rPr lang="en-GB" sz="2400" i="1" dirty="0" smtClean="0"/>
              <a:t>:string, </a:t>
            </a:r>
            <a:r>
              <a:rPr lang="en-GB" sz="2400" i="1" dirty="0" err="1" smtClean="0">
                <a:solidFill>
                  <a:schemeClr val="folHlink"/>
                </a:solidFill>
              </a:rPr>
              <a:t>enrollment</a:t>
            </a:r>
            <a:r>
              <a:rPr lang="en-GB" sz="2400" i="1" dirty="0" err="1" smtClean="0"/>
              <a:t>:integer</a:t>
            </a:r>
            <a:r>
              <a:rPr lang="en-GB" sz="2400" i="1" dirty="0" smtClean="0"/>
              <a:t>)</a:t>
            </a:r>
          </a:p>
        </p:txBody>
      </p:sp>
    </p:spTree>
    <p:extLst>
      <p:ext uri="{BB962C8B-B14F-4D97-AF65-F5344CB8AC3E}">
        <p14:creationId xmlns:p14="http://schemas.microsoft.com/office/powerpoint/2010/main" val="289283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996952"/>
            <a:ext cx="8229600" cy="1143000"/>
          </a:xfrm>
        </p:spPr>
        <p:txBody>
          <a:bodyPr>
            <a:normAutofit fontScale="90000"/>
          </a:bodyPr>
          <a:lstStyle/>
          <a:p>
            <a:r>
              <a:rPr lang="en-US" dirty="0">
                <a:solidFill>
                  <a:schemeClr val="tx2"/>
                </a:solidFill>
                <a:latin typeface="Book Antiqua" pitchFamily="18" charset="0"/>
              </a:rPr>
              <a:t/>
            </a:r>
            <a:br>
              <a:rPr lang="en-US" dirty="0">
                <a:solidFill>
                  <a:schemeClr val="tx2"/>
                </a:solidFill>
                <a:latin typeface="Book Antiqua" pitchFamily="18" charset="0"/>
              </a:rPr>
            </a:br>
            <a:r>
              <a:rPr lang="ro-RO" dirty="0" smtClean="0">
                <a:solidFill>
                  <a:schemeClr val="tx2"/>
                </a:solidFill>
                <a:latin typeface="Book Antiqua" pitchFamily="18" charset="0"/>
              </a:rPr>
              <a:t>DBMS Languages</a:t>
            </a:r>
            <a:r>
              <a:rPr lang="en-US" dirty="0">
                <a:solidFill>
                  <a:schemeClr val="tx2"/>
                </a:solidFill>
                <a:latin typeface="Book Antiqua" pitchFamily="18" charset="0"/>
              </a:rPr>
              <a:t/>
            </a:r>
            <a:br>
              <a:rPr lang="en-US" dirty="0">
                <a:solidFill>
                  <a:schemeClr val="tx2"/>
                </a:solidFill>
                <a:latin typeface="Book Antiqua" pitchFamily="18" charset="0"/>
              </a:rPr>
            </a:br>
            <a:endParaRPr lang="ro-RO" dirty="0"/>
          </a:p>
        </p:txBody>
      </p:sp>
    </p:spTree>
    <p:extLst>
      <p:ext uri="{BB962C8B-B14F-4D97-AF65-F5344CB8AC3E}">
        <p14:creationId xmlns:p14="http://schemas.microsoft.com/office/powerpoint/2010/main" val="48990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Languages</a:t>
            </a:r>
            <a:endParaRPr lang="ro-RO" dirty="0"/>
          </a:p>
        </p:txBody>
      </p:sp>
      <p:sp>
        <p:nvSpPr>
          <p:cNvPr id="3" name="Content Placeholder 2"/>
          <p:cNvSpPr>
            <a:spLocks noGrp="1"/>
          </p:cNvSpPr>
          <p:nvPr>
            <p:ph idx="1"/>
          </p:nvPr>
        </p:nvSpPr>
        <p:spPr/>
        <p:txBody>
          <a:bodyPr>
            <a:normAutofit lnSpcReduction="10000"/>
          </a:bodyPr>
          <a:lstStyle/>
          <a:p>
            <a:pPr>
              <a:lnSpc>
                <a:spcPct val="90000"/>
              </a:lnSpc>
              <a:buFont typeface="Wingdings" pitchFamily="2" charset="2"/>
              <a:buChar char="n"/>
            </a:pPr>
            <a:r>
              <a:rPr lang="en-US" sz="2400" i="1" dirty="0" smtClean="0"/>
              <a:t> Data Definition Language (DDL)</a:t>
            </a:r>
            <a:endParaRPr lang="en-US" sz="2400" dirty="0" smtClean="0"/>
          </a:p>
          <a:p>
            <a:pPr marL="457200" lvl="1" indent="0">
              <a:lnSpc>
                <a:spcPct val="90000"/>
              </a:lnSpc>
            </a:pPr>
            <a:r>
              <a:rPr lang="en-US" sz="2000" dirty="0" smtClean="0"/>
              <a:t> Used to define the conceptual and internal schemas</a:t>
            </a:r>
          </a:p>
          <a:p>
            <a:pPr marL="457200" lvl="1" indent="0">
              <a:lnSpc>
                <a:spcPct val="90000"/>
              </a:lnSpc>
            </a:pPr>
            <a:r>
              <a:rPr lang="en-US" sz="2000" dirty="0" smtClean="0"/>
              <a:t> Includes constraint definition language (CDL) for describing conditions that database instances must satisfy</a:t>
            </a:r>
          </a:p>
          <a:p>
            <a:pPr marL="457200" lvl="1" indent="0">
              <a:lnSpc>
                <a:spcPct val="90000"/>
              </a:lnSpc>
            </a:pPr>
            <a:r>
              <a:rPr lang="en-US" sz="2000" dirty="0" smtClean="0"/>
              <a:t> Includes storage definition language (SDL) to influence layout of physical schema (some DBMSs)</a:t>
            </a:r>
          </a:p>
          <a:p>
            <a:pPr>
              <a:lnSpc>
                <a:spcPct val="90000"/>
              </a:lnSpc>
              <a:buFont typeface="Wingdings" pitchFamily="2" charset="2"/>
              <a:buChar char="n"/>
            </a:pPr>
            <a:r>
              <a:rPr lang="en-US" sz="2400" i="1" dirty="0" smtClean="0"/>
              <a:t> Data Manipulation Language (DML)</a:t>
            </a:r>
            <a:endParaRPr lang="en-US" sz="2400" dirty="0" smtClean="0"/>
          </a:p>
          <a:p>
            <a:pPr marL="457200" lvl="1" indent="0">
              <a:lnSpc>
                <a:spcPct val="90000"/>
              </a:lnSpc>
            </a:pPr>
            <a:r>
              <a:rPr lang="en-US" sz="2000" dirty="0" smtClean="0"/>
              <a:t> Used to describe operations on the instances of a database</a:t>
            </a:r>
          </a:p>
          <a:p>
            <a:pPr marL="457200" lvl="1" indent="0">
              <a:lnSpc>
                <a:spcPct val="90000"/>
              </a:lnSpc>
            </a:pPr>
            <a:r>
              <a:rPr lang="en-US" sz="2000" dirty="0" smtClean="0"/>
              <a:t> Procedural DML (how) vs. declarative DML (what)</a:t>
            </a:r>
          </a:p>
          <a:p>
            <a:pPr marL="457200" lvl="1" indent="0">
              <a:lnSpc>
                <a:spcPct val="90000"/>
              </a:lnSpc>
            </a:pPr>
            <a:endParaRPr lang="en-US" sz="800" dirty="0" smtClean="0"/>
          </a:p>
          <a:p>
            <a:pPr>
              <a:lnSpc>
                <a:spcPct val="90000"/>
              </a:lnSpc>
              <a:buFont typeface="Wingdings" pitchFamily="2" charset="2"/>
              <a:buChar char="n"/>
            </a:pPr>
            <a:r>
              <a:rPr lang="en-US" sz="2400" dirty="0" smtClean="0"/>
              <a:t> Note, SQL includes a DML and a DDL in one!</a:t>
            </a:r>
          </a:p>
          <a:p>
            <a:pPr>
              <a:lnSpc>
                <a:spcPct val="90000"/>
              </a:lnSpc>
              <a:buFont typeface="Wingdings" pitchFamily="2" charset="2"/>
              <a:buChar char="n"/>
            </a:pPr>
            <a:r>
              <a:rPr lang="en-US" sz="2400" i="1" dirty="0" smtClean="0"/>
              <a:t> Host Language</a:t>
            </a:r>
            <a:endParaRPr lang="en-US" sz="2400" dirty="0" smtClean="0"/>
          </a:p>
          <a:p>
            <a:pPr marL="457200" lvl="1" indent="0">
              <a:lnSpc>
                <a:spcPct val="90000"/>
              </a:lnSpc>
            </a:pPr>
            <a:r>
              <a:rPr lang="en-US" sz="2000" dirty="0" smtClean="0"/>
              <a:t> General-purpose programming language which lets users embed DML commands (data sublanguage) into their code</a:t>
            </a:r>
          </a:p>
          <a:p>
            <a:endParaRPr lang="ro-RO" dirty="0"/>
          </a:p>
        </p:txBody>
      </p:sp>
    </p:spTree>
    <p:extLst>
      <p:ext uri="{BB962C8B-B14F-4D97-AF65-F5344CB8AC3E}">
        <p14:creationId xmlns:p14="http://schemas.microsoft.com/office/powerpoint/2010/main" val="25030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Commands: SELECT</a:t>
            </a:r>
            <a:endParaRPr lang="ro-RO" dirty="0"/>
          </a:p>
        </p:txBody>
      </p:sp>
      <p:sp>
        <p:nvSpPr>
          <p:cNvPr id="3" name="Content Placeholder 2"/>
          <p:cNvSpPr>
            <a:spLocks noGrp="1"/>
          </p:cNvSpPr>
          <p:nvPr>
            <p:ph idx="1"/>
          </p:nvPr>
        </p:nvSpPr>
        <p:spPr>
          <a:xfrm>
            <a:off x="457200" y="1124744"/>
            <a:ext cx="8229600" cy="5472608"/>
          </a:xfrm>
        </p:spPr>
        <p:txBody>
          <a:bodyPr>
            <a:normAutofit/>
          </a:bodyPr>
          <a:lstStyle/>
          <a:p>
            <a:r>
              <a:rPr lang="en-US" dirty="0" smtClean="0"/>
              <a:t>To find all 21 years old students, we can write:</a:t>
            </a:r>
            <a:endParaRPr lang="ro-RO" dirty="0" smtClean="0"/>
          </a:p>
          <a:p>
            <a:endParaRPr lang="ro-RO" dirty="0"/>
          </a:p>
          <a:p>
            <a:pPr marL="457200" lvl="1" indent="0">
              <a:buNone/>
            </a:pPr>
            <a:r>
              <a:rPr lang="ro-RO" dirty="0" smtClean="0"/>
              <a:t> </a:t>
            </a:r>
          </a:p>
          <a:p>
            <a:pPr lvl="1"/>
            <a:r>
              <a:rPr lang="ro-RO" sz="1800" dirty="0" smtClean="0"/>
              <a:t>FROM -&gt; predefined word used to specify the set from where you want to read the informations (ex. the table) </a:t>
            </a:r>
          </a:p>
          <a:p>
            <a:pPr lvl="1"/>
            <a:r>
              <a:rPr lang="ro-RO" sz="1800" dirty="0" smtClean="0"/>
              <a:t>WHERE -&gt; adds a filter that will be applied to the set specified in the FROM clause</a:t>
            </a:r>
          </a:p>
          <a:p>
            <a:pPr lvl="1"/>
            <a:r>
              <a:rPr lang="ro-RO" sz="1800" dirty="0" smtClean="0"/>
              <a:t>SELECT -&gt; selects the fields from the new formed set that the user wants to be returned (use * if you want to return all the fields from the set)</a:t>
            </a:r>
          </a:p>
          <a:p>
            <a:r>
              <a:rPr lang="en-US" dirty="0" smtClean="0"/>
              <a:t>To find just names and email addresses, replace the first line:</a:t>
            </a:r>
          </a:p>
          <a:p>
            <a:endParaRPr lang="en-US" dirty="0" smtClean="0"/>
          </a:p>
          <a:p>
            <a:pPr marL="0" indent="0">
              <a:buNone/>
            </a:pPr>
            <a:endParaRPr lang="ro-RO" dirty="0"/>
          </a:p>
        </p:txBody>
      </p:sp>
      <p:sp>
        <p:nvSpPr>
          <p:cNvPr id="4" name="Rectangle 4"/>
          <p:cNvSpPr>
            <a:spLocks noChangeArrowheads="1"/>
          </p:cNvSpPr>
          <p:nvPr/>
        </p:nvSpPr>
        <p:spPr bwMode="auto">
          <a:xfrm>
            <a:off x="683567" y="1628973"/>
            <a:ext cx="27717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A0000"/>
                </a:solidFill>
                <a:effectLst/>
                <a:uLnTx/>
                <a:uFillTx/>
                <a:latin typeface="Courier New" pitchFamily="49" charset="0"/>
              </a:rPr>
              <a:t>SELECT</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A0000"/>
                </a:solidFill>
                <a:effectLst/>
                <a:uLnTx/>
                <a:uFillTx/>
                <a:latin typeface="Courier New" pitchFamily="49" charset="0"/>
              </a:rPr>
              <a:t>FROM</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Students S</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A0000"/>
                </a:solidFill>
                <a:effectLst/>
                <a:uLnTx/>
                <a:uFillTx/>
                <a:latin typeface="Courier New" pitchFamily="49" charset="0"/>
              </a:rPr>
              <a:t>WHERE</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2000" b="1" i="0" u="none" strike="noStrike" kern="0" cap="none" spc="0" normalizeH="0" baseline="0" noProof="0" dirty="0" err="1" smtClean="0">
                <a:ln>
                  <a:noFill/>
                </a:ln>
                <a:solidFill>
                  <a:sysClr val="windowText" lastClr="000000"/>
                </a:solidFill>
                <a:effectLst/>
                <a:uLnTx/>
                <a:uFillTx/>
                <a:latin typeface="Courier New" pitchFamily="49" charset="0"/>
              </a:rPr>
              <a:t>S.age</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 21</a:t>
            </a:r>
          </a:p>
        </p:txBody>
      </p:sp>
      <p:graphicFrame>
        <p:nvGraphicFramePr>
          <p:cNvPr id="5" name="Group 40"/>
          <p:cNvGraphicFramePr>
            <a:graphicFrameLocks noGrp="1"/>
          </p:cNvGraphicFramePr>
          <p:nvPr>
            <p:extLst>
              <p:ext uri="{D42A27DB-BD31-4B8C-83A1-F6EECF244321}">
                <p14:modId xmlns:p14="http://schemas.microsoft.com/office/powerpoint/2010/main" val="882168513"/>
              </p:ext>
            </p:extLst>
          </p:nvPr>
        </p:nvGraphicFramePr>
        <p:xfrm>
          <a:off x="3923928" y="1628973"/>
          <a:ext cx="4343400" cy="793750"/>
        </p:xfrm>
        <a:graphic>
          <a:graphicData uri="http://schemas.openxmlformats.org/drawingml/2006/table">
            <a:tbl>
              <a:tblPr/>
              <a:tblGrid>
                <a:gridCol w="869950"/>
                <a:gridCol w="1035050"/>
                <a:gridCol w="1066800"/>
                <a:gridCol w="742950"/>
                <a:gridCol w="628650"/>
              </a:tblGrid>
              <a:tr h="396875">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2"/>
                          </a:solidFill>
                          <a:effectLst/>
                          <a:latin typeface="Book Antiqua" pitchFamily="18" charset="0"/>
                        </a:rPr>
                        <a:t>1234</a:t>
                      </a:r>
                      <a:endParaRPr kumimoji="0" lang="bg-BG" sz="2000" b="0" i="0" u="none" strike="noStrike" cap="none" normalizeH="0" baseline="0" dirty="0" smtClean="0">
                        <a:ln>
                          <a:noFill/>
                        </a:ln>
                        <a:solidFill>
                          <a:schemeClr val="tx2"/>
                        </a:solidFill>
                        <a:effectLst/>
                        <a:latin typeface="Book Antiqua" pitchFamily="18" charset="0"/>
                      </a:endParaRP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2"/>
                          </a:solidFill>
                          <a:effectLst/>
                          <a:latin typeface="Book Antiqua" pitchFamily="18" charset="0"/>
                        </a:rPr>
                        <a:t>John</a:t>
                      </a:r>
                      <a:endParaRPr kumimoji="0" lang="bg-BG" sz="2000" b="0" i="0" u="none" strike="noStrike" cap="none" normalizeH="0" baseline="0" dirty="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tx2"/>
                          </a:solidFill>
                          <a:effectLst/>
                          <a:latin typeface="Book Antiqua" pitchFamily="18" charset="0"/>
                        </a:rPr>
                        <a:t>j@cs.ro</a:t>
                      </a:r>
                      <a:endParaRPr kumimoji="0" lang="bg-BG" sz="20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tx2"/>
                          </a:solidFill>
                          <a:effectLst/>
                          <a:latin typeface="Book Antiqua" pitchFamily="18" charset="0"/>
                        </a:rPr>
                        <a:t>21</a:t>
                      </a:r>
                      <a:endParaRPr kumimoji="0" lang="bg-BG" sz="20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tx2"/>
                          </a:solidFill>
                          <a:effectLst/>
                          <a:latin typeface="Book Antiqua" pitchFamily="18" charset="0"/>
                        </a:rPr>
                        <a:t>331</a:t>
                      </a:r>
                      <a:endParaRPr kumimoji="0" lang="bg-BG" sz="20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6875">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2"/>
                          </a:solidFill>
                          <a:effectLst/>
                          <a:latin typeface="Book Antiqua" pitchFamily="18" charset="0"/>
                        </a:rPr>
                        <a:t>1236</a:t>
                      </a:r>
                      <a:endParaRPr kumimoji="0" lang="bg-BG" sz="2000" b="0" i="0" u="none" strike="noStrike" cap="none" normalizeH="0" baseline="0" dirty="0" smtClean="0">
                        <a:ln>
                          <a:noFill/>
                        </a:ln>
                        <a:solidFill>
                          <a:schemeClr val="tx2"/>
                        </a:solidFill>
                        <a:effectLst/>
                        <a:latin typeface="Book Antiqua" pitchFamily="18" charset="0"/>
                      </a:endParaRP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2"/>
                          </a:solidFill>
                          <a:effectLst/>
                          <a:latin typeface="Book Antiqua" pitchFamily="18" charset="0"/>
                        </a:rPr>
                        <a:t>Anne</a:t>
                      </a:r>
                      <a:endParaRPr kumimoji="0" lang="bg-BG" sz="2000" b="0" i="0" u="none" strike="noStrike" cap="none" normalizeH="0" baseline="0" dirty="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tx2"/>
                          </a:solidFill>
                          <a:effectLst/>
                          <a:latin typeface="Book Antiqua" pitchFamily="18" charset="0"/>
                        </a:rPr>
                        <a:t>a@cs.ro</a:t>
                      </a:r>
                      <a:endParaRPr kumimoji="0" lang="bg-BG" sz="20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tx2"/>
                          </a:solidFill>
                          <a:effectLst/>
                          <a:latin typeface="Book Antiqua" pitchFamily="18" charset="0"/>
                        </a:rPr>
                        <a:t>21</a:t>
                      </a:r>
                      <a:endParaRPr kumimoji="0" lang="bg-BG" sz="20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2"/>
                          </a:solidFill>
                          <a:effectLst/>
                          <a:latin typeface="Book Antiqua" pitchFamily="18" charset="0"/>
                        </a:rPr>
                        <a:t>332</a:t>
                      </a:r>
                      <a:endParaRPr kumimoji="0" lang="bg-BG" sz="2000" b="0" i="0" u="none" strike="noStrike" cap="none" normalizeH="0" baseline="0" dirty="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6" name="Rectangle 5"/>
          <p:cNvSpPr>
            <a:spLocks noChangeArrowheads="1"/>
          </p:cNvSpPr>
          <p:nvPr/>
        </p:nvSpPr>
        <p:spPr bwMode="auto">
          <a:xfrm>
            <a:off x="798905" y="5793760"/>
            <a:ext cx="3686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A0000"/>
                </a:solidFill>
                <a:effectLst/>
                <a:uLnTx/>
                <a:uFillTx/>
                <a:latin typeface="Courier New" pitchFamily="49" charset="0"/>
              </a:rPr>
              <a:t>SELECT</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S.name, </a:t>
            </a:r>
            <a:r>
              <a:rPr kumimoji="0" lang="en-US" sz="2000" b="1" i="0" u="none" strike="noStrike" kern="0" cap="none" spc="0" normalizeH="0" baseline="0" noProof="0" dirty="0" err="1" smtClean="0">
                <a:ln>
                  <a:noFill/>
                </a:ln>
                <a:solidFill>
                  <a:sysClr val="windowText" lastClr="000000"/>
                </a:solidFill>
                <a:effectLst/>
                <a:uLnTx/>
                <a:uFillTx/>
                <a:latin typeface="Courier New" pitchFamily="49" charset="0"/>
              </a:rPr>
              <a:t>S.email</a:t>
            </a:r>
            <a:endParaRPr kumimoji="0" lang="en-US" sz="2000" b="1" i="0" u="none" strike="noStrike" kern="0" cap="none" spc="0" normalizeH="0" baseline="0" noProof="0" dirty="0" smtClean="0">
              <a:ln>
                <a:noFill/>
              </a:ln>
              <a:solidFill>
                <a:sysClr val="windowText" lastClr="000000"/>
              </a:solidFill>
              <a:effectLst/>
              <a:uLnTx/>
              <a:uFillTx/>
              <a:latin typeface="Courier New"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79" y="5703529"/>
            <a:ext cx="2195513"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33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 Querying Multiple Relations</a:t>
            </a:r>
            <a:endParaRPr lang="ro-RO" dirty="0"/>
          </a:p>
        </p:txBody>
      </p:sp>
      <p:sp>
        <p:nvSpPr>
          <p:cNvPr id="3" name="Content Placeholder 2"/>
          <p:cNvSpPr>
            <a:spLocks noGrp="1"/>
          </p:cNvSpPr>
          <p:nvPr>
            <p:ph idx="1"/>
          </p:nvPr>
        </p:nvSpPr>
        <p:spPr>
          <a:xfrm>
            <a:off x="457200" y="764704"/>
            <a:ext cx="8229600" cy="5361459"/>
          </a:xfrm>
        </p:spPr>
        <p:txBody>
          <a:bodyPr>
            <a:normAutofit/>
          </a:bodyPr>
          <a:lstStyle/>
          <a:p>
            <a:r>
              <a:rPr lang="en-US" sz="2000" dirty="0" smtClean="0"/>
              <a:t>What does the following query compute?</a:t>
            </a:r>
            <a:endParaRPr lang="ro-RO" sz="2000" dirty="0" smtClean="0"/>
          </a:p>
          <a:p>
            <a:endParaRPr lang="ro-RO" sz="2000" dirty="0"/>
          </a:p>
          <a:p>
            <a:endParaRPr lang="ro-RO" sz="2000" dirty="0" smtClean="0"/>
          </a:p>
          <a:p>
            <a:pPr marL="0" indent="0">
              <a:buNone/>
            </a:pPr>
            <a:endParaRPr lang="ro-RO" sz="2000" dirty="0"/>
          </a:p>
          <a:p>
            <a:r>
              <a:rPr lang="en-US" sz="2000" dirty="0" smtClean="0"/>
              <a:t>Given the following instances of </a:t>
            </a:r>
            <a:r>
              <a:rPr lang="en-US" sz="2000" i="1" dirty="0" smtClean="0"/>
              <a:t>Students</a:t>
            </a:r>
            <a:r>
              <a:rPr lang="en-US" sz="2000" dirty="0" smtClean="0"/>
              <a:t> and </a:t>
            </a:r>
            <a:r>
              <a:rPr lang="en-US" sz="2000" i="1" dirty="0" smtClean="0"/>
              <a:t>Enrolled</a:t>
            </a:r>
          </a:p>
          <a:p>
            <a:pPr marL="0" indent="0">
              <a:buNone/>
            </a:pPr>
            <a:endParaRPr lang="en-US" sz="2000" dirty="0" smtClean="0"/>
          </a:p>
          <a:p>
            <a:endParaRPr lang="ro-RO" sz="2000" dirty="0"/>
          </a:p>
        </p:txBody>
      </p:sp>
      <p:sp>
        <p:nvSpPr>
          <p:cNvPr id="4" name="Rectangle 4"/>
          <p:cNvSpPr>
            <a:spLocks noChangeArrowheads="1"/>
          </p:cNvSpPr>
          <p:nvPr/>
        </p:nvSpPr>
        <p:spPr bwMode="auto">
          <a:xfrm>
            <a:off x="2041522" y="1196752"/>
            <a:ext cx="52101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A0000"/>
                </a:solidFill>
                <a:effectLst/>
                <a:uLnTx/>
                <a:uFillTx/>
                <a:latin typeface="Courier New" pitchFamily="49" charset="0"/>
              </a:rPr>
              <a:t>SELECT</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S.name, </a:t>
            </a:r>
            <a:r>
              <a:rPr kumimoji="0" lang="en-US" sz="2000" b="1" i="0" u="none" strike="noStrike" kern="0" cap="none" spc="0" normalizeH="0" baseline="0" noProof="0" dirty="0" err="1" smtClean="0">
                <a:ln>
                  <a:noFill/>
                </a:ln>
                <a:solidFill>
                  <a:sysClr val="windowText" lastClr="000000"/>
                </a:solidFill>
                <a:effectLst/>
                <a:uLnTx/>
                <a:uFillTx/>
                <a:latin typeface="Courier New" pitchFamily="49" charset="0"/>
              </a:rPr>
              <a:t>E.cid</a:t>
            </a:r>
            <a:endParaRPr kumimoji="0" lang="en-US" sz="2000" b="1" i="0" u="none" strike="noStrike" kern="0" cap="none" spc="0" normalizeH="0" baseline="0" noProof="0" dirty="0" smtClean="0">
              <a:ln>
                <a:noFill/>
              </a:ln>
              <a:solidFill>
                <a:sysClr val="windowText" lastClr="000000"/>
              </a:solidFill>
              <a:effectLst/>
              <a:uLnTx/>
              <a:uFillTx/>
              <a:latin typeface="Courier New"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A0000"/>
                </a:solidFill>
                <a:effectLst/>
                <a:uLnTx/>
                <a:uFillTx/>
                <a:latin typeface="Courier New" pitchFamily="49" charset="0"/>
              </a:rPr>
              <a:t>FROM</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Students S, Enrolled 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A0000"/>
                </a:solidFill>
                <a:effectLst/>
                <a:uLnTx/>
                <a:uFillTx/>
                <a:latin typeface="Courier New" pitchFamily="49" charset="0"/>
              </a:rPr>
              <a:t>WHERE</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2000" b="1" i="0" u="none" strike="noStrike" kern="0" cap="none" spc="0" normalizeH="0" baseline="0" noProof="0" dirty="0" err="1" smtClean="0">
                <a:ln>
                  <a:noFill/>
                </a:ln>
                <a:solidFill>
                  <a:sysClr val="windowText" lastClr="000000"/>
                </a:solidFill>
                <a:effectLst/>
                <a:uLnTx/>
                <a:uFillTx/>
                <a:latin typeface="Courier New" pitchFamily="49" charset="0"/>
              </a:rPr>
              <a:t>S.sid</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a:t>
            </a:r>
            <a:r>
              <a:rPr kumimoji="0" lang="en-US" sz="2000" b="1" i="0" u="none" strike="noStrike" kern="0" cap="none" spc="0" normalizeH="0" baseline="0" noProof="0" dirty="0" err="1" smtClean="0">
                <a:ln>
                  <a:noFill/>
                </a:ln>
                <a:solidFill>
                  <a:sysClr val="windowText" lastClr="000000"/>
                </a:solidFill>
                <a:effectLst/>
                <a:uLnTx/>
                <a:uFillTx/>
                <a:latin typeface="Courier New" pitchFamily="49" charset="0"/>
              </a:rPr>
              <a:t>E.sid</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2000" b="1" i="0" u="none" strike="noStrike" kern="0" cap="none" spc="0" normalizeH="0" baseline="0" noProof="0" dirty="0" smtClean="0">
                <a:ln>
                  <a:noFill/>
                </a:ln>
                <a:solidFill>
                  <a:srgbClr val="9A0000"/>
                </a:solidFill>
                <a:effectLst/>
                <a:uLnTx/>
                <a:uFillTx/>
                <a:latin typeface="Courier New" pitchFamily="49" charset="0"/>
              </a:rPr>
              <a:t>AND</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2000" b="1" i="0" u="none" strike="noStrike" kern="0" cap="none" spc="0" normalizeH="0" baseline="0" noProof="0" dirty="0" err="1" smtClean="0">
                <a:ln>
                  <a:noFill/>
                </a:ln>
                <a:solidFill>
                  <a:sysClr val="windowText" lastClr="000000"/>
                </a:solidFill>
                <a:effectLst/>
                <a:uLnTx/>
                <a:uFillTx/>
                <a:latin typeface="Courier New" pitchFamily="49" charset="0"/>
              </a:rPr>
              <a:t>E.grade</a:t>
            </a:r>
            <a:r>
              <a:rPr kumimoji="0" lang="en-US" sz="2000" b="1" i="0" u="none" strike="noStrike" kern="0" cap="none" spc="0" normalizeH="0" baseline="0" noProof="0" dirty="0" smtClean="0">
                <a:ln>
                  <a:noFill/>
                </a:ln>
                <a:solidFill>
                  <a:sysClr val="windowText" lastClr="000000"/>
                </a:solidFill>
                <a:effectLst/>
                <a:uLnTx/>
                <a:uFillTx/>
                <a:latin typeface="Courier New" pitchFamily="49" charset="0"/>
              </a:rPr>
              <a:t>=10</a:t>
            </a:r>
          </a:p>
        </p:txBody>
      </p:sp>
      <p:sp>
        <p:nvSpPr>
          <p:cNvPr id="5" name="Text Box 63"/>
          <p:cNvSpPr txBox="1">
            <a:spLocks noChangeArrowheads="1"/>
          </p:cNvSpPr>
          <p:nvPr/>
        </p:nvSpPr>
        <p:spPr bwMode="auto">
          <a:xfrm>
            <a:off x="467544" y="2530474"/>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1800" i="1" dirty="0">
                <a:solidFill>
                  <a:schemeClr val="folHlink"/>
                </a:solidFill>
                <a:latin typeface="Book Antiqua" pitchFamily="18" charset="0"/>
              </a:rPr>
              <a:t>Students</a:t>
            </a:r>
            <a:endParaRPr lang="bg-BG" sz="1800" i="1" dirty="0">
              <a:solidFill>
                <a:schemeClr val="folHlink"/>
              </a:solidFill>
              <a:latin typeface="Book Antiqua" pitchFamily="18" charset="0"/>
            </a:endParaRPr>
          </a:p>
        </p:txBody>
      </p:sp>
      <p:graphicFrame>
        <p:nvGraphicFramePr>
          <p:cNvPr id="6" name="Group 78"/>
          <p:cNvGraphicFramePr>
            <a:graphicFrameLocks noGrp="1"/>
          </p:cNvGraphicFramePr>
          <p:nvPr>
            <p:extLst>
              <p:ext uri="{D42A27DB-BD31-4B8C-83A1-F6EECF244321}">
                <p14:modId xmlns:p14="http://schemas.microsoft.com/office/powerpoint/2010/main" val="2592493490"/>
              </p:ext>
            </p:extLst>
          </p:nvPr>
        </p:nvGraphicFramePr>
        <p:xfrm>
          <a:off x="179512" y="2918439"/>
          <a:ext cx="3886200" cy="1463676"/>
        </p:xfrm>
        <a:graphic>
          <a:graphicData uri="http://schemas.openxmlformats.org/drawingml/2006/table">
            <a:tbl>
              <a:tblPr/>
              <a:tblGrid>
                <a:gridCol w="777875"/>
                <a:gridCol w="927100"/>
                <a:gridCol w="954088"/>
                <a:gridCol w="665162"/>
                <a:gridCol w="561975"/>
              </a:tblGrid>
              <a:tr h="365919">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1" u="none" strike="noStrike" cap="none" normalizeH="0" baseline="0" dirty="0" err="1" smtClean="0">
                          <a:ln>
                            <a:noFill/>
                          </a:ln>
                          <a:solidFill>
                            <a:schemeClr val="folHlink"/>
                          </a:solidFill>
                          <a:effectLst/>
                          <a:latin typeface="Book Antiqua" pitchFamily="18" charset="0"/>
                        </a:rPr>
                        <a:t>sid</a:t>
                      </a:r>
                      <a:endParaRPr kumimoji="0" lang="bg-BG" sz="1800" b="1" i="1" u="none" strike="noStrike" cap="none" normalizeH="0" baseline="0" dirty="0" smtClean="0">
                        <a:ln>
                          <a:noFill/>
                        </a:ln>
                        <a:solidFill>
                          <a:schemeClr val="folHlink"/>
                        </a:solidFill>
                        <a:effectLst/>
                        <a:latin typeface="Book Antiqua" pitchFamily="18" charset="0"/>
                      </a:endParaRPr>
                    </a:p>
                  </a:txBody>
                  <a:tcPr marT="45740" marB="45740"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1" u="none" strike="noStrike" cap="none" normalizeH="0" baseline="0" smtClean="0">
                          <a:ln>
                            <a:noFill/>
                          </a:ln>
                          <a:solidFill>
                            <a:schemeClr val="folHlink"/>
                          </a:solidFill>
                          <a:effectLst/>
                          <a:latin typeface="Book Antiqua" pitchFamily="18" charset="0"/>
                        </a:rPr>
                        <a:t>name</a:t>
                      </a:r>
                      <a:endParaRPr kumimoji="0" lang="bg-BG" sz="1800" b="0" i="1" u="none" strike="noStrike" cap="none" normalizeH="0" baseline="0" smtClean="0">
                        <a:ln>
                          <a:noFill/>
                        </a:ln>
                        <a:solidFill>
                          <a:schemeClr val="folHlink"/>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1" u="none" strike="noStrike" cap="none" normalizeH="0" baseline="0" smtClean="0">
                          <a:ln>
                            <a:noFill/>
                          </a:ln>
                          <a:solidFill>
                            <a:schemeClr val="folHlink"/>
                          </a:solidFill>
                          <a:effectLst/>
                          <a:latin typeface="Book Antiqua" pitchFamily="18" charset="0"/>
                        </a:rPr>
                        <a:t>email</a:t>
                      </a:r>
                      <a:endParaRPr kumimoji="0" lang="bg-BG" sz="1800" b="0" i="1" u="none" strike="noStrike" cap="none" normalizeH="0" baseline="0" smtClean="0">
                        <a:ln>
                          <a:noFill/>
                        </a:ln>
                        <a:solidFill>
                          <a:schemeClr val="folHlink"/>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1" u="none" strike="noStrike" cap="none" normalizeH="0" baseline="0" smtClean="0">
                          <a:ln>
                            <a:noFill/>
                          </a:ln>
                          <a:solidFill>
                            <a:schemeClr val="folHlink"/>
                          </a:solidFill>
                          <a:effectLst/>
                          <a:latin typeface="Book Antiqua" pitchFamily="18" charset="0"/>
                        </a:rPr>
                        <a:t>age</a:t>
                      </a:r>
                      <a:endParaRPr kumimoji="0" lang="bg-BG" sz="1800" b="0" i="1" u="none" strike="noStrike" cap="none" normalizeH="0" baseline="0" smtClean="0">
                        <a:ln>
                          <a:noFill/>
                        </a:ln>
                        <a:solidFill>
                          <a:schemeClr val="folHlink"/>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1" u="none" strike="noStrike" cap="none" normalizeH="0" baseline="0" smtClean="0">
                          <a:ln>
                            <a:noFill/>
                          </a:ln>
                          <a:solidFill>
                            <a:schemeClr val="folHlink"/>
                          </a:solidFill>
                          <a:effectLst/>
                          <a:latin typeface="Book Antiqua" pitchFamily="18" charset="0"/>
                        </a:rPr>
                        <a:t>gr</a:t>
                      </a:r>
                      <a:endParaRPr kumimoji="0" lang="bg-BG" sz="1800" b="0" i="1" u="none" strike="noStrike" cap="none" normalizeH="0" baseline="0" smtClean="0">
                        <a:ln>
                          <a:noFill/>
                        </a:ln>
                        <a:solidFill>
                          <a:schemeClr val="folHlink"/>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65919">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1234</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John</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j@cs.ro</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21</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331</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65919">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1235</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Smith</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s@cs.ro</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22</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331</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65919">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1236</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Anne</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a@cs.ro</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21</a:t>
                      </a:r>
                      <a:endParaRPr kumimoji="0" lang="bg-BG" sz="1800" b="0" i="0" u="none" strike="noStrike" cap="none" normalizeH="0" baseline="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dirty="0" smtClean="0">
                          <a:ln>
                            <a:noFill/>
                          </a:ln>
                          <a:solidFill>
                            <a:schemeClr val="tx2"/>
                          </a:solidFill>
                          <a:effectLst/>
                          <a:latin typeface="Book Antiqua" pitchFamily="18" charset="0"/>
                        </a:rPr>
                        <a:t>332</a:t>
                      </a:r>
                      <a:endParaRPr kumimoji="0" lang="bg-BG" sz="1800" b="0" i="0" u="none" strike="noStrike" cap="none" normalizeH="0" baseline="0" dirty="0" smtClean="0">
                        <a:ln>
                          <a:noFill/>
                        </a:ln>
                        <a:solidFill>
                          <a:schemeClr val="tx2"/>
                        </a:solidFill>
                        <a:effectLst/>
                        <a:latin typeface="Book Antiqua" pitchFamily="18" charset="0"/>
                      </a:endParaRPr>
                    </a:p>
                  </a:txBody>
                  <a:tcPr marT="45740" marB="45740"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7" name="Text Box 64"/>
          <p:cNvSpPr txBox="1">
            <a:spLocks noChangeArrowheads="1"/>
          </p:cNvSpPr>
          <p:nvPr/>
        </p:nvSpPr>
        <p:spPr bwMode="auto">
          <a:xfrm>
            <a:off x="4330314" y="2530474"/>
            <a:ext cx="1233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dirty="0" smtClean="0">
                <a:ln>
                  <a:noFill/>
                </a:ln>
                <a:solidFill>
                  <a:srgbClr val="9A0000"/>
                </a:solidFill>
                <a:effectLst/>
                <a:uLnTx/>
                <a:uFillTx/>
                <a:latin typeface="Book Antiqua" pitchFamily="18" charset="0"/>
              </a:rPr>
              <a:t>Enrolled</a:t>
            </a:r>
            <a:endParaRPr kumimoji="0" lang="bg-BG" sz="1800" b="0" i="1" u="none" strike="noStrike" kern="0" cap="none" spc="0" normalizeH="0" baseline="0" noProof="0" dirty="0" smtClean="0">
              <a:ln>
                <a:noFill/>
              </a:ln>
              <a:solidFill>
                <a:srgbClr val="9A0000"/>
              </a:solidFill>
              <a:effectLst/>
              <a:uLnTx/>
              <a:uFillTx/>
              <a:latin typeface="Book Antiqua" pitchFamily="18" charset="0"/>
            </a:endParaRPr>
          </a:p>
        </p:txBody>
      </p:sp>
      <p:graphicFrame>
        <p:nvGraphicFramePr>
          <p:cNvPr id="8" name="Group 80"/>
          <p:cNvGraphicFramePr>
            <a:graphicFrameLocks noGrp="1"/>
          </p:cNvGraphicFramePr>
          <p:nvPr>
            <p:extLst>
              <p:ext uri="{D42A27DB-BD31-4B8C-83A1-F6EECF244321}">
                <p14:modId xmlns:p14="http://schemas.microsoft.com/office/powerpoint/2010/main" val="3374756944"/>
              </p:ext>
            </p:extLst>
          </p:nvPr>
        </p:nvGraphicFramePr>
        <p:xfrm>
          <a:off x="4338147" y="2897187"/>
          <a:ext cx="2209800" cy="1828800"/>
        </p:xfrm>
        <a:graphic>
          <a:graphicData uri="http://schemas.openxmlformats.org/drawingml/2006/table">
            <a:tbl>
              <a:tblPr/>
              <a:tblGrid>
                <a:gridCol w="650875"/>
                <a:gridCol w="714375"/>
                <a:gridCol w="844550"/>
              </a:tblGrid>
              <a:tr h="180975">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1" u="none" strike="noStrike" cap="none" normalizeH="0" baseline="0" dirty="0" err="1" smtClean="0">
                          <a:ln>
                            <a:noFill/>
                          </a:ln>
                          <a:solidFill>
                            <a:schemeClr val="folHlink"/>
                          </a:solidFill>
                          <a:effectLst/>
                          <a:latin typeface="Book Antiqua" pitchFamily="18" charset="0"/>
                        </a:rPr>
                        <a:t>sid</a:t>
                      </a:r>
                      <a:endParaRPr kumimoji="0" lang="bg-BG" sz="1800" b="1" i="1" u="none" strike="noStrike" cap="none" normalizeH="0" baseline="0" dirty="0" smtClean="0">
                        <a:ln>
                          <a:noFill/>
                        </a:ln>
                        <a:solidFill>
                          <a:schemeClr val="folHlink"/>
                        </a:solidFill>
                        <a:effectLst/>
                        <a:latin typeface="Book Antiqua" pitchFamily="18" charset="0"/>
                      </a:endParaRP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1" i="1" u="none" strike="noStrike" cap="none" normalizeH="0" baseline="0" smtClean="0">
                          <a:ln>
                            <a:noFill/>
                          </a:ln>
                          <a:solidFill>
                            <a:schemeClr val="folHlink"/>
                          </a:solidFill>
                          <a:effectLst/>
                          <a:latin typeface="Book Antiqua" pitchFamily="18" charset="0"/>
                        </a:rPr>
                        <a:t>cid</a:t>
                      </a:r>
                      <a:endParaRPr kumimoji="0" lang="bg-BG" sz="1800" b="1" i="1" u="none" strike="noStrike" cap="none" normalizeH="0" baseline="0" smtClean="0">
                        <a:ln>
                          <a:noFill/>
                        </a:ln>
                        <a:solidFill>
                          <a:schemeClr val="folHlink"/>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1" u="none" strike="noStrike" cap="none" normalizeH="0" baseline="0" smtClean="0">
                          <a:ln>
                            <a:noFill/>
                          </a:ln>
                          <a:solidFill>
                            <a:schemeClr val="folHlink"/>
                          </a:solidFill>
                          <a:effectLst/>
                          <a:latin typeface="Book Antiqua" pitchFamily="18" charset="0"/>
                        </a:rPr>
                        <a:t>grade</a:t>
                      </a:r>
                      <a:endParaRPr kumimoji="0" lang="bg-BG" sz="1800" b="0" i="1" u="none" strike="noStrike" cap="none" normalizeH="0" baseline="0" smtClean="0">
                        <a:ln>
                          <a:noFill/>
                        </a:ln>
                        <a:solidFill>
                          <a:schemeClr val="folHlink"/>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19088">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1234</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Alg1</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9</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0675">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1235</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Alg1</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10</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19088">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1234</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DB1</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10</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0675">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dirty="0" smtClean="0">
                          <a:ln>
                            <a:noFill/>
                          </a:ln>
                          <a:solidFill>
                            <a:schemeClr val="tx2"/>
                          </a:solidFill>
                          <a:effectLst/>
                          <a:latin typeface="Book Antiqua" pitchFamily="18" charset="0"/>
                        </a:rPr>
                        <a:t>1234</a:t>
                      </a:r>
                      <a:endParaRPr kumimoji="0" lang="bg-BG" sz="1800" b="0" i="0" u="none" strike="noStrike" cap="none" normalizeH="0" baseline="0" dirty="0" smtClean="0">
                        <a:ln>
                          <a:noFill/>
                        </a:ln>
                        <a:solidFill>
                          <a:schemeClr val="tx2"/>
                        </a:solidFill>
                        <a:effectLst/>
                        <a:latin typeface="Book Antiqua" pitchFamily="18" charset="0"/>
                      </a:endParaRP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DB2</a:t>
                      </a:r>
                      <a:endParaRPr kumimoji="0" lang="bg-BG" sz="1800" b="0" i="0" u="none" strike="noStrike" cap="none" normalizeH="0" baseline="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dirty="0" smtClean="0">
                          <a:ln>
                            <a:noFill/>
                          </a:ln>
                          <a:solidFill>
                            <a:schemeClr val="tx2"/>
                          </a:solidFill>
                          <a:effectLst/>
                          <a:latin typeface="Book Antiqua" pitchFamily="18" charset="0"/>
                        </a:rPr>
                        <a:t>9</a:t>
                      </a:r>
                      <a:endParaRPr kumimoji="0" lang="bg-BG" sz="1800" b="0" i="0" u="none" strike="noStrike" cap="none" normalizeH="0" baseline="0" dirty="0" smtClean="0">
                        <a:ln>
                          <a:noFill/>
                        </a:ln>
                        <a:solidFill>
                          <a:schemeClr val="tx2"/>
                        </a:solidFill>
                        <a:effectLst/>
                        <a:latin typeface="Book Antiqua" pitchFamily="18" charset="0"/>
                      </a:endParaRP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9" name="Group 115"/>
          <p:cNvGraphicFramePr>
            <a:graphicFrameLocks noGrp="1"/>
          </p:cNvGraphicFramePr>
          <p:nvPr>
            <p:extLst>
              <p:ext uri="{D42A27DB-BD31-4B8C-83A1-F6EECF244321}">
                <p14:modId xmlns:p14="http://schemas.microsoft.com/office/powerpoint/2010/main" val="2104103868"/>
              </p:ext>
            </p:extLst>
          </p:nvPr>
        </p:nvGraphicFramePr>
        <p:xfrm>
          <a:off x="6948264" y="2924160"/>
          <a:ext cx="1881188" cy="1161420"/>
        </p:xfrm>
        <a:graphic>
          <a:graphicData uri="http://schemas.openxmlformats.org/drawingml/2006/table">
            <a:tbl>
              <a:tblPr/>
              <a:tblGrid>
                <a:gridCol w="927100"/>
                <a:gridCol w="954088"/>
              </a:tblGrid>
              <a:tr h="429992">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1" u="none" strike="noStrike" cap="none" normalizeH="0" baseline="0" dirty="0" smtClean="0">
                          <a:ln>
                            <a:noFill/>
                          </a:ln>
                          <a:solidFill>
                            <a:schemeClr val="folHlink"/>
                          </a:solidFill>
                          <a:effectLst/>
                          <a:latin typeface="Book Antiqua" pitchFamily="18" charset="0"/>
                        </a:rPr>
                        <a:t>S.name</a:t>
                      </a:r>
                      <a:endParaRPr kumimoji="0" lang="bg-BG" sz="1800" b="0" i="1" u="none" strike="noStrike" cap="none" normalizeH="0" baseline="0" dirty="0" smtClean="0">
                        <a:ln>
                          <a:noFill/>
                        </a:ln>
                        <a:solidFill>
                          <a:schemeClr val="folHlink"/>
                        </a:solidFill>
                        <a:effectLst/>
                        <a:latin typeface="Book Antiqua" pitchFamily="18" charset="0"/>
                      </a:endParaRPr>
                    </a:p>
                  </a:txBody>
                  <a:tcPr marT="45697" marB="45697"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1" u="none" strike="noStrike" cap="none" normalizeH="0" baseline="0" smtClean="0">
                          <a:ln>
                            <a:noFill/>
                          </a:ln>
                          <a:solidFill>
                            <a:schemeClr val="folHlink"/>
                          </a:solidFill>
                          <a:effectLst/>
                          <a:latin typeface="Book Antiqua" pitchFamily="18" charset="0"/>
                        </a:rPr>
                        <a:t>E.cid</a:t>
                      </a:r>
                      <a:endParaRPr kumimoji="0" lang="bg-BG" sz="1800" b="0" i="1" u="none" strike="noStrike" cap="none" normalizeH="0" baseline="0" smtClean="0">
                        <a:ln>
                          <a:noFill/>
                        </a:ln>
                        <a:solidFill>
                          <a:schemeClr val="folHlink"/>
                        </a:solidFill>
                        <a:effectLst/>
                        <a:latin typeface="Book Antiqua" pitchFamily="18" charset="0"/>
                      </a:endParaRPr>
                    </a:p>
                  </a:txBody>
                  <a:tcPr marT="45697" marB="45697"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65654">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John</a:t>
                      </a:r>
                      <a:endParaRPr kumimoji="0" lang="bg-BG" sz="1800" b="0" i="0" u="none" strike="noStrike" cap="none" normalizeH="0" baseline="0" smtClean="0">
                        <a:ln>
                          <a:noFill/>
                        </a:ln>
                        <a:solidFill>
                          <a:schemeClr val="tx2"/>
                        </a:solidFill>
                        <a:effectLst/>
                        <a:latin typeface="Book Antiqua" pitchFamily="18" charset="0"/>
                      </a:endParaRPr>
                    </a:p>
                  </a:txBody>
                  <a:tcPr marT="45697" marB="45697"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smtClean="0">
                          <a:ln>
                            <a:noFill/>
                          </a:ln>
                          <a:solidFill>
                            <a:schemeClr val="tx2"/>
                          </a:solidFill>
                          <a:effectLst/>
                          <a:latin typeface="Book Antiqua" pitchFamily="18" charset="0"/>
                        </a:rPr>
                        <a:t>DB1</a:t>
                      </a:r>
                      <a:endParaRPr kumimoji="0" lang="bg-BG" sz="1800" b="0" i="0" u="none" strike="noStrike" cap="none" normalizeH="0" baseline="0" smtClean="0">
                        <a:ln>
                          <a:noFill/>
                        </a:ln>
                        <a:solidFill>
                          <a:schemeClr val="tx2"/>
                        </a:solidFill>
                        <a:effectLst/>
                        <a:latin typeface="Book Antiqua" pitchFamily="18" charset="0"/>
                      </a:endParaRPr>
                    </a:p>
                  </a:txBody>
                  <a:tcPr marT="45697" marB="45697"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65654">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dirty="0" smtClean="0">
                          <a:ln>
                            <a:noFill/>
                          </a:ln>
                          <a:solidFill>
                            <a:schemeClr val="tx2"/>
                          </a:solidFill>
                          <a:effectLst/>
                          <a:latin typeface="Book Antiqua" pitchFamily="18" charset="0"/>
                        </a:rPr>
                        <a:t>Smith</a:t>
                      </a:r>
                      <a:endParaRPr kumimoji="0" lang="bg-BG" sz="1800" b="0" i="0" u="none" strike="noStrike" cap="none" normalizeH="0" baseline="0" dirty="0" smtClean="0">
                        <a:ln>
                          <a:noFill/>
                        </a:ln>
                        <a:solidFill>
                          <a:schemeClr val="tx2"/>
                        </a:solidFill>
                        <a:effectLst/>
                        <a:latin typeface="Book Antiqua" pitchFamily="18" charset="0"/>
                      </a:endParaRPr>
                    </a:p>
                  </a:txBody>
                  <a:tcPr marT="45697" marB="45697"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Book Antiqua"/>
                        </a:defRPr>
                      </a:lvl1pPr>
                      <a:lvl2pPr marL="457200" algn="l" defTabSz="914400" rtl="0" eaLnBrk="1" latinLnBrk="0" hangingPunct="1">
                        <a:defRPr sz="1800" kern="1200">
                          <a:solidFill>
                            <a:schemeClr val="tx1"/>
                          </a:solidFill>
                          <a:latin typeface="Book Antiqua"/>
                        </a:defRPr>
                      </a:lvl2pPr>
                      <a:lvl3pPr marL="914400" algn="l" defTabSz="914400" rtl="0" eaLnBrk="1" latinLnBrk="0" hangingPunct="1">
                        <a:defRPr sz="1800" kern="1200">
                          <a:solidFill>
                            <a:schemeClr val="tx1"/>
                          </a:solidFill>
                          <a:latin typeface="Book Antiqua"/>
                        </a:defRPr>
                      </a:lvl3pPr>
                      <a:lvl4pPr marL="1371600" algn="l" defTabSz="914400" rtl="0" eaLnBrk="1" latinLnBrk="0" hangingPunct="1">
                        <a:defRPr sz="1800" kern="1200">
                          <a:solidFill>
                            <a:schemeClr val="tx1"/>
                          </a:solidFill>
                          <a:latin typeface="Book Antiqua"/>
                        </a:defRPr>
                      </a:lvl4pPr>
                      <a:lvl5pPr marL="1828800" algn="l" defTabSz="914400" rtl="0" eaLnBrk="1" latinLnBrk="0" hangingPunct="1">
                        <a:defRPr sz="1800" kern="1200">
                          <a:solidFill>
                            <a:schemeClr val="tx1"/>
                          </a:solidFill>
                          <a:latin typeface="Book Antiqua"/>
                        </a:defRPr>
                      </a:lvl5pPr>
                      <a:lvl6pPr marL="2286000" algn="l" defTabSz="914400" rtl="0" eaLnBrk="1" latinLnBrk="0" hangingPunct="1">
                        <a:defRPr sz="1800" kern="1200">
                          <a:solidFill>
                            <a:schemeClr val="tx1"/>
                          </a:solidFill>
                          <a:latin typeface="Book Antiqua"/>
                        </a:defRPr>
                      </a:lvl6pPr>
                      <a:lvl7pPr marL="2743200" algn="l" defTabSz="914400" rtl="0" eaLnBrk="1" latinLnBrk="0" hangingPunct="1">
                        <a:defRPr sz="1800" kern="1200">
                          <a:solidFill>
                            <a:schemeClr val="tx1"/>
                          </a:solidFill>
                          <a:latin typeface="Book Antiqua"/>
                        </a:defRPr>
                      </a:lvl7pPr>
                      <a:lvl8pPr marL="3200400" algn="l" defTabSz="914400" rtl="0" eaLnBrk="1" latinLnBrk="0" hangingPunct="1">
                        <a:defRPr sz="1800" kern="1200">
                          <a:solidFill>
                            <a:schemeClr val="tx1"/>
                          </a:solidFill>
                          <a:latin typeface="Book Antiqua"/>
                        </a:defRPr>
                      </a:lvl8pPr>
                      <a:lvl9pPr marL="3657600" algn="l" defTabSz="914400" rtl="0" eaLnBrk="1" latinLnBrk="0" hangingPunct="1">
                        <a:defRPr sz="1800" kern="1200">
                          <a:solidFill>
                            <a:schemeClr val="tx1"/>
                          </a:solidFill>
                          <a:latin typeface="Book Antiqua"/>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800" b="0" i="0" u="none" strike="noStrike" cap="none" normalizeH="0" baseline="0" dirty="0" smtClean="0">
                          <a:ln>
                            <a:noFill/>
                          </a:ln>
                          <a:solidFill>
                            <a:schemeClr val="tx2"/>
                          </a:solidFill>
                          <a:effectLst/>
                          <a:latin typeface="Book Antiqua" pitchFamily="18" charset="0"/>
                        </a:rPr>
                        <a:t>Alg1</a:t>
                      </a:r>
                      <a:endParaRPr kumimoji="0" lang="bg-BG" sz="1800" b="0" i="0" u="none" strike="noStrike" cap="none" normalizeH="0" baseline="0" dirty="0" smtClean="0">
                        <a:ln>
                          <a:noFill/>
                        </a:ln>
                        <a:solidFill>
                          <a:schemeClr val="tx2"/>
                        </a:solidFill>
                        <a:effectLst/>
                        <a:latin typeface="Book Antiqua" pitchFamily="18" charset="0"/>
                      </a:endParaRPr>
                    </a:p>
                  </a:txBody>
                  <a:tcPr marT="45697" marB="45697"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0" name="TextBox 9"/>
          <p:cNvSpPr txBox="1"/>
          <p:nvPr/>
        </p:nvSpPr>
        <p:spPr>
          <a:xfrm>
            <a:off x="7164288" y="2531809"/>
            <a:ext cx="910442" cy="369332"/>
          </a:xfrm>
          <a:prstGeom prst="rect">
            <a:avLst/>
          </a:prstGeom>
          <a:noFill/>
        </p:spPr>
        <p:txBody>
          <a:bodyPr wrap="none" rtlCol="0">
            <a:spAutoFit/>
          </a:bodyPr>
          <a:lstStyle/>
          <a:p>
            <a:r>
              <a:rPr lang="ro-RO" dirty="0" smtClean="0"/>
              <a:t>We get:</a:t>
            </a:r>
            <a:endParaRPr lang="ro-RO" dirty="0"/>
          </a:p>
        </p:txBody>
      </p:sp>
      <p:sp>
        <p:nvSpPr>
          <p:cNvPr id="12" name="TextBox 11"/>
          <p:cNvSpPr txBox="1"/>
          <p:nvPr/>
        </p:nvSpPr>
        <p:spPr>
          <a:xfrm>
            <a:off x="470145" y="4900518"/>
            <a:ext cx="8352928" cy="1754326"/>
          </a:xfrm>
          <a:prstGeom prst="rect">
            <a:avLst/>
          </a:prstGeom>
          <a:noFill/>
        </p:spPr>
        <p:txBody>
          <a:bodyPr wrap="square" rtlCol="0">
            <a:spAutoFit/>
          </a:bodyPr>
          <a:lstStyle/>
          <a:p>
            <a:pPr marL="285750" indent="-285750">
              <a:buFont typeface="Arial" pitchFamily="34" charset="0"/>
              <a:buChar char="•"/>
            </a:pPr>
            <a:r>
              <a:rPr lang="ro-RO" dirty="0" smtClean="0"/>
              <a:t>Using two tables in the FROM clause, creates  a cartesian product between the two tables -&gt; </a:t>
            </a:r>
            <a:r>
              <a:rPr lang="en-US" dirty="0"/>
              <a:t> Each row in the first table is paired with all the rows in the second </a:t>
            </a:r>
            <a:r>
              <a:rPr lang="en-US" dirty="0" smtClean="0"/>
              <a:t>table</a:t>
            </a:r>
            <a:endParaRPr lang="ro-RO" dirty="0" smtClean="0"/>
          </a:p>
          <a:p>
            <a:pPr marL="285750" indent="-285750">
              <a:buFont typeface="Arial" pitchFamily="34" charset="0"/>
              <a:buChar char="•"/>
            </a:pPr>
            <a:r>
              <a:rPr lang="ro-RO" dirty="0" smtClean="0"/>
              <a:t>The resulting table will be stored into the memory and the filters from the WHERE clause will be applied on it</a:t>
            </a:r>
          </a:p>
          <a:p>
            <a:pPr marL="285750" indent="-285750">
              <a:buFont typeface="Arial" pitchFamily="34" charset="0"/>
              <a:buChar char="•"/>
            </a:pPr>
            <a:r>
              <a:rPr lang="ro-RO" dirty="0" smtClean="0"/>
              <a:t>After the filters are applied, from the resulting table, only the columns specified in the SELECT clause will be returned</a:t>
            </a:r>
            <a:endParaRPr lang="ro-RO" dirty="0"/>
          </a:p>
        </p:txBody>
      </p:sp>
    </p:spTree>
    <p:extLst>
      <p:ext uri="{BB962C8B-B14F-4D97-AF65-F5344CB8AC3E}">
        <p14:creationId xmlns:p14="http://schemas.microsoft.com/office/powerpoint/2010/main" val="200963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Semantics of a Query</a:t>
            </a:r>
            <a:endParaRPr lang="ro-RO" dirty="0"/>
          </a:p>
        </p:txBody>
      </p:sp>
      <p:sp>
        <p:nvSpPr>
          <p:cNvPr id="3" name="Content Placeholder 2"/>
          <p:cNvSpPr>
            <a:spLocks noGrp="1"/>
          </p:cNvSpPr>
          <p:nvPr>
            <p:ph idx="1"/>
          </p:nvPr>
        </p:nvSpPr>
        <p:spPr>
          <a:xfrm>
            <a:off x="457200" y="1052736"/>
            <a:ext cx="8229600" cy="5073427"/>
          </a:xfrm>
        </p:spPr>
        <p:txBody>
          <a:bodyPr/>
          <a:lstStyle/>
          <a:p>
            <a:r>
              <a:rPr lang="en-US" sz="2800" dirty="0" smtClean="0"/>
              <a:t>A </a:t>
            </a:r>
            <a:r>
              <a:rPr lang="en-US" sz="2800" i="1" u="sng" dirty="0" smtClean="0">
                <a:solidFill>
                  <a:schemeClr val="folHlink"/>
                </a:solidFill>
              </a:rPr>
              <a:t>conceptual</a:t>
            </a:r>
            <a:r>
              <a:rPr lang="en-US" sz="2800" i="1" dirty="0" smtClean="0">
                <a:solidFill>
                  <a:schemeClr val="folHlink"/>
                </a:solidFill>
              </a:rPr>
              <a:t> evaluation method</a:t>
            </a:r>
            <a:r>
              <a:rPr lang="en-US" sz="2800" dirty="0" smtClean="0"/>
              <a:t> for the previous query:</a:t>
            </a:r>
          </a:p>
          <a:p>
            <a:pPr marL="457200" lvl="1" indent="0">
              <a:buFont typeface="Wingdings" pitchFamily="2" charset="2"/>
              <a:buNone/>
            </a:pPr>
            <a:r>
              <a:rPr lang="en-US" sz="2400" dirty="0" smtClean="0"/>
              <a:t>1. </a:t>
            </a:r>
            <a:r>
              <a:rPr lang="en-US" sz="2000" dirty="0" smtClean="0"/>
              <a:t>FROM</a:t>
            </a:r>
            <a:r>
              <a:rPr lang="en-US" sz="2400" dirty="0" smtClean="0"/>
              <a:t> clause: Compute </a:t>
            </a:r>
            <a:r>
              <a:rPr lang="en-US" sz="2400" i="1" dirty="0" smtClean="0"/>
              <a:t>cross-product</a:t>
            </a:r>
            <a:r>
              <a:rPr lang="en-US" sz="2400" dirty="0" smtClean="0"/>
              <a:t> of Students and Enrolled</a:t>
            </a:r>
          </a:p>
          <a:p>
            <a:pPr marL="457200" lvl="1" indent="0">
              <a:buFont typeface="Wingdings" pitchFamily="2" charset="2"/>
              <a:buNone/>
            </a:pPr>
            <a:r>
              <a:rPr lang="en-US" sz="2400" dirty="0" smtClean="0"/>
              <a:t>2. </a:t>
            </a:r>
            <a:r>
              <a:rPr lang="en-US" sz="2000" dirty="0" smtClean="0"/>
              <a:t>WHERE</a:t>
            </a:r>
            <a:r>
              <a:rPr lang="en-US" sz="2400" dirty="0" smtClean="0"/>
              <a:t> clause: Check conditions, discard tuples that fail</a:t>
            </a:r>
          </a:p>
          <a:p>
            <a:pPr marL="457200" lvl="1" indent="0">
              <a:buFont typeface="Wingdings" pitchFamily="2" charset="2"/>
              <a:buNone/>
            </a:pPr>
            <a:r>
              <a:rPr lang="en-US" sz="2400" dirty="0" smtClean="0"/>
              <a:t>3. </a:t>
            </a:r>
            <a:r>
              <a:rPr lang="en-US" sz="2000" dirty="0" smtClean="0"/>
              <a:t>SELECT</a:t>
            </a:r>
            <a:r>
              <a:rPr lang="en-US" sz="2400" dirty="0" smtClean="0"/>
              <a:t> clause: Delete unwanted fields</a:t>
            </a:r>
          </a:p>
          <a:p>
            <a:r>
              <a:rPr lang="en-US" sz="2800" dirty="0" smtClean="0"/>
              <a:t>Remember, this is </a:t>
            </a:r>
            <a:r>
              <a:rPr lang="en-US" sz="2800" i="1" dirty="0" smtClean="0"/>
              <a:t>conceptual</a:t>
            </a:r>
            <a:r>
              <a:rPr lang="en-US" sz="2800" dirty="0" smtClean="0"/>
              <a:t>.  Actual evaluation will be </a:t>
            </a:r>
            <a:r>
              <a:rPr lang="en-US" sz="2800" i="1" dirty="0" smtClean="0"/>
              <a:t>much</a:t>
            </a:r>
            <a:r>
              <a:rPr lang="en-US" sz="2800" dirty="0" smtClean="0"/>
              <a:t> more efficient, but must produce </a:t>
            </a:r>
            <a:r>
              <a:rPr lang="en-US" sz="2800" u="sng" dirty="0" smtClean="0"/>
              <a:t>the same answers</a:t>
            </a:r>
            <a:r>
              <a:rPr lang="en-US" sz="2800" dirty="0" smtClean="0"/>
              <a:t>.</a:t>
            </a:r>
            <a:endParaRPr lang="bg-BG" sz="2800" dirty="0" smtClean="0"/>
          </a:p>
          <a:p>
            <a:endParaRPr lang="ro-RO" dirty="0"/>
          </a:p>
        </p:txBody>
      </p:sp>
    </p:spTree>
    <p:extLst>
      <p:ext uri="{BB962C8B-B14F-4D97-AF65-F5344CB8AC3E}">
        <p14:creationId xmlns:p14="http://schemas.microsoft.com/office/powerpoint/2010/main" val="345284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Find students with at least one grade</a:t>
            </a:r>
            <a:endParaRPr lang="ro-RO"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1124744"/>
            <a:ext cx="4730906" cy="1140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6064" y="2564904"/>
            <a:ext cx="7560840" cy="2585323"/>
          </a:xfrm>
          <a:prstGeom prst="rect">
            <a:avLst/>
          </a:prstGeom>
          <a:noFill/>
        </p:spPr>
        <p:txBody>
          <a:bodyPr wrap="square" rtlCol="0">
            <a:spAutoFit/>
          </a:bodyPr>
          <a:lstStyle/>
          <a:p>
            <a:pPr>
              <a:buFont typeface="Wingdings" pitchFamily="2" charset="2"/>
              <a:buChar char="n"/>
            </a:pPr>
            <a:r>
              <a:rPr lang="ro-RO" dirty="0"/>
              <a:t>All the students are stored in the table Students</a:t>
            </a:r>
          </a:p>
          <a:p>
            <a:pPr>
              <a:buFont typeface="Wingdings" pitchFamily="2" charset="2"/>
              <a:buChar char="n"/>
            </a:pPr>
            <a:r>
              <a:rPr lang="ro-RO" dirty="0"/>
              <a:t>The table </a:t>
            </a:r>
            <a:r>
              <a:rPr lang="ro-RO" i="1" dirty="0"/>
              <a:t>Enrolled</a:t>
            </a:r>
            <a:r>
              <a:rPr lang="ro-RO" dirty="0"/>
              <a:t> specifies every </a:t>
            </a:r>
            <a:r>
              <a:rPr lang="ro-RO" i="1" dirty="0"/>
              <a:t>studentid</a:t>
            </a:r>
            <a:r>
              <a:rPr lang="ro-RO" dirty="0"/>
              <a:t> </a:t>
            </a:r>
            <a:r>
              <a:rPr lang="ro-RO" i="1" dirty="0"/>
              <a:t>with</a:t>
            </a:r>
            <a:r>
              <a:rPr lang="ro-RO" dirty="0"/>
              <a:t> a </a:t>
            </a:r>
            <a:r>
              <a:rPr lang="ro-RO" i="1" dirty="0"/>
              <a:t>grade</a:t>
            </a:r>
            <a:r>
              <a:rPr lang="ro-RO" dirty="0"/>
              <a:t> registered at a </a:t>
            </a:r>
            <a:r>
              <a:rPr lang="ro-RO" i="1" dirty="0"/>
              <a:t>courseid </a:t>
            </a:r>
          </a:p>
          <a:p>
            <a:pPr>
              <a:buFont typeface="Wingdings" pitchFamily="2" charset="2"/>
              <a:buChar char="n"/>
            </a:pPr>
            <a:r>
              <a:rPr lang="ro-RO" dirty="0"/>
              <a:t>For a student to have at least one grade =&gt; its </a:t>
            </a:r>
            <a:r>
              <a:rPr lang="ro-RO" i="1" dirty="0"/>
              <a:t>studentid</a:t>
            </a:r>
            <a:r>
              <a:rPr lang="ro-RO" dirty="0"/>
              <a:t> should appear in the </a:t>
            </a:r>
            <a:r>
              <a:rPr lang="ro-RO" i="1" dirty="0"/>
              <a:t>Enrolled</a:t>
            </a:r>
            <a:r>
              <a:rPr lang="ro-RO" dirty="0"/>
              <a:t> table</a:t>
            </a:r>
            <a:endParaRPr lang="bg-BG" dirty="0"/>
          </a:p>
          <a:p>
            <a:pPr>
              <a:buFont typeface="Wingdings" pitchFamily="2" charset="2"/>
              <a:buChar char="n"/>
            </a:pPr>
            <a:r>
              <a:rPr lang="ro-RO" dirty="0" smtClean="0"/>
              <a:t>Questions:</a:t>
            </a:r>
            <a:r>
              <a:rPr lang="en-US" dirty="0" smtClean="0"/>
              <a:t> </a:t>
            </a:r>
            <a:endParaRPr lang="ro-RO" dirty="0" smtClean="0"/>
          </a:p>
          <a:p>
            <a:pPr lvl="1">
              <a:buFont typeface="Wingdings" pitchFamily="2" charset="2"/>
              <a:buChar char="n"/>
            </a:pPr>
            <a:r>
              <a:rPr lang="bg-BG" dirty="0" smtClean="0"/>
              <a:t>Would adding </a:t>
            </a:r>
            <a:r>
              <a:rPr lang="bg-BG" sz="1600" dirty="0" smtClean="0">
                <a:solidFill>
                  <a:schemeClr val="folHlink"/>
                </a:solidFill>
              </a:rPr>
              <a:t>DISTINCT</a:t>
            </a:r>
            <a:r>
              <a:rPr lang="bg-BG" sz="1600" dirty="0" smtClean="0"/>
              <a:t> </a:t>
            </a:r>
            <a:r>
              <a:rPr lang="bg-BG" dirty="0" smtClean="0"/>
              <a:t>to this query make a difference?</a:t>
            </a:r>
          </a:p>
          <a:p>
            <a:pPr lvl="1">
              <a:buFont typeface="Wingdings" pitchFamily="2" charset="2"/>
              <a:buChar char="n"/>
            </a:pPr>
            <a:r>
              <a:rPr lang="bg-BG" dirty="0" smtClean="0"/>
              <a:t>What is the effect of replacing </a:t>
            </a:r>
            <a:r>
              <a:rPr lang="bg-BG" i="1" dirty="0" smtClean="0"/>
              <a:t>S.sid</a:t>
            </a:r>
            <a:r>
              <a:rPr lang="bg-BG" dirty="0" smtClean="0"/>
              <a:t> by </a:t>
            </a:r>
            <a:r>
              <a:rPr lang="bg-BG" i="1" dirty="0" smtClean="0"/>
              <a:t>S.sname</a:t>
            </a:r>
            <a:r>
              <a:rPr lang="bg-BG" dirty="0" smtClean="0"/>
              <a:t> in the </a:t>
            </a:r>
            <a:r>
              <a:rPr lang="bg-BG" sz="1600" dirty="0" smtClean="0">
                <a:solidFill>
                  <a:schemeClr val="folHlink"/>
                </a:solidFill>
              </a:rPr>
              <a:t>SELECT</a:t>
            </a:r>
            <a:r>
              <a:rPr lang="bg-BG" dirty="0" smtClean="0"/>
              <a:t> clause?  Would adding </a:t>
            </a:r>
            <a:r>
              <a:rPr lang="bg-BG" sz="1600" dirty="0" smtClean="0">
                <a:solidFill>
                  <a:schemeClr val="folHlink"/>
                </a:solidFill>
              </a:rPr>
              <a:t>DISTINCT</a:t>
            </a:r>
            <a:r>
              <a:rPr lang="bg-BG" dirty="0" smtClean="0"/>
              <a:t> to this variant of the query make a difference?</a:t>
            </a:r>
            <a:endParaRPr lang="ro-RO" dirty="0" smtClean="0"/>
          </a:p>
        </p:txBody>
      </p:sp>
    </p:spTree>
    <p:extLst>
      <p:ext uri="{BB962C8B-B14F-4D97-AF65-F5344CB8AC3E}">
        <p14:creationId xmlns:p14="http://schemas.microsoft.com/office/powerpoint/2010/main" val="132065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00783"/>
            <a:ext cx="8229600" cy="634082"/>
          </a:xfrm>
        </p:spPr>
        <p:txBody>
          <a:bodyPr>
            <a:normAutofit fontScale="90000"/>
          </a:bodyPr>
          <a:lstStyle/>
          <a:p>
            <a:r>
              <a:rPr lang="bg-BG" dirty="0" smtClean="0"/>
              <a:t>Expressions and Strings</a:t>
            </a:r>
            <a:endParaRPr lang="ro-RO" dirty="0"/>
          </a:p>
        </p:txBody>
      </p:sp>
      <p:sp>
        <p:nvSpPr>
          <p:cNvPr id="3" name="Content Placeholder 2"/>
          <p:cNvSpPr>
            <a:spLocks noGrp="1"/>
          </p:cNvSpPr>
          <p:nvPr>
            <p:ph idx="1"/>
          </p:nvPr>
        </p:nvSpPr>
        <p:spPr>
          <a:xfrm>
            <a:off x="457200" y="980728"/>
            <a:ext cx="8229600" cy="5688632"/>
          </a:xfrm>
        </p:spPr>
        <p:txBody>
          <a:bodyPr>
            <a:normAutofit fontScale="25000" lnSpcReduction="20000"/>
          </a:bodyPr>
          <a:lstStyle/>
          <a:p>
            <a:pPr marL="0" indent="0">
              <a:buNone/>
            </a:pPr>
            <a:endParaRPr lang="ro-RO" dirty="0" smtClean="0"/>
          </a:p>
          <a:p>
            <a:pPr>
              <a:buFont typeface="Wingdings" pitchFamily="2" charset="2"/>
              <a:buChar char="n"/>
            </a:pPr>
            <a:endParaRPr lang="ro-RO" dirty="0"/>
          </a:p>
          <a:p>
            <a:pPr>
              <a:buFont typeface="Wingdings" pitchFamily="2" charset="2"/>
              <a:buChar char="n"/>
            </a:pPr>
            <a:endParaRPr lang="ro-RO" dirty="0" smtClean="0"/>
          </a:p>
          <a:p>
            <a:pPr>
              <a:buFont typeface="Wingdings" pitchFamily="2" charset="2"/>
              <a:buChar char="n"/>
            </a:pPr>
            <a:endParaRPr lang="ro-RO" dirty="0"/>
          </a:p>
          <a:p>
            <a:pPr>
              <a:buFont typeface="Wingdings" pitchFamily="2" charset="2"/>
              <a:buChar char="n"/>
            </a:pPr>
            <a:endParaRPr lang="ro-RO" dirty="0" smtClean="0"/>
          </a:p>
          <a:p>
            <a:pPr>
              <a:buFont typeface="Wingdings" pitchFamily="2" charset="2"/>
              <a:buChar char="n"/>
            </a:pPr>
            <a:endParaRPr lang="ro-RO" dirty="0"/>
          </a:p>
          <a:p>
            <a:pPr>
              <a:buFont typeface="Wingdings" pitchFamily="2" charset="2"/>
              <a:buChar char="n"/>
            </a:pPr>
            <a:endParaRPr lang="ro-RO" sz="7200" dirty="0" smtClean="0"/>
          </a:p>
          <a:p>
            <a:pPr>
              <a:buFont typeface="Wingdings" pitchFamily="2" charset="2"/>
              <a:buChar char="n"/>
            </a:pPr>
            <a:r>
              <a:rPr lang="ro-RO" sz="7200" dirty="0" smtClean="0"/>
              <a:t>The </a:t>
            </a:r>
            <a:r>
              <a:rPr lang="ro-RO" sz="7200" dirty="0"/>
              <a:t>working table will be the one specified by the FROM clause: </a:t>
            </a:r>
            <a:r>
              <a:rPr lang="ro-RO" sz="7200" i="1" dirty="0"/>
              <a:t>Students</a:t>
            </a:r>
            <a:r>
              <a:rPr lang="ro-RO" sz="7200" dirty="0"/>
              <a:t> table</a:t>
            </a:r>
          </a:p>
          <a:p>
            <a:pPr>
              <a:buFont typeface="Wingdings" pitchFamily="2" charset="2"/>
              <a:buChar char="n"/>
            </a:pPr>
            <a:r>
              <a:rPr lang="ro-RO" sz="7200" dirty="0"/>
              <a:t>The filter from the WHERE clause will remove all of the rows from the table, that do not have in the field </a:t>
            </a:r>
            <a:r>
              <a:rPr lang="ro-RO" sz="7200" i="1" dirty="0"/>
              <a:t>name</a:t>
            </a:r>
            <a:r>
              <a:rPr lang="ro-RO" sz="7200" dirty="0"/>
              <a:t>, a name that starts and ends with the letter B, and it contains at least three letters (B + one arbitrary character + 0 or more characters + B)</a:t>
            </a:r>
          </a:p>
          <a:p>
            <a:pPr>
              <a:buFont typeface="Wingdings" pitchFamily="2" charset="2"/>
              <a:buChar char="n"/>
            </a:pPr>
            <a:r>
              <a:rPr lang="ro-RO" sz="7200" dirty="0"/>
              <a:t>In the SELECT clause there are three fields returned::</a:t>
            </a:r>
          </a:p>
          <a:p>
            <a:pPr lvl="1">
              <a:buFont typeface="Wingdings" pitchFamily="2" charset="2"/>
              <a:buChar char="n"/>
            </a:pPr>
            <a:r>
              <a:rPr lang="ro-RO" sz="7200" dirty="0"/>
              <a:t>first filed is the column age (int) from the table students,</a:t>
            </a:r>
          </a:p>
          <a:p>
            <a:pPr lvl="1">
              <a:buFont typeface="Wingdings" pitchFamily="2" charset="2"/>
              <a:buChar char="n"/>
            </a:pPr>
            <a:r>
              <a:rPr lang="ro-RO" sz="7200" dirty="0"/>
              <a:t>the second column is an user created column, age1, which will be created from substracting 5 from the age </a:t>
            </a:r>
          </a:p>
          <a:p>
            <a:pPr lvl="1">
              <a:buFont typeface="Wingdings" pitchFamily="2" charset="2"/>
              <a:buChar char="n"/>
            </a:pPr>
            <a:r>
              <a:rPr lang="ro-RO" sz="7200" dirty="0"/>
              <a:t>the third column will be another user created column, age2,which will be created from multiplying the age column with 2</a:t>
            </a:r>
            <a:endParaRPr lang="bg-BG" sz="7200" dirty="0"/>
          </a:p>
          <a:p>
            <a:pPr marL="0" indent="0">
              <a:buNone/>
            </a:pPr>
            <a:endParaRPr lang="ro-RO" sz="7200" dirty="0" smtClean="0"/>
          </a:p>
          <a:p>
            <a:pPr>
              <a:buFont typeface="Wingdings" pitchFamily="2" charset="2"/>
              <a:buChar char="n"/>
            </a:pPr>
            <a:r>
              <a:rPr lang="en-US" sz="7200" dirty="0" smtClean="0"/>
              <a:t>Illustrates use of arithmetic expressions and string pattern matching:  </a:t>
            </a:r>
            <a:r>
              <a:rPr lang="en-US" sz="7200" i="1" dirty="0" smtClean="0"/>
              <a:t>Find triples (of ages of students and two fields defined by expressions) for students whose names begin and end with B and contain at least three characters.</a:t>
            </a:r>
          </a:p>
          <a:p>
            <a:pPr>
              <a:buFont typeface="Wingdings" pitchFamily="2" charset="2"/>
              <a:buChar char="n"/>
            </a:pPr>
            <a:r>
              <a:rPr lang="en-US" sz="7200" dirty="0" smtClean="0">
                <a:solidFill>
                  <a:schemeClr val="accent2"/>
                </a:solidFill>
              </a:rPr>
              <a:t> </a:t>
            </a:r>
            <a:r>
              <a:rPr lang="en-US" sz="7200" dirty="0" smtClean="0">
                <a:solidFill>
                  <a:schemeClr val="folHlink"/>
                </a:solidFill>
              </a:rPr>
              <a:t>AS </a:t>
            </a:r>
            <a:r>
              <a:rPr lang="en-US" sz="7200" dirty="0" smtClean="0"/>
              <a:t>and </a:t>
            </a:r>
            <a:r>
              <a:rPr lang="en-US" sz="7200" dirty="0" smtClean="0">
                <a:solidFill>
                  <a:schemeClr val="folHlink"/>
                </a:solidFill>
              </a:rPr>
              <a:t>=</a:t>
            </a:r>
            <a:r>
              <a:rPr lang="en-US" sz="7200" dirty="0" smtClean="0"/>
              <a:t> are two ways to name fields in result.</a:t>
            </a:r>
          </a:p>
          <a:p>
            <a:pPr>
              <a:buFont typeface="Wingdings" pitchFamily="2" charset="2"/>
              <a:buChar char="n"/>
            </a:pPr>
            <a:r>
              <a:rPr lang="en-US" sz="7200" dirty="0" smtClean="0">
                <a:solidFill>
                  <a:schemeClr val="folHlink"/>
                </a:solidFill>
              </a:rPr>
              <a:t> LIKE </a:t>
            </a:r>
            <a:r>
              <a:rPr lang="en-US" sz="7200" dirty="0" smtClean="0"/>
              <a:t>is used for string matching. `</a:t>
            </a:r>
            <a:r>
              <a:rPr lang="en-US" sz="7200" dirty="0" smtClean="0">
                <a:solidFill>
                  <a:schemeClr val="folHlink"/>
                </a:solidFill>
              </a:rPr>
              <a:t>_</a:t>
            </a:r>
            <a:r>
              <a:rPr lang="en-US" sz="7200" dirty="0" smtClean="0"/>
              <a:t>’ stands for any one character and `</a:t>
            </a:r>
            <a:r>
              <a:rPr lang="en-US" sz="7200" dirty="0" smtClean="0">
                <a:solidFill>
                  <a:schemeClr val="folHlink"/>
                </a:solidFill>
              </a:rPr>
              <a:t>%</a:t>
            </a:r>
            <a:r>
              <a:rPr lang="en-US" sz="7200" dirty="0" smtClean="0"/>
              <a:t>’ stands for 0 or more arbitrary characters.  </a:t>
            </a:r>
            <a:endParaRPr lang="ro-RO" sz="7200" dirty="0" smtClean="0"/>
          </a:p>
          <a:p>
            <a:endParaRPr lang="ro-RO"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839688"/>
            <a:ext cx="686435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833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2800" dirty="0" smtClean="0"/>
              <a:t>Find </a:t>
            </a:r>
            <a:r>
              <a:rPr lang="en-US" sz="2800" i="1" dirty="0" err="1" smtClean="0"/>
              <a:t>sid</a:t>
            </a:r>
            <a:r>
              <a:rPr lang="en-US" sz="2800" dirty="0" smtClean="0"/>
              <a:t> of students with grades at courses with 4 </a:t>
            </a:r>
            <a:r>
              <a:rPr lang="en-US" sz="2800" u="sng" dirty="0" smtClean="0"/>
              <a:t>or</a:t>
            </a:r>
            <a:r>
              <a:rPr lang="en-US" sz="2800" dirty="0" smtClean="0"/>
              <a:t> 5 credits</a:t>
            </a:r>
            <a:endParaRPr lang="ro-RO" sz="2800"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6990" y="1054869"/>
            <a:ext cx="388213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124744"/>
            <a:ext cx="4425950"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880519"/>
            <a:ext cx="449897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3568" y="6093296"/>
            <a:ext cx="7920880" cy="461665"/>
          </a:xfrm>
          <a:prstGeom prst="rect">
            <a:avLst/>
          </a:prstGeom>
          <a:noFill/>
        </p:spPr>
        <p:txBody>
          <a:bodyPr wrap="square" rtlCol="0">
            <a:spAutoFit/>
          </a:bodyPr>
          <a:lstStyle/>
          <a:p>
            <a:pPr marL="285750" indent="-285750">
              <a:buFont typeface="Wingdings" pitchFamily="2" charset="2"/>
              <a:buChar char="§"/>
            </a:pPr>
            <a:r>
              <a:rPr lang="ro-RO" sz="2400" b="1" dirty="0" smtClean="0"/>
              <a:t>Both queries above produce the same results</a:t>
            </a:r>
            <a:endParaRPr lang="ro-RO" sz="2400" b="1" dirty="0"/>
          </a:p>
        </p:txBody>
      </p:sp>
    </p:spTree>
    <p:extLst>
      <p:ext uri="{BB962C8B-B14F-4D97-AF65-F5344CB8AC3E}">
        <p14:creationId xmlns:p14="http://schemas.microsoft.com/office/powerpoint/2010/main" val="74688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4" name="Picture 3" descr="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79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2800" dirty="0" smtClean="0"/>
              <a:t>Find </a:t>
            </a:r>
            <a:r>
              <a:rPr lang="en-US" sz="2800" i="1" dirty="0" err="1" smtClean="0"/>
              <a:t>sid</a:t>
            </a:r>
            <a:r>
              <a:rPr lang="en-US" sz="2800" dirty="0" smtClean="0"/>
              <a:t> of students with grades at courses with 4 </a:t>
            </a:r>
            <a:r>
              <a:rPr lang="en-US" sz="2800" u="sng" dirty="0" smtClean="0"/>
              <a:t>or</a:t>
            </a:r>
            <a:r>
              <a:rPr lang="en-US" sz="2800" dirty="0" smtClean="0"/>
              <a:t> 5 credits</a:t>
            </a:r>
            <a:r>
              <a:rPr lang="ro-RO" sz="2800" dirty="0" smtClean="0"/>
              <a:t> (cont)</a:t>
            </a:r>
            <a:endParaRPr lang="ro-RO" sz="28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40768"/>
            <a:ext cx="4425950"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9552" y="3284984"/>
            <a:ext cx="7848872" cy="2031325"/>
          </a:xfrm>
          <a:prstGeom prst="rect">
            <a:avLst/>
          </a:prstGeom>
          <a:noFill/>
        </p:spPr>
        <p:txBody>
          <a:bodyPr wrap="square" rtlCol="0">
            <a:spAutoFit/>
          </a:bodyPr>
          <a:lstStyle/>
          <a:p>
            <a:pPr marL="285750" indent="-285750">
              <a:buFont typeface="Wingdings" pitchFamily="2" charset="2"/>
              <a:buChar char="§"/>
            </a:pPr>
            <a:r>
              <a:rPr lang="ro-RO" dirty="0" smtClean="0"/>
              <a:t>In the FROM clause the cross product will be created from the two tables </a:t>
            </a:r>
            <a:r>
              <a:rPr lang="ro-RO" i="1" dirty="0" smtClean="0"/>
              <a:t>Enrolled</a:t>
            </a:r>
            <a:r>
              <a:rPr lang="ro-RO" dirty="0" smtClean="0"/>
              <a:t> and </a:t>
            </a:r>
            <a:r>
              <a:rPr lang="ro-RO" i="1" dirty="0" smtClean="0"/>
              <a:t>Courses</a:t>
            </a:r>
          </a:p>
          <a:p>
            <a:pPr marL="285750" indent="-285750">
              <a:buFont typeface="Wingdings" pitchFamily="2" charset="2"/>
              <a:buChar char="§"/>
            </a:pPr>
            <a:r>
              <a:rPr lang="ro-RO" dirty="0" smtClean="0"/>
              <a:t>In the WHERE clause only the rows thathave the same </a:t>
            </a:r>
            <a:r>
              <a:rPr lang="ro-RO" i="1" dirty="0" smtClean="0"/>
              <a:t>cid</a:t>
            </a:r>
            <a:r>
              <a:rPr lang="ro-RO" dirty="0" smtClean="0"/>
              <a:t> from both tables, will remain</a:t>
            </a:r>
          </a:p>
          <a:p>
            <a:pPr marL="285750" indent="-285750">
              <a:buFont typeface="Wingdings" pitchFamily="2" charset="2"/>
              <a:buChar char="§"/>
            </a:pPr>
            <a:r>
              <a:rPr lang="ro-RO" dirty="0" smtClean="0"/>
              <a:t>To find the student ids that have grades only at </a:t>
            </a:r>
            <a:r>
              <a:rPr lang="ro-RO" i="1" dirty="0" smtClean="0"/>
              <a:t>courses</a:t>
            </a:r>
            <a:r>
              <a:rPr lang="ro-RO" dirty="0" smtClean="0"/>
              <a:t> with 4 and 5 </a:t>
            </a:r>
            <a:r>
              <a:rPr lang="ro-RO" i="1" dirty="0" smtClean="0"/>
              <a:t>credits</a:t>
            </a:r>
            <a:r>
              <a:rPr lang="ro-RO" dirty="0" smtClean="0"/>
              <a:t>, in the WHERE clause there is another filter added, that only selects the rows where the field </a:t>
            </a:r>
            <a:r>
              <a:rPr lang="ro-RO" i="1" dirty="0" smtClean="0"/>
              <a:t>credits</a:t>
            </a:r>
            <a:r>
              <a:rPr lang="ro-RO" dirty="0" smtClean="0"/>
              <a:t> is either 4 OR 5</a:t>
            </a:r>
            <a:endParaRPr lang="ro-RO" dirty="0"/>
          </a:p>
        </p:txBody>
      </p:sp>
    </p:spTree>
    <p:extLst>
      <p:ext uri="{BB962C8B-B14F-4D97-AF65-F5344CB8AC3E}">
        <p14:creationId xmlns:p14="http://schemas.microsoft.com/office/powerpoint/2010/main" val="3159562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2800" dirty="0" smtClean="0"/>
              <a:t>Find </a:t>
            </a:r>
            <a:r>
              <a:rPr lang="en-US" sz="2800" i="1" dirty="0" err="1" smtClean="0"/>
              <a:t>sid</a:t>
            </a:r>
            <a:r>
              <a:rPr lang="en-US" sz="2800" dirty="0" smtClean="0"/>
              <a:t> of students with grades at courses with 4 </a:t>
            </a:r>
            <a:r>
              <a:rPr lang="en-US" sz="2800" u="sng" dirty="0" smtClean="0"/>
              <a:t>or</a:t>
            </a:r>
            <a:r>
              <a:rPr lang="en-US" sz="2800" dirty="0" smtClean="0"/>
              <a:t> 5 credits</a:t>
            </a:r>
            <a:r>
              <a:rPr lang="ro-RO" sz="2800" dirty="0" smtClean="0"/>
              <a:t> (cont)</a:t>
            </a:r>
            <a:endParaRPr lang="ro-RO" sz="2800"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96752"/>
            <a:ext cx="449897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94510" y="1309405"/>
            <a:ext cx="4069977" cy="2862322"/>
          </a:xfrm>
          <a:prstGeom prst="rect">
            <a:avLst/>
          </a:prstGeom>
          <a:noFill/>
        </p:spPr>
        <p:txBody>
          <a:bodyPr wrap="square" rtlCol="0">
            <a:spAutoFit/>
          </a:bodyPr>
          <a:lstStyle/>
          <a:p>
            <a:pPr marL="285750" indent="-285750">
              <a:buFont typeface="Wingdings" pitchFamily="2" charset="2"/>
              <a:buChar char="§"/>
            </a:pPr>
            <a:r>
              <a:rPr lang="ro-RO" dirty="0" smtClean="0"/>
              <a:t>The first query will only return the student ids that are enrolled in courses with 4 credits</a:t>
            </a:r>
          </a:p>
          <a:p>
            <a:pPr marL="285750" indent="-285750">
              <a:buFont typeface="Wingdings" pitchFamily="2" charset="2"/>
              <a:buChar char="§"/>
            </a:pPr>
            <a:r>
              <a:rPr lang="ro-RO" dirty="0" smtClean="0"/>
              <a:t>The second query will only return the student ids that are enrolled in courses with 5 credits</a:t>
            </a:r>
          </a:p>
          <a:p>
            <a:pPr marL="285750" indent="-285750">
              <a:buFont typeface="Wingdings" pitchFamily="2" charset="2"/>
              <a:buChar char="§"/>
            </a:pPr>
            <a:r>
              <a:rPr lang="ro-RO" dirty="0" smtClean="0"/>
              <a:t>The UNION clause will take both returned sets from both queries, apply DISTINCT on the resulting set and return it as final</a:t>
            </a:r>
            <a:endParaRPr lang="ro-RO" dirty="0"/>
          </a:p>
        </p:txBody>
      </p:sp>
      <p:sp>
        <p:nvSpPr>
          <p:cNvPr id="3" name="TextBox 2"/>
          <p:cNvSpPr txBox="1"/>
          <p:nvPr/>
        </p:nvSpPr>
        <p:spPr>
          <a:xfrm>
            <a:off x="395536" y="4499828"/>
            <a:ext cx="8352928" cy="2308324"/>
          </a:xfrm>
          <a:prstGeom prst="rect">
            <a:avLst/>
          </a:prstGeom>
          <a:noFill/>
        </p:spPr>
        <p:txBody>
          <a:bodyPr wrap="square" rtlCol="0">
            <a:spAutoFit/>
          </a:bodyPr>
          <a:lstStyle/>
          <a:p>
            <a:pPr marL="285750" indent="-285750">
              <a:buFont typeface="Wingdings" pitchFamily="2" charset="2"/>
              <a:buChar char="§"/>
            </a:pPr>
            <a:r>
              <a:rPr lang="ro-RO" dirty="0" smtClean="0"/>
              <a:t>If applying UNION ALL instead of UNION, the resulting set will also contain duplicates =&gt; UNION ALL does not apply DISTINCT on the resulting set</a:t>
            </a:r>
          </a:p>
          <a:p>
            <a:pPr marL="285750" indent="-285750">
              <a:buFont typeface="Wingdings" pitchFamily="2" charset="2"/>
              <a:buChar char="§"/>
            </a:pPr>
            <a:r>
              <a:rPr lang="en-US" dirty="0"/>
              <a:t>The difference in execution speed comes from the fact UNION requires internal temporary table with index (to skip duplicate rows) while UNION ALL will create table without such index</a:t>
            </a:r>
            <a:r>
              <a:rPr lang="en-US" dirty="0" smtClean="0"/>
              <a:t>.</a:t>
            </a:r>
            <a:endParaRPr lang="ro-RO" dirty="0" smtClean="0"/>
          </a:p>
          <a:p>
            <a:pPr marL="285750" indent="-285750">
              <a:buFont typeface="Wingdings" pitchFamily="2" charset="2"/>
              <a:buChar char="§"/>
            </a:pPr>
            <a:r>
              <a:rPr lang="ro-RO" dirty="0" smtClean="0"/>
              <a:t>When applying UNION or UNION ALL on two or more sets, all returned sets should have the same number of fields and the every field should have the same name and datatype</a:t>
            </a:r>
            <a:endParaRPr lang="ro-RO" dirty="0"/>
          </a:p>
        </p:txBody>
      </p:sp>
    </p:spTree>
    <p:extLst>
      <p:ext uri="{BB962C8B-B14F-4D97-AF65-F5344CB8AC3E}">
        <p14:creationId xmlns:p14="http://schemas.microsoft.com/office/powerpoint/2010/main" val="42703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Nested Queries</a:t>
            </a:r>
            <a:endParaRPr lang="ro-RO"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836712"/>
            <a:ext cx="2804403" cy="203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9" y="980728"/>
            <a:ext cx="5797550"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99" y="3140968"/>
            <a:ext cx="8639175"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060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Join Queries</a:t>
            </a:r>
            <a:endParaRPr lang="ro-RO"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7544" y="836712"/>
            <a:ext cx="3664014" cy="187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5030" y="1556792"/>
            <a:ext cx="633413"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836712"/>
            <a:ext cx="396875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29" y="3356992"/>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2960910"/>
            <a:ext cx="35671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8443" y="3348193"/>
            <a:ext cx="13906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1076" y="2948936"/>
            <a:ext cx="29448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43" y="5301208"/>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0438" y="4905126"/>
            <a:ext cx="209073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7"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3086" y="5453607"/>
            <a:ext cx="62865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8"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0345" y="5301208"/>
            <a:ext cx="2243137"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548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Outer Queries</a:t>
            </a:r>
            <a:endParaRPr lang="ro-RO" dirty="0"/>
          </a:p>
        </p:txBody>
      </p:sp>
      <p:pic>
        <p:nvPicPr>
          <p:cNvPr id="1024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6" y="908720"/>
            <a:ext cx="3627434" cy="20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908720"/>
            <a:ext cx="442595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528" y="3431381"/>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7713" y="3035299"/>
            <a:ext cx="35671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4826" y="3431381"/>
            <a:ext cx="13906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9957" y="3035299"/>
            <a:ext cx="29448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852" y="5229200"/>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2522" y="5013176"/>
            <a:ext cx="209073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3350" y="5471976"/>
            <a:ext cx="62865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1"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3907" y="4983014"/>
            <a:ext cx="224313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318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Outer Queries (cont.)</a:t>
            </a:r>
            <a:endParaRPr lang="ro-RO" dirty="0"/>
          </a:p>
        </p:txBody>
      </p:sp>
      <p:pic>
        <p:nvPicPr>
          <p:cNvPr id="112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836712"/>
            <a:ext cx="3627434" cy="20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908720"/>
            <a:ext cx="457835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528" y="3573016"/>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218533"/>
            <a:ext cx="35671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4461" y="3573016"/>
            <a:ext cx="13906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3613" y="3218533"/>
            <a:ext cx="29448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528" y="5301208"/>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4905126"/>
            <a:ext cx="209073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3350" y="5453606"/>
            <a:ext cx="62865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3542" y="4905126"/>
            <a:ext cx="224313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7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smtClean="0"/>
              <a:t>Full Outer Join</a:t>
            </a:r>
            <a:endParaRPr lang="ro-RO"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528" y="764704"/>
            <a:ext cx="3718882" cy="2182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836712"/>
            <a:ext cx="4425950"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17" y="3751989"/>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389134"/>
            <a:ext cx="35671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0269" y="3751988"/>
            <a:ext cx="13906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3613" y="3389133"/>
            <a:ext cx="29448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6"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417" y="5373216"/>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7"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2034" y="5085184"/>
            <a:ext cx="209073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8"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5103" y="5525615"/>
            <a:ext cx="62865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9"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2044" y="4827408"/>
            <a:ext cx="2243137"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861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a:t>Join Queries</a:t>
            </a:r>
            <a:endParaRPr lang="ro-RO" dirty="0"/>
          </a:p>
        </p:txBody>
      </p:sp>
      <p:sp>
        <p:nvSpPr>
          <p:cNvPr id="14" name="Content Placeholder 2"/>
          <p:cNvSpPr txBox="1">
            <a:spLocks/>
          </p:cNvSpPr>
          <p:nvPr/>
        </p:nvSpPr>
        <p:spPr>
          <a:xfrm>
            <a:off x="457200" y="908720"/>
            <a:ext cx="8229600" cy="52174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ro-R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69" y="887436"/>
            <a:ext cx="3408651" cy="218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51920" y="908720"/>
            <a:ext cx="3473723" cy="584775"/>
          </a:xfrm>
          <a:prstGeom prst="rect">
            <a:avLst/>
          </a:prstGeom>
          <a:noFill/>
        </p:spPr>
        <p:txBody>
          <a:bodyPr wrap="square" rtlCol="0">
            <a:spAutoFit/>
          </a:bodyPr>
          <a:lstStyle/>
          <a:p>
            <a:r>
              <a:rPr lang="ro-RO" sz="3200" dirty="0" smtClean="0"/>
              <a:t>INNER JOIN</a:t>
            </a:r>
            <a:endParaRPr lang="ro-RO" sz="32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781" y="3212975"/>
            <a:ext cx="3534372" cy="21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012160" y="5541388"/>
            <a:ext cx="3170862" cy="584775"/>
          </a:xfrm>
          <a:prstGeom prst="rect">
            <a:avLst/>
          </a:prstGeom>
          <a:noFill/>
        </p:spPr>
        <p:txBody>
          <a:bodyPr wrap="square" rtlCol="0">
            <a:spAutoFit/>
          </a:bodyPr>
          <a:lstStyle/>
          <a:p>
            <a:r>
              <a:rPr lang="ro-RO" sz="3200" dirty="0" smtClean="0"/>
              <a:t>FULL OUTER JOIN</a:t>
            </a:r>
            <a:endParaRPr lang="ro-RO" sz="3200" dirty="0"/>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15" y="4221088"/>
            <a:ext cx="3354405" cy="224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97515" y="3636313"/>
            <a:ext cx="3170862" cy="584775"/>
          </a:xfrm>
          <a:prstGeom prst="rect">
            <a:avLst/>
          </a:prstGeom>
          <a:noFill/>
        </p:spPr>
        <p:txBody>
          <a:bodyPr wrap="square" rtlCol="0">
            <a:spAutoFit/>
          </a:bodyPr>
          <a:lstStyle/>
          <a:p>
            <a:r>
              <a:rPr lang="ro-RO" sz="3200" dirty="0" smtClean="0"/>
              <a:t>LEFT OUTER JOIN</a:t>
            </a:r>
            <a:endParaRPr lang="ro-RO" sz="3200" dirty="0"/>
          </a:p>
        </p:txBody>
      </p:sp>
    </p:spTree>
    <p:extLst>
      <p:ext uri="{BB962C8B-B14F-4D97-AF65-F5344CB8AC3E}">
        <p14:creationId xmlns:p14="http://schemas.microsoft.com/office/powerpoint/2010/main" val="2039799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a:t>Join Queries</a:t>
            </a:r>
            <a:endParaRPr lang="ro-RO" dirty="0"/>
          </a:p>
        </p:txBody>
      </p:sp>
      <p:sp>
        <p:nvSpPr>
          <p:cNvPr id="14" name="Content Placeholder 2"/>
          <p:cNvSpPr txBox="1">
            <a:spLocks/>
          </p:cNvSpPr>
          <p:nvPr/>
        </p:nvSpPr>
        <p:spPr>
          <a:xfrm>
            <a:off x="457200" y="908720"/>
            <a:ext cx="8229600" cy="52174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ro-RO" dirty="0"/>
          </a:p>
        </p:txBody>
      </p:sp>
      <p:sp>
        <p:nvSpPr>
          <p:cNvPr id="15" name="Content Placeholder 2"/>
          <p:cNvSpPr>
            <a:spLocks noGrp="1"/>
          </p:cNvSpPr>
          <p:nvPr>
            <p:ph idx="1"/>
          </p:nvPr>
        </p:nvSpPr>
        <p:spPr>
          <a:xfrm>
            <a:off x="609600" y="1061120"/>
            <a:ext cx="8229600" cy="5217443"/>
          </a:xfrm>
        </p:spPr>
        <p:txBody>
          <a:bodyPr>
            <a:normAutofit fontScale="77500" lnSpcReduction="20000"/>
          </a:bodyPr>
          <a:lstStyle/>
          <a:p>
            <a:pPr marL="0" indent="0">
              <a:buClr>
                <a:schemeClr val="folHlink"/>
              </a:buClr>
              <a:buSzPct val="75000"/>
              <a:buNone/>
            </a:pPr>
            <a:r>
              <a:rPr lang="en-US" dirty="0">
                <a:solidFill>
                  <a:schemeClr val="tx2"/>
                </a:solidFill>
                <a:latin typeface="Book Antiqua" pitchFamily="18" charset="0"/>
              </a:rPr>
              <a:t> There are mainly three types of </a:t>
            </a:r>
            <a:r>
              <a:rPr lang="en-US" dirty="0" smtClean="0">
                <a:solidFill>
                  <a:schemeClr val="tx2"/>
                </a:solidFill>
                <a:latin typeface="Book Antiqua" pitchFamily="18" charset="0"/>
              </a:rPr>
              <a:t>JOIN</a:t>
            </a:r>
            <a:endParaRPr lang="ro-RO" dirty="0" smtClean="0">
              <a:solidFill>
                <a:schemeClr val="tx2"/>
              </a:solidFill>
              <a:latin typeface="Book Antiqua" pitchFamily="18" charset="0"/>
            </a:endParaRPr>
          </a:p>
          <a:p>
            <a:pPr marL="0" indent="0">
              <a:buClr>
                <a:schemeClr val="folHlink"/>
              </a:buClr>
              <a:buSzPct val="75000"/>
              <a:buNone/>
            </a:pPr>
            <a:endParaRPr lang="en-US" dirty="0">
              <a:solidFill>
                <a:schemeClr val="tx2"/>
              </a:solidFill>
              <a:latin typeface="Book Antiqua" pitchFamily="18" charset="0"/>
            </a:endParaRPr>
          </a:p>
          <a:p>
            <a:pPr>
              <a:buClr>
                <a:schemeClr val="folHlink"/>
              </a:buClr>
              <a:buSzPct val="75000"/>
              <a:buFont typeface="Wingdings" pitchFamily="2" charset="2"/>
              <a:buChar char="n"/>
            </a:pPr>
            <a:r>
              <a:rPr lang="en-US" dirty="0">
                <a:solidFill>
                  <a:schemeClr val="tx2"/>
                </a:solidFill>
                <a:latin typeface="Book Antiqua" pitchFamily="18" charset="0"/>
              </a:rPr>
              <a:t>Inner: fetches data, that are present in both tables</a:t>
            </a:r>
          </a:p>
          <a:p>
            <a:pPr lvl="1">
              <a:buClr>
                <a:schemeClr val="folHlink"/>
              </a:buClr>
              <a:buSzPct val="75000"/>
              <a:buFont typeface="Wingdings" pitchFamily="2" charset="2"/>
              <a:buChar char="n"/>
            </a:pPr>
            <a:r>
              <a:rPr lang="en-US" dirty="0">
                <a:solidFill>
                  <a:schemeClr val="tx2"/>
                </a:solidFill>
                <a:latin typeface="Book Antiqua" pitchFamily="18" charset="0"/>
              </a:rPr>
              <a:t>Only JOIN means INNER </a:t>
            </a:r>
            <a:r>
              <a:rPr lang="en-US" dirty="0" smtClean="0">
                <a:solidFill>
                  <a:schemeClr val="tx2"/>
                </a:solidFill>
                <a:latin typeface="Book Antiqua" pitchFamily="18" charset="0"/>
              </a:rPr>
              <a:t>JOIN</a:t>
            </a:r>
            <a:endParaRPr lang="ro-RO" dirty="0" smtClean="0">
              <a:solidFill>
                <a:schemeClr val="tx2"/>
              </a:solidFill>
              <a:latin typeface="Book Antiqua" pitchFamily="18" charset="0"/>
            </a:endParaRPr>
          </a:p>
          <a:p>
            <a:pPr marL="457200" lvl="1" indent="0">
              <a:buClr>
                <a:schemeClr val="folHlink"/>
              </a:buClr>
              <a:buSzPct val="75000"/>
              <a:buNone/>
            </a:pPr>
            <a:endParaRPr lang="en-US" dirty="0">
              <a:solidFill>
                <a:schemeClr val="tx2"/>
              </a:solidFill>
              <a:latin typeface="Book Antiqua" pitchFamily="18" charset="0"/>
            </a:endParaRPr>
          </a:p>
          <a:p>
            <a:pPr>
              <a:buClr>
                <a:schemeClr val="folHlink"/>
              </a:buClr>
              <a:buSzPct val="75000"/>
              <a:buFont typeface="Wingdings" pitchFamily="2" charset="2"/>
              <a:buChar char="n"/>
            </a:pPr>
            <a:r>
              <a:rPr lang="en-US" dirty="0">
                <a:solidFill>
                  <a:schemeClr val="tx2"/>
                </a:solidFill>
                <a:latin typeface="Book Antiqua" pitchFamily="18" charset="0"/>
              </a:rPr>
              <a:t>Outer: are of three </a:t>
            </a:r>
            <a:r>
              <a:rPr lang="en-US" dirty="0" smtClean="0">
                <a:solidFill>
                  <a:schemeClr val="tx2"/>
                </a:solidFill>
                <a:latin typeface="Book Antiqua" pitchFamily="18" charset="0"/>
              </a:rPr>
              <a:t>types</a:t>
            </a:r>
            <a:endParaRPr lang="en-US" dirty="0">
              <a:solidFill>
                <a:schemeClr val="tx2"/>
              </a:solidFill>
              <a:latin typeface="Book Antiqua" pitchFamily="18" charset="0"/>
            </a:endParaRPr>
          </a:p>
          <a:p>
            <a:pPr lvl="1">
              <a:buClr>
                <a:schemeClr val="folHlink"/>
              </a:buClr>
              <a:buSzPct val="75000"/>
              <a:buFont typeface="Wingdings" pitchFamily="2" charset="2"/>
              <a:buChar char="n"/>
            </a:pPr>
            <a:r>
              <a:rPr lang="en-US" dirty="0">
                <a:solidFill>
                  <a:schemeClr val="tx2"/>
                </a:solidFill>
                <a:latin typeface="Book Antiqua" pitchFamily="18" charset="0"/>
              </a:rPr>
              <a:t>LEFT OUTER - - fetches data present only in left table &amp; matching condition</a:t>
            </a:r>
          </a:p>
          <a:p>
            <a:pPr lvl="1">
              <a:buClr>
                <a:schemeClr val="folHlink"/>
              </a:buClr>
              <a:buSzPct val="75000"/>
              <a:buFont typeface="Wingdings" pitchFamily="2" charset="2"/>
              <a:buChar char="n"/>
            </a:pPr>
            <a:r>
              <a:rPr lang="en-US" dirty="0">
                <a:solidFill>
                  <a:schemeClr val="tx2"/>
                </a:solidFill>
                <a:latin typeface="Book Antiqua" pitchFamily="18" charset="0"/>
              </a:rPr>
              <a:t>RIGHT OUTER - - fetches data present only in right table &amp; matching condition</a:t>
            </a:r>
          </a:p>
          <a:p>
            <a:pPr lvl="1">
              <a:buClr>
                <a:schemeClr val="folHlink"/>
              </a:buClr>
              <a:buSzPct val="75000"/>
              <a:buFont typeface="Wingdings" pitchFamily="2" charset="2"/>
              <a:buChar char="n"/>
            </a:pPr>
            <a:r>
              <a:rPr lang="en-US" dirty="0">
                <a:solidFill>
                  <a:schemeClr val="tx2"/>
                </a:solidFill>
                <a:latin typeface="Book Antiqua" pitchFamily="18" charset="0"/>
              </a:rPr>
              <a:t>FULL OUTER - - fetches data present any or both table</a:t>
            </a:r>
          </a:p>
          <a:p>
            <a:pPr lvl="1">
              <a:buClr>
                <a:schemeClr val="folHlink"/>
              </a:buClr>
              <a:buSzPct val="75000"/>
              <a:buFont typeface="Wingdings" pitchFamily="2" charset="2"/>
              <a:buChar char="n"/>
            </a:pPr>
            <a:r>
              <a:rPr lang="en-US" dirty="0">
                <a:solidFill>
                  <a:schemeClr val="tx2"/>
                </a:solidFill>
                <a:latin typeface="Book Antiqua" pitchFamily="18" charset="0"/>
              </a:rPr>
              <a:t>(LEFT or RIGHT or FULL) OUTER JOIN can be written </a:t>
            </a:r>
            <a:r>
              <a:rPr lang="en-US" dirty="0" smtClean="0">
                <a:solidFill>
                  <a:schemeClr val="tx2"/>
                </a:solidFill>
                <a:latin typeface="Book Antiqua" pitchFamily="18" charset="0"/>
              </a:rPr>
              <a:t>w</a:t>
            </a:r>
            <a:r>
              <a:rPr lang="ro-RO" dirty="0" smtClean="0">
                <a:solidFill>
                  <a:schemeClr val="tx2"/>
                </a:solidFill>
                <a:latin typeface="Book Antiqua" pitchFamily="18" charset="0"/>
              </a:rPr>
              <a:t>ithout</a:t>
            </a:r>
            <a:r>
              <a:rPr lang="en-US" dirty="0" smtClean="0">
                <a:solidFill>
                  <a:schemeClr val="tx2"/>
                </a:solidFill>
                <a:latin typeface="Book Antiqua" pitchFamily="18" charset="0"/>
              </a:rPr>
              <a:t> </a:t>
            </a:r>
            <a:r>
              <a:rPr lang="en-US" dirty="0">
                <a:solidFill>
                  <a:schemeClr val="tx2"/>
                </a:solidFill>
                <a:latin typeface="Book Antiqua" pitchFamily="18" charset="0"/>
              </a:rPr>
              <a:t>writing "</a:t>
            </a:r>
            <a:r>
              <a:rPr lang="en-US" dirty="0" smtClean="0">
                <a:solidFill>
                  <a:schemeClr val="tx2"/>
                </a:solidFill>
                <a:latin typeface="Book Antiqua" pitchFamily="18" charset="0"/>
              </a:rPr>
              <a:t>OUTER</a:t>
            </a:r>
            <a:r>
              <a:rPr lang="ro-RO" dirty="0" smtClean="0">
                <a:solidFill>
                  <a:schemeClr val="tx2"/>
                </a:solidFill>
                <a:latin typeface="Book Antiqua" pitchFamily="18" charset="0"/>
              </a:rPr>
              <a:t>”</a:t>
            </a:r>
          </a:p>
          <a:p>
            <a:pPr marL="457200" lvl="1" indent="0">
              <a:buClr>
                <a:schemeClr val="folHlink"/>
              </a:buClr>
              <a:buSzPct val="75000"/>
              <a:buNone/>
            </a:pPr>
            <a:endParaRPr lang="en-US" dirty="0">
              <a:solidFill>
                <a:schemeClr val="tx2"/>
              </a:solidFill>
              <a:latin typeface="Book Antiqua" pitchFamily="18" charset="0"/>
            </a:endParaRPr>
          </a:p>
          <a:p>
            <a:pPr>
              <a:buClr>
                <a:schemeClr val="folHlink"/>
              </a:buClr>
              <a:buSzPct val="75000"/>
              <a:buFont typeface="Wingdings" pitchFamily="2" charset="2"/>
              <a:buChar char="n"/>
            </a:pPr>
            <a:r>
              <a:rPr lang="en-US" dirty="0">
                <a:solidFill>
                  <a:schemeClr val="tx2"/>
                </a:solidFill>
                <a:latin typeface="Book Antiqua" pitchFamily="18" charset="0"/>
              </a:rPr>
              <a:t>Cross Join: joins everything </a:t>
            </a:r>
            <a:r>
              <a:rPr lang="en-US" dirty="0" smtClean="0">
                <a:solidFill>
                  <a:schemeClr val="tx2"/>
                </a:solidFill>
                <a:latin typeface="Book Antiqua" pitchFamily="18" charset="0"/>
              </a:rPr>
              <a:t>to</a:t>
            </a:r>
            <a:r>
              <a:rPr lang="ro-RO" dirty="0">
                <a:solidFill>
                  <a:schemeClr val="tx2"/>
                </a:solidFill>
                <a:latin typeface="Book Antiqua" pitchFamily="18" charset="0"/>
              </a:rPr>
              <a:t> everything</a:t>
            </a:r>
            <a:endParaRPr lang="ro-RO" dirty="0"/>
          </a:p>
        </p:txBody>
      </p:sp>
    </p:spTree>
    <p:extLst>
      <p:ext uri="{BB962C8B-B14F-4D97-AF65-F5344CB8AC3E}">
        <p14:creationId xmlns:p14="http://schemas.microsoft.com/office/powerpoint/2010/main" val="3553695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bg-BG" dirty="0" smtClean="0"/>
              <a:t>Null Values</a:t>
            </a:r>
            <a:endParaRPr lang="ro-RO" dirty="0"/>
          </a:p>
        </p:txBody>
      </p:sp>
      <p:sp>
        <p:nvSpPr>
          <p:cNvPr id="3" name="Content Placeholder 2"/>
          <p:cNvSpPr>
            <a:spLocks noGrp="1"/>
          </p:cNvSpPr>
          <p:nvPr>
            <p:ph idx="1"/>
          </p:nvPr>
        </p:nvSpPr>
        <p:spPr>
          <a:xfrm>
            <a:off x="457200" y="908720"/>
            <a:ext cx="8229600" cy="5217443"/>
          </a:xfrm>
        </p:spPr>
        <p:txBody>
          <a:bodyPr>
            <a:normAutofit fontScale="77500" lnSpcReduction="20000"/>
          </a:bodyPr>
          <a:lstStyle/>
          <a:p>
            <a:pPr>
              <a:buClr>
                <a:schemeClr val="folHlink"/>
              </a:buClr>
              <a:buSzPct val="75000"/>
              <a:buFont typeface="Wingdings" pitchFamily="2" charset="2"/>
              <a:buChar char="n"/>
            </a:pPr>
            <a:r>
              <a:rPr lang="en-US" dirty="0" smtClean="0">
                <a:solidFill>
                  <a:schemeClr val="tx2"/>
                </a:solidFill>
                <a:latin typeface="Book Antiqua" pitchFamily="18" charset="0"/>
              </a:rPr>
              <a:t> </a:t>
            </a:r>
            <a:r>
              <a:rPr lang="bg-BG" dirty="0" smtClean="0">
                <a:solidFill>
                  <a:schemeClr val="tx2"/>
                </a:solidFill>
                <a:latin typeface="Book Antiqua" pitchFamily="18" charset="0"/>
              </a:rPr>
              <a:t>Field values in a tuple are sometimes </a:t>
            </a:r>
            <a:r>
              <a:rPr lang="bg-BG" i="1" dirty="0" smtClean="0">
                <a:solidFill>
                  <a:schemeClr val="folHlink"/>
                </a:solidFill>
                <a:latin typeface="Book Antiqua" pitchFamily="18" charset="0"/>
              </a:rPr>
              <a:t>unknown </a:t>
            </a:r>
            <a:r>
              <a:rPr lang="bg-BG" dirty="0" smtClean="0">
                <a:solidFill>
                  <a:schemeClr val="tx2"/>
                </a:solidFill>
                <a:latin typeface="Book Antiqua" pitchFamily="18" charset="0"/>
              </a:rPr>
              <a:t>(e.g., a rating has not been assigned) or </a:t>
            </a:r>
            <a:r>
              <a:rPr lang="bg-BG" i="1" dirty="0" smtClean="0">
                <a:solidFill>
                  <a:schemeClr val="folHlink"/>
                </a:solidFill>
                <a:latin typeface="Book Antiqua" pitchFamily="18" charset="0"/>
              </a:rPr>
              <a:t>inapplicable</a:t>
            </a:r>
            <a:r>
              <a:rPr lang="bg-BG" dirty="0" smtClean="0">
                <a:solidFill>
                  <a:schemeClr val="tx2"/>
                </a:solidFill>
                <a:latin typeface="Book Antiqua" pitchFamily="18" charset="0"/>
              </a:rPr>
              <a:t>.  </a:t>
            </a:r>
          </a:p>
          <a:p>
            <a:pPr lvl="1">
              <a:buClr>
                <a:schemeClr val="folHlink"/>
              </a:buClr>
              <a:buSzPct val="75000"/>
              <a:buFont typeface="Wingdings" pitchFamily="2" charset="2"/>
              <a:buChar char="n"/>
            </a:pPr>
            <a:r>
              <a:rPr lang="en-US" dirty="0" smtClean="0">
                <a:solidFill>
                  <a:schemeClr val="tx2"/>
                </a:solidFill>
                <a:latin typeface="Book Antiqua" pitchFamily="18" charset="0"/>
              </a:rPr>
              <a:t> </a:t>
            </a:r>
            <a:r>
              <a:rPr lang="bg-BG" dirty="0" smtClean="0">
                <a:solidFill>
                  <a:schemeClr val="tx2"/>
                </a:solidFill>
                <a:latin typeface="Book Antiqua" pitchFamily="18" charset="0"/>
              </a:rPr>
              <a:t>SQL provides a special value </a:t>
            </a:r>
            <a:r>
              <a:rPr lang="bg-BG" i="1" u="sng" dirty="0" smtClean="0">
                <a:solidFill>
                  <a:schemeClr val="folHlink"/>
                </a:solidFill>
                <a:latin typeface="Book Antiqua" pitchFamily="18" charset="0"/>
              </a:rPr>
              <a:t>null</a:t>
            </a:r>
            <a:r>
              <a:rPr lang="bg-BG" dirty="0" smtClean="0">
                <a:solidFill>
                  <a:schemeClr val="folHlink"/>
                </a:solidFill>
                <a:latin typeface="Book Antiqua" pitchFamily="18" charset="0"/>
              </a:rPr>
              <a:t> </a:t>
            </a:r>
            <a:r>
              <a:rPr lang="bg-BG" dirty="0" smtClean="0">
                <a:solidFill>
                  <a:schemeClr val="tx2"/>
                </a:solidFill>
                <a:latin typeface="Book Antiqua" pitchFamily="18" charset="0"/>
              </a:rPr>
              <a:t>for such situations.</a:t>
            </a:r>
          </a:p>
          <a:p>
            <a:pPr>
              <a:buClr>
                <a:schemeClr val="folHlink"/>
              </a:buClr>
              <a:buSzPct val="75000"/>
              <a:buFont typeface="Wingdings" pitchFamily="2" charset="2"/>
              <a:buChar char="n"/>
            </a:pPr>
            <a:r>
              <a:rPr lang="en-US" dirty="0" smtClean="0">
                <a:solidFill>
                  <a:schemeClr val="tx2"/>
                </a:solidFill>
                <a:latin typeface="Book Antiqua" pitchFamily="18" charset="0"/>
              </a:rPr>
              <a:t> </a:t>
            </a:r>
            <a:r>
              <a:rPr lang="bg-BG" dirty="0" smtClean="0">
                <a:solidFill>
                  <a:schemeClr val="tx2"/>
                </a:solidFill>
                <a:latin typeface="Book Antiqua" pitchFamily="18" charset="0"/>
              </a:rPr>
              <a:t>The presence of </a:t>
            </a:r>
            <a:r>
              <a:rPr lang="bg-BG" i="1" dirty="0" smtClean="0">
                <a:solidFill>
                  <a:schemeClr val="folHlink"/>
                </a:solidFill>
                <a:latin typeface="Book Antiqua" pitchFamily="18" charset="0"/>
              </a:rPr>
              <a:t>null</a:t>
            </a:r>
            <a:r>
              <a:rPr lang="bg-BG" dirty="0" smtClean="0">
                <a:solidFill>
                  <a:schemeClr val="folHlink"/>
                </a:solidFill>
                <a:latin typeface="Book Antiqua" pitchFamily="18" charset="0"/>
              </a:rPr>
              <a:t> </a:t>
            </a:r>
            <a:r>
              <a:rPr lang="bg-BG" dirty="0" smtClean="0">
                <a:solidFill>
                  <a:schemeClr val="tx2"/>
                </a:solidFill>
                <a:latin typeface="Book Antiqua" pitchFamily="18" charset="0"/>
              </a:rPr>
              <a:t>complicates many issues. E.g.:</a:t>
            </a:r>
          </a:p>
          <a:p>
            <a:pPr lvl="1">
              <a:buClr>
                <a:schemeClr val="folHlink"/>
              </a:buClr>
              <a:buSzPct val="75000"/>
              <a:buFont typeface="Wingdings" pitchFamily="2" charset="2"/>
              <a:buChar char="n"/>
            </a:pPr>
            <a:r>
              <a:rPr lang="en-US" dirty="0" smtClean="0">
                <a:solidFill>
                  <a:schemeClr val="tx2"/>
                </a:solidFill>
                <a:latin typeface="Book Antiqua" pitchFamily="18" charset="0"/>
              </a:rPr>
              <a:t> </a:t>
            </a:r>
            <a:r>
              <a:rPr lang="bg-BG" dirty="0" smtClean="0">
                <a:solidFill>
                  <a:schemeClr val="tx2"/>
                </a:solidFill>
                <a:latin typeface="Book Antiqua" pitchFamily="18" charset="0"/>
              </a:rPr>
              <a:t>Special operators needed to check if value is/is not </a:t>
            </a:r>
            <a:r>
              <a:rPr lang="bg-BG" i="1" dirty="0" smtClean="0">
                <a:solidFill>
                  <a:schemeClr val="tx2"/>
                </a:solidFill>
                <a:latin typeface="Book Antiqua" pitchFamily="18" charset="0"/>
              </a:rPr>
              <a:t>null</a:t>
            </a:r>
            <a:r>
              <a:rPr lang="bg-BG" dirty="0" smtClean="0">
                <a:solidFill>
                  <a:schemeClr val="tx2"/>
                </a:solidFill>
                <a:latin typeface="Book Antiqua" pitchFamily="18" charset="0"/>
              </a:rPr>
              <a:t>. </a:t>
            </a:r>
          </a:p>
          <a:p>
            <a:pPr lvl="1">
              <a:buClr>
                <a:schemeClr val="folHlink"/>
              </a:buClr>
              <a:buSzPct val="75000"/>
              <a:buFont typeface="Wingdings" pitchFamily="2" charset="2"/>
              <a:buChar char="n"/>
            </a:pPr>
            <a:r>
              <a:rPr lang="en-US" dirty="0" smtClean="0">
                <a:solidFill>
                  <a:schemeClr val="tx2"/>
                </a:solidFill>
                <a:latin typeface="Book Antiqua" pitchFamily="18" charset="0"/>
              </a:rPr>
              <a:t> </a:t>
            </a:r>
            <a:r>
              <a:rPr lang="bg-BG" dirty="0" smtClean="0">
                <a:solidFill>
                  <a:schemeClr val="tx2"/>
                </a:solidFill>
                <a:latin typeface="Book Antiqua" pitchFamily="18" charset="0"/>
              </a:rPr>
              <a:t>Is </a:t>
            </a:r>
            <a:r>
              <a:rPr lang="bg-BG" i="1" dirty="0" smtClean="0">
                <a:solidFill>
                  <a:schemeClr val="tx2"/>
                </a:solidFill>
                <a:latin typeface="Book Antiqua" pitchFamily="18" charset="0"/>
              </a:rPr>
              <a:t>rating&gt;8</a:t>
            </a:r>
            <a:r>
              <a:rPr lang="bg-BG" dirty="0" smtClean="0">
                <a:solidFill>
                  <a:schemeClr val="tx2"/>
                </a:solidFill>
                <a:latin typeface="Book Antiqua" pitchFamily="18" charset="0"/>
              </a:rPr>
              <a:t> true or false when </a:t>
            </a:r>
            <a:r>
              <a:rPr lang="bg-BG" i="1" dirty="0" smtClean="0">
                <a:solidFill>
                  <a:schemeClr val="tx2"/>
                </a:solidFill>
                <a:latin typeface="Book Antiqua" pitchFamily="18" charset="0"/>
              </a:rPr>
              <a:t>rating</a:t>
            </a:r>
            <a:r>
              <a:rPr lang="bg-BG" dirty="0" smtClean="0">
                <a:solidFill>
                  <a:schemeClr val="tx2"/>
                </a:solidFill>
                <a:latin typeface="Book Antiqua" pitchFamily="18" charset="0"/>
              </a:rPr>
              <a:t> is equal to </a:t>
            </a:r>
            <a:r>
              <a:rPr lang="bg-BG" i="1" dirty="0" smtClean="0">
                <a:solidFill>
                  <a:schemeClr val="tx2"/>
                </a:solidFill>
                <a:latin typeface="Book Antiqua" pitchFamily="18" charset="0"/>
              </a:rPr>
              <a:t>null</a:t>
            </a:r>
            <a:r>
              <a:rPr lang="bg-BG" dirty="0" smtClean="0">
                <a:solidFill>
                  <a:schemeClr val="tx2"/>
                </a:solidFill>
                <a:latin typeface="Book Antiqua" pitchFamily="18" charset="0"/>
              </a:rPr>
              <a:t>?  What about </a:t>
            </a:r>
            <a:r>
              <a:rPr lang="bg-BG" dirty="0" smtClean="0">
                <a:solidFill>
                  <a:schemeClr val="folHlink"/>
                </a:solidFill>
                <a:latin typeface="Book Antiqua" pitchFamily="18" charset="0"/>
              </a:rPr>
              <a:t>AND</a:t>
            </a:r>
            <a:r>
              <a:rPr lang="bg-BG" dirty="0" smtClean="0">
                <a:solidFill>
                  <a:schemeClr val="tx2"/>
                </a:solidFill>
                <a:latin typeface="Book Antiqua" pitchFamily="18" charset="0"/>
              </a:rPr>
              <a:t>,</a:t>
            </a:r>
            <a:r>
              <a:rPr lang="bg-BG" dirty="0" smtClean="0">
                <a:solidFill>
                  <a:schemeClr val="accent2"/>
                </a:solidFill>
                <a:latin typeface="Book Antiqua" pitchFamily="18" charset="0"/>
              </a:rPr>
              <a:t> </a:t>
            </a:r>
            <a:r>
              <a:rPr lang="bg-BG" dirty="0" smtClean="0">
                <a:solidFill>
                  <a:schemeClr val="folHlink"/>
                </a:solidFill>
                <a:latin typeface="Book Antiqua" pitchFamily="18" charset="0"/>
              </a:rPr>
              <a:t>OR </a:t>
            </a:r>
            <a:r>
              <a:rPr lang="bg-BG" dirty="0" smtClean="0">
                <a:solidFill>
                  <a:schemeClr val="tx2"/>
                </a:solidFill>
                <a:latin typeface="Book Antiqua" pitchFamily="18" charset="0"/>
              </a:rPr>
              <a:t>and </a:t>
            </a:r>
            <a:r>
              <a:rPr lang="bg-BG" dirty="0" smtClean="0">
                <a:solidFill>
                  <a:schemeClr val="folHlink"/>
                </a:solidFill>
                <a:latin typeface="Book Antiqua" pitchFamily="18" charset="0"/>
              </a:rPr>
              <a:t>NOT </a:t>
            </a:r>
            <a:r>
              <a:rPr lang="bg-BG" dirty="0" smtClean="0">
                <a:solidFill>
                  <a:schemeClr val="tx2"/>
                </a:solidFill>
                <a:latin typeface="Book Antiqua" pitchFamily="18" charset="0"/>
              </a:rPr>
              <a:t>connectives?</a:t>
            </a:r>
          </a:p>
          <a:p>
            <a:pPr lvl="1">
              <a:buClr>
                <a:schemeClr val="folHlink"/>
              </a:buClr>
              <a:buSzPct val="75000"/>
              <a:buFont typeface="Wingdings" pitchFamily="2" charset="2"/>
              <a:buChar char="n"/>
            </a:pPr>
            <a:r>
              <a:rPr lang="en-US" dirty="0" smtClean="0">
                <a:solidFill>
                  <a:schemeClr val="tx2"/>
                </a:solidFill>
                <a:latin typeface="Book Antiqua" pitchFamily="18" charset="0"/>
              </a:rPr>
              <a:t> </a:t>
            </a:r>
            <a:r>
              <a:rPr lang="bg-BG" dirty="0" smtClean="0">
                <a:solidFill>
                  <a:schemeClr val="tx2"/>
                </a:solidFill>
                <a:latin typeface="Book Antiqua" pitchFamily="18" charset="0"/>
              </a:rPr>
              <a:t>We need a </a:t>
            </a:r>
            <a:r>
              <a:rPr lang="bg-BG" u="sng" dirty="0" smtClean="0">
                <a:solidFill>
                  <a:schemeClr val="folHlink"/>
                </a:solidFill>
                <a:latin typeface="Book Antiqua" pitchFamily="18" charset="0"/>
              </a:rPr>
              <a:t>3-valued logic</a:t>
            </a:r>
            <a:r>
              <a:rPr lang="bg-BG" dirty="0" smtClean="0">
                <a:solidFill>
                  <a:schemeClr val="folHlink"/>
                </a:solidFill>
                <a:latin typeface="Book Antiqua" pitchFamily="18" charset="0"/>
              </a:rPr>
              <a:t>  </a:t>
            </a:r>
            <a:r>
              <a:rPr lang="bg-BG" dirty="0" smtClean="0">
                <a:solidFill>
                  <a:schemeClr val="tx2"/>
                </a:solidFill>
                <a:latin typeface="Book Antiqua" pitchFamily="18" charset="0"/>
              </a:rPr>
              <a:t>(true, false and </a:t>
            </a:r>
            <a:r>
              <a:rPr lang="bg-BG" i="1" dirty="0" smtClean="0">
                <a:solidFill>
                  <a:schemeClr val="folHlink"/>
                </a:solidFill>
                <a:latin typeface="Book Antiqua" pitchFamily="18" charset="0"/>
              </a:rPr>
              <a:t>unknown</a:t>
            </a:r>
            <a:r>
              <a:rPr lang="bg-BG" dirty="0" smtClean="0">
                <a:solidFill>
                  <a:schemeClr val="tx2"/>
                </a:solidFill>
                <a:latin typeface="Book Antiqua" pitchFamily="18" charset="0"/>
              </a:rPr>
              <a:t>).</a:t>
            </a:r>
          </a:p>
          <a:p>
            <a:pPr lvl="1">
              <a:buClr>
                <a:schemeClr val="folHlink"/>
              </a:buClr>
              <a:buSzPct val="75000"/>
              <a:buFont typeface="Wingdings" pitchFamily="2" charset="2"/>
              <a:buChar char="n"/>
            </a:pPr>
            <a:r>
              <a:rPr lang="en-US" dirty="0" smtClean="0">
                <a:solidFill>
                  <a:schemeClr val="tx2"/>
                </a:solidFill>
                <a:latin typeface="Book Antiqua" pitchFamily="18" charset="0"/>
              </a:rPr>
              <a:t> </a:t>
            </a:r>
            <a:r>
              <a:rPr lang="bg-BG" dirty="0" smtClean="0">
                <a:solidFill>
                  <a:schemeClr val="tx2"/>
                </a:solidFill>
                <a:latin typeface="Book Antiqua" pitchFamily="18" charset="0"/>
              </a:rPr>
              <a:t>Meaning of constructs must be defined carefully.  (e.g., WHERE clause eliminates rows that don’t evaluate to true.)</a:t>
            </a:r>
          </a:p>
          <a:p>
            <a:pPr lvl="1">
              <a:buClr>
                <a:schemeClr val="folHlink"/>
              </a:buClr>
              <a:buSzPct val="75000"/>
              <a:buFont typeface="Wingdings" pitchFamily="2" charset="2"/>
              <a:buChar char="n"/>
            </a:pPr>
            <a:r>
              <a:rPr lang="en-US" dirty="0" smtClean="0">
                <a:solidFill>
                  <a:schemeClr val="tx2"/>
                </a:solidFill>
                <a:latin typeface="Book Antiqua" pitchFamily="18" charset="0"/>
              </a:rPr>
              <a:t> </a:t>
            </a:r>
            <a:r>
              <a:rPr lang="bg-BG" dirty="0" smtClean="0">
                <a:solidFill>
                  <a:schemeClr val="tx2"/>
                </a:solidFill>
                <a:latin typeface="Book Antiqua" pitchFamily="18" charset="0"/>
              </a:rPr>
              <a:t>New operators (in particular </a:t>
            </a:r>
            <a:r>
              <a:rPr lang="bg-BG" i="1" dirty="0" smtClean="0">
                <a:solidFill>
                  <a:schemeClr val="folHlink"/>
                </a:solidFill>
                <a:latin typeface="Book Antiqua" pitchFamily="18" charset="0"/>
              </a:rPr>
              <a:t>outer joins</a:t>
            </a:r>
            <a:r>
              <a:rPr lang="bg-BG" dirty="0" smtClean="0">
                <a:solidFill>
                  <a:schemeClr val="tx2"/>
                </a:solidFill>
                <a:latin typeface="Book Antiqua" pitchFamily="18" charset="0"/>
              </a:rPr>
              <a:t>) possible/needed.</a:t>
            </a:r>
          </a:p>
          <a:p>
            <a:endParaRPr lang="ro-RO" dirty="0"/>
          </a:p>
        </p:txBody>
      </p:sp>
    </p:spTree>
    <p:extLst>
      <p:ext uri="{BB962C8B-B14F-4D97-AF65-F5344CB8AC3E}">
        <p14:creationId xmlns:p14="http://schemas.microsoft.com/office/powerpoint/2010/main" val="177928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80928"/>
            <a:ext cx="8229600" cy="1143000"/>
          </a:xfrm>
        </p:spPr>
        <p:txBody>
          <a:bodyPr>
            <a:normAutofit fontScale="90000"/>
          </a:bodyPr>
          <a:lstStyle/>
          <a:p>
            <a:r>
              <a:rPr lang="en-US" dirty="0">
                <a:solidFill>
                  <a:schemeClr val="tx2"/>
                </a:solidFill>
                <a:latin typeface="Book Antiqua" pitchFamily="18" charset="0"/>
              </a:rPr>
              <a:t/>
            </a:r>
            <a:br>
              <a:rPr lang="en-US" dirty="0">
                <a:solidFill>
                  <a:schemeClr val="tx2"/>
                </a:solidFill>
                <a:latin typeface="Book Antiqua" pitchFamily="18" charset="0"/>
              </a:rPr>
            </a:br>
            <a:r>
              <a:rPr lang="ro-RO" dirty="0">
                <a:solidFill>
                  <a:schemeClr val="tx2"/>
                </a:solidFill>
                <a:latin typeface="Book Antiqua" pitchFamily="18" charset="0"/>
              </a:rPr>
              <a:t>I</a:t>
            </a:r>
            <a:r>
              <a:rPr lang="ro-RO" dirty="0" smtClean="0">
                <a:solidFill>
                  <a:schemeClr val="tx2"/>
                </a:solidFill>
                <a:latin typeface="Book Antiqua" pitchFamily="18" charset="0"/>
              </a:rPr>
              <a:t>ntroduction to DB</a:t>
            </a:r>
            <a:r>
              <a:rPr lang="en-US" dirty="0">
                <a:solidFill>
                  <a:schemeClr val="tx2"/>
                </a:solidFill>
                <a:latin typeface="Book Antiqua" pitchFamily="18" charset="0"/>
              </a:rPr>
              <a:t/>
            </a:r>
            <a:br>
              <a:rPr lang="en-US" dirty="0">
                <a:solidFill>
                  <a:schemeClr val="tx2"/>
                </a:solidFill>
                <a:latin typeface="Book Antiqua" pitchFamily="18" charset="0"/>
              </a:rPr>
            </a:br>
            <a:endParaRPr lang="ro-RO" dirty="0"/>
          </a:p>
        </p:txBody>
      </p:sp>
    </p:spTree>
    <p:extLst>
      <p:ext uri="{BB962C8B-B14F-4D97-AF65-F5344CB8AC3E}">
        <p14:creationId xmlns:p14="http://schemas.microsoft.com/office/powerpoint/2010/main" val="1299204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Aggregate Operators</a:t>
            </a:r>
            <a:endParaRPr lang="ro-RO"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5267401" cy="134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764704"/>
            <a:ext cx="3365500" cy="247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4875" y="3239617"/>
            <a:ext cx="209073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4875" y="3169364"/>
            <a:ext cx="165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170113"/>
            <a:ext cx="290195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3314117"/>
            <a:ext cx="320675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8320" y="3885730"/>
            <a:ext cx="4121150"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318" y="4763617"/>
            <a:ext cx="457835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588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GROUP BY and HAVING</a:t>
            </a:r>
            <a:endParaRPr lang="ro-RO" dirty="0"/>
          </a:p>
        </p:txBody>
      </p:sp>
      <p:sp>
        <p:nvSpPr>
          <p:cNvPr id="3" name="Content Placeholder 2"/>
          <p:cNvSpPr>
            <a:spLocks noGrp="1"/>
          </p:cNvSpPr>
          <p:nvPr>
            <p:ph idx="1"/>
          </p:nvPr>
        </p:nvSpPr>
        <p:spPr>
          <a:xfrm>
            <a:off x="457200" y="908721"/>
            <a:ext cx="8229600" cy="3384376"/>
          </a:xfrm>
        </p:spPr>
        <p:txBody>
          <a:bodyPr>
            <a:normAutofit lnSpcReduction="10000"/>
          </a:bodyPr>
          <a:lstStyle/>
          <a:p>
            <a:pPr>
              <a:buFont typeface="Wingdings" pitchFamily="2" charset="2"/>
              <a:buChar char="n"/>
            </a:pPr>
            <a:r>
              <a:rPr lang="en-US" sz="2800" dirty="0" smtClean="0"/>
              <a:t> So far, we’ve applied aggregate operators to all (qualifying) tuples.  Sometimes, we want to apply them to each of several </a:t>
            </a:r>
            <a:r>
              <a:rPr lang="en-US" sz="2800" i="1" dirty="0" smtClean="0"/>
              <a:t>groups</a:t>
            </a:r>
            <a:r>
              <a:rPr lang="en-US" sz="2800" dirty="0" smtClean="0"/>
              <a:t> of tuples.</a:t>
            </a:r>
          </a:p>
          <a:p>
            <a:pPr>
              <a:buFont typeface="Wingdings" pitchFamily="2" charset="2"/>
              <a:buChar char="n"/>
            </a:pPr>
            <a:r>
              <a:rPr lang="en-US" sz="2800" dirty="0" smtClean="0"/>
              <a:t> Consider:  </a:t>
            </a:r>
            <a:r>
              <a:rPr lang="en-US" sz="2800" i="1" dirty="0" smtClean="0"/>
              <a:t>Find the age of the youngest student for </a:t>
            </a:r>
            <a:r>
              <a:rPr lang="en-US" sz="2800" i="1" u="sng" dirty="0" smtClean="0"/>
              <a:t>each</a:t>
            </a:r>
            <a:r>
              <a:rPr lang="en-US" sz="2800" i="1" dirty="0" smtClean="0"/>
              <a:t> group.</a:t>
            </a:r>
          </a:p>
          <a:p>
            <a:pPr marL="457200" lvl="1" indent="0">
              <a:buSzPct val="75000"/>
            </a:pPr>
            <a:r>
              <a:rPr lang="en-US" sz="2400" dirty="0" smtClean="0"/>
              <a:t> In general, we don’t know how many groups exist</a:t>
            </a:r>
          </a:p>
          <a:p>
            <a:pPr marL="457200" lvl="1" indent="0">
              <a:buSzPct val="75000"/>
            </a:pPr>
            <a:r>
              <a:rPr lang="en-US" sz="2400" dirty="0" smtClean="0"/>
              <a:t> Suppose we know that rating values go from 110 to 119, we can write 10 queries that look like this (!):</a:t>
            </a:r>
            <a:endParaRPr lang="bg-BG" sz="2400" dirty="0" smtClean="0"/>
          </a:p>
          <a:p>
            <a:endParaRPr lang="ro-RO"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20" y="4437112"/>
            <a:ext cx="39687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221088"/>
            <a:ext cx="290195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333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smtClean="0"/>
              <a:t>GROUP BY/HAVING - Example</a:t>
            </a:r>
            <a:endParaRPr lang="ro-RO" dirty="0"/>
          </a:p>
        </p:txBody>
      </p:sp>
      <p:sp>
        <p:nvSpPr>
          <p:cNvPr id="3" name="Content Placeholder 2"/>
          <p:cNvSpPr>
            <a:spLocks noGrp="1"/>
          </p:cNvSpPr>
          <p:nvPr>
            <p:ph idx="1"/>
          </p:nvPr>
        </p:nvSpPr>
        <p:spPr>
          <a:xfrm>
            <a:off x="457200" y="764704"/>
            <a:ext cx="8229600" cy="5361459"/>
          </a:xfrm>
        </p:spPr>
        <p:txBody>
          <a:bodyPr>
            <a:normAutofit/>
          </a:bodyPr>
          <a:lstStyle/>
          <a:p>
            <a:r>
              <a:rPr lang="en-US" sz="2400" dirty="0" smtClean="0"/>
              <a:t>Find the age of the youngest student with age </a:t>
            </a:r>
            <a:r>
              <a:rPr lang="en-US" sz="2400" dirty="0" smtClean="0">
                <a:sym typeface="Symbol" pitchFamily="18" charset="2"/>
              </a:rPr>
              <a:t> 20 for </a:t>
            </a:r>
            <a:r>
              <a:rPr lang="en-US" sz="2400" dirty="0" smtClean="0"/>
              <a:t> each group with at least 2 such students</a:t>
            </a:r>
          </a:p>
          <a:p>
            <a:endParaRPr lang="en-US" sz="2400" dirty="0" smtClean="0"/>
          </a:p>
          <a:p>
            <a:endParaRPr lang="en-US" sz="2400" dirty="0" smtClean="0"/>
          </a:p>
          <a:p>
            <a:endParaRPr lang="en-US" sz="2400" dirty="0" smtClean="0"/>
          </a:p>
          <a:p>
            <a:endParaRPr lang="en-US" sz="2400" dirty="0" smtClean="0"/>
          </a:p>
          <a:p>
            <a:pPr>
              <a:buFont typeface="Wingdings" pitchFamily="2" charset="2"/>
              <a:buChar char="n"/>
            </a:pPr>
            <a:r>
              <a:rPr lang="en-US" sz="2400" dirty="0" smtClean="0"/>
              <a:t> Only S.gr and </a:t>
            </a:r>
            <a:r>
              <a:rPr lang="en-US" sz="2400" dirty="0" err="1" smtClean="0"/>
              <a:t>S.age</a:t>
            </a:r>
            <a:r>
              <a:rPr lang="en-US" sz="2400" dirty="0" smtClean="0"/>
              <a:t> are mentioned in the SELECT, GROUP BY or HAVING clauses; other attributes `</a:t>
            </a:r>
            <a:r>
              <a:rPr lang="en-US" sz="2400" i="1" dirty="0" smtClean="0"/>
              <a:t>unnecessary</a:t>
            </a:r>
            <a:r>
              <a:rPr lang="en-US" sz="2400" dirty="0" smtClean="0"/>
              <a:t>’.</a:t>
            </a:r>
          </a:p>
          <a:p>
            <a:pPr>
              <a:buFont typeface="Wingdings" pitchFamily="2" charset="2"/>
              <a:buChar char="n"/>
            </a:pPr>
            <a:r>
              <a:rPr lang="en-US" sz="2400" dirty="0" smtClean="0"/>
              <a:t> 2nd column of result is unnamed.  (Use AS to name it.)</a:t>
            </a:r>
          </a:p>
          <a:p>
            <a:endParaRPr lang="bg-BG" sz="2400" dirty="0" smtClean="0"/>
          </a:p>
          <a:p>
            <a:pPr marL="0" indent="0">
              <a:buNone/>
            </a:pPr>
            <a:endParaRPr lang="ro-RO"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070" y="1654913"/>
            <a:ext cx="4273550"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814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z="2400" dirty="0" smtClean="0"/>
              <a:t>Find the number of enrolled students and the grade average</a:t>
            </a:r>
            <a:br>
              <a:rPr lang="en-US" sz="2400" dirty="0" smtClean="0"/>
            </a:br>
            <a:r>
              <a:rPr lang="en-US" sz="2400" dirty="0" smtClean="0"/>
              <a:t>for each course with 6 credits</a:t>
            </a:r>
            <a:endParaRPr lang="ro-RO" sz="2400"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7931583" cy="145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564904"/>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968326"/>
            <a:ext cx="294481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6321" y="4406601"/>
            <a:ext cx="15430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4869160"/>
            <a:ext cx="356076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00" y="2968326"/>
            <a:ext cx="1543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8184" y="3386641"/>
            <a:ext cx="2090737"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17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p:cNvGraphicFramePr>
            <a:graphicFrameLocks noGrp="1"/>
          </p:cNvGraphicFramePr>
          <p:nvPr/>
        </p:nvGraphicFramePr>
        <p:xfrm>
          <a:off x="431800" y="1201738"/>
          <a:ext cx="3505200" cy="5364320"/>
        </p:xfrm>
        <a:graphic>
          <a:graphicData uri="http://schemas.openxmlformats.org/drawingml/2006/table">
            <a:tbl>
              <a:tblPr/>
              <a:tblGrid>
                <a:gridCol w="700088"/>
                <a:gridCol w="838200"/>
                <a:gridCol w="858837"/>
                <a:gridCol w="601663"/>
                <a:gridCol w="506412"/>
              </a:tblGrid>
              <a:tr h="3352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smtClean="0">
                          <a:ln>
                            <a:noFill/>
                          </a:ln>
                          <a:solidFill>
                            <a:schemeClr val="folHlink"/>
                          </a:solidFill>
                          <a:effectLst/>
                          <a:latin typeface="Book Antiqua" pitchFamily="18" charset="0"/>
                        </a:rPr>
                        <a:t>sid</a:t>
                      </a:r>
                      <a:endParaRPr kumimoji="0" lang="bg-BG" sz="1600" b="1" i="1" u="none" strike="noStrike" cap="none" normalizeH="0" baseline="0" smtClean="0">
                        <a:ln>
                          <a:noFill/>
                        </a:ln>
                        <a:solidFill>
                          <a:schemeClr val="folHlink"/>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name</a:t>
                      </a:r>
                      <a:endParaRPr kumimoji="0" lang="bg-BG" sz="1600" b="0" i="1" u="none" strike="noStrike" cap="none" normalizeH="0" baseline="0" smtClean="0">
                        <a:ln>
                          <a:noFill/>
                        </a:ln>
                        <a:solidFill>
                          <a:schemeClr val="folHlink"/>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email</a:t>
                      </a:r>
                      <a:endParaRPr kumimoji="0" lang="bg-BG" sz="1600" b="0" i="1" u="none" strike="noStrike" cap="none" normalizeH="0" baseline="0" smtClean="0">
                        <a:ln>
                          <a:noFill/>
                        </a:ln>
                        <a:solidFill>
                          <a:schemeClr val="folHlink"/>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age</a:t>
                      </a:r>
                      <a:endParaRPr kumimoji="0" lang="bg-BG" sz="1600" b="0" i="1" u="none" strike="noStrike" cap="none" normalizeH="0" baseline="0" smtClean="0">
                        <a:ln>
                          <a:noFill/>
                        </a:ln>
                        <a:solidFill>
                          <a:schemeClr val="folHlink"/>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gr</a:t>
                      </a:r>
                      <a:endParaRPr kumimoji="0" lang="bg-BG" sz="1600" b="0" i="1" u="none" strike="noStrike" cap="none" normalizeH="0" baseline="0" smtClean="0">
                        <a:ln>
                          <a:noFill/>
                        </a:ln>
                        <a:solidFill>
                          <a:schemeClr val="folHlink"/>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Smith</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Anne</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Smith</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Anne</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Smith</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Anne</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Smith</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Anne</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Smith</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Anne</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a@cs.ro</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Text Box 107"/>
          <p:cNvSpPr txBox="1">
            <a:spLocks noChangeArrowheads="1"/>
          </p:cNvSpPr>
          <p:nvPr/>
        </p:nvSpPr>
        <p:spPr bwMode="auto">
          <a:xfrm>
            <a:off x="1447800" y="862013"/>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2000" b="1" i="1">
                <a:solidFill>
                  <a:schemeClr val="folHlink"/>
                </a:solidFill>
                <a:latin typeface="Book Antiqua" pitchFamily="18" charset="0"/>
              </a:rPr>
              <a:t>Students</a:t>
            </a:r>
            <a:endParaRPr lang="bg-BG" sz="2000" b="1" i="1">
              <a:solidFill>
                <a:schemeClr val="folHlink"/>
              </a:solidFill>
              <a:latin typeface="Book Antiqua" pitchFamily="18" charset="0"/>
            </a:endParaRPr>
          </a:p>
        </p:txBody>
      </p:sp>
      <p:graphicFrame>
        <p:nvGraphicFramePr>
          <p:cNvPr id="6" name="Group 108"/>
          <p:cNvGraphicFramePr>
            <a:graphicFrameLocks noGrp="1"/>
          </p:cNvGraphicFramePr>
          <p:nvPr/>
        </p:nvGraphicFramePr>
        <p:xfrm>
          <a:off x="3937000" y="1208088"/>
          <a:ext cx="2057400" cy="5364320"/>
        </p:xfrm>
        <a:graphic>
          <a:graphicData uri="http://schemas.openxmlformats.org/drawingml/2006/table">
            <a:tbl>
              <a:tblPr/>
              <a:tblGrid>
                <a:gridCol w="604838"/>
                <a:gridCol w="665162"/>
                <a:gridCol w="787400"/>
              </a:tblGrid>
              <a:tr h="3352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smtClean="0">
                          <a:ln>
                            <a:noFill/>
                          </a:ln>
                          <a:solidFill>
                            <a:schemeClr val="folHlink"/>
                          </a:solidFill>
                          <a:effectLst/>
                          <a:latin typeface="Book Antiqua" pitchFamily="18" charset="0"/>
                        </a:rPr>
                        <a:t>sid</a:t>
                      </a:r>
                      <a:endParaRPr kumimoji="0" lang="bg-BG" sz="1600" b="1" i="1" u="none" strike="noStrike" cap="none" normalizeH="0" baseline="0" smtClean="0">
                        <a:ln>
                          <a:noFill/>
                        </a:ln>
                        <a:solidFill>
                          <a:schemeClr val="folHlink"/>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smtClean="0">
                          <a:ln>
                            <a:noFill/>
                          </a:ln>
                          <a:solidFill>
                            <a:schemeClr val="folHlink"/>
                          </a:solidFill>
                          <a:effectLst/>
                          <a:latin typeface="Book Antiqua" pitchFamily="18" charset="0"/>
                        </a:rPr>
                        <a:t>cid</a:t>
                      </a:r>
                      <a:endParaRPr kumimoji="0" lang="bg-BG" sz="1600" b="1" i="1" u="none" strike="noStrike" cap="none" normalizeH="0" baseline="0" smtClean="0">
                        <a:ln>
                          <a:noFill/>
                        </a:ln>
                        <a:solidFill>
                          <a:schemeClr val="folHlink"/>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grade</a:t>
                      </a:r>
                      <a:endParaRPr kumimoji="0" lang="bg-BG" sz="1600" b="0" i="1" u="none" strike="noStrike" cap="none" normalizeH="0" baseline="0" smtClean="0">
                        <a:ln>
                          <a:noFill/>
                        </a:ln>
                        <a:solidFill>
                          <a:schemeClr val="folHlink"/>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Alg1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9</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Alg1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9</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Alg1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9</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Alg1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10</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Alg1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10</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Alg1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10</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10</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10</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10</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9</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9</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DB2</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9</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7</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7</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7</a:t>
                      </a:r>
                      <a:endParaRPr kumimoji="0" lang="bg-BG" sz="1600" b="0" i="0" u="none" strike="noStrike" cap="none" normalizeH="0" baseline="0" smtClean="0">
                        <a:ln>
                          <a:noFill/>
                        </a:ln>
                        <a:solidFill>
                          <a:schemeClr val="tx2"/>
                        </a:solidFill>
                        <a:effectLst/>
                        <a:latin typeface="Book Antiqua" pitchFamily="18" charset="0"/>
                      </a:endParaRP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 name="Text Box 178"/>
          <p:cNvSpPr txBox="1">
            <a:spLocks noChangeArrowheads="1"/>
          </p:cNvSpPr>
          <p:nvPr/>
        </p:nvSpPr>
        <p:spPr bwMode="auto">
          <a:xfrm>
            <a:off x="4419600" y="862013"/>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2000" b="1" i="1">
                <a:solidFill>
                  <a:schemeClr val="folHlink"/>
                </a:solidFill>
                <a:latin typeface="Book Antiqua" pitchFamily="18" charset="0"/>
              </a:rPr>
              <a:t>Enrolled</a:t>
            </a:r>
            <a:endParaRPr lang="bg-BG" sz="2000" b="1" i="1">
              <a:solidFill>
                <a:schemeClr val="folHlink"/>
              </a:solidFill>
              <a:latin typeface="Book Antiqua" pitchFamily="18" charset="0"/>
            </a:endParaRPr>
          </a:p>
        </p:txBody>
      </p:sp>
      <p:sp>
        <p:nvSpPr>
          <p:cNvPr id="8" name="Oval 180"/>
          <p:cNvSpPr>
            <a:spLocks noChangeArrowheads="1"/>
          </p:cNvSpPr>
          <p:nvPr/>
        </p:nvSpPr>
        <p:spPr bwMode="auto">
          <a:xfrm>
            <a:off x="6946900" y="2832100"/>
            <a:ext cx="1676400" cy="685800"/>
          </a:xfrm>
          <a:prstGeom prst="ellipse">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9" name="Oval 181"/>
          <p:cNvSpPr>
            <a:spLocks noChangeArrowheads="1"/>
          </p:cNvSpPr>
          <p:nvPr/>
        </p:nvSpPr>
        <p:spPr bwMode="auto">
          <a:xfrm>
            <a:off x="7061200" y="3632200"/>
            <a:ext cx="1676400" cy="457200"/>
          </a:xfrm>
          <a:prstGeom prst="ellipse">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grpSp>
        <p:nvGrpSpPr>
          <p:cNvPr id="10" name="Group 182"/>
          <p:cNvGrpSpPr>
            <a:grpSpLocks/>
          </p:cNvGrpSpPr>
          <p:nvPr/>
        </p:nvGrpSpPr>
        <p:grpSpPr bwMode="auto">
          <a:xfrm>
            <a:off x="431800" y="1562100"/>
            <a:ext cx="5575300" cy="4978400"/>
            <a:chOff x="272" y="984"/>
            <a:chExt cx="3512" cy="3136"/>
          </a:xfrm>
        </p:grpSpPr>
        <p:sp>
          <p:nvSpPr>
            <p:cNvPr id="11" name="Rectangle 183"/>
            <p:cNvSpPr>
              <a:spLocks noChangeArrowheads="1"/>
            </p:cNvSpPr>
            <p:nvPr/>
          </p:nvSpPr>
          <p:spPr bwMode="auto">
            <a:xfrm>
              <a:off x="272" y="984"/>
              <a:ext cx="3504"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o-RO"/>
            </a:p>
          </p:txBody>
        </p:sp>
        <p:sp>
          <p:nvSpPr>
            <p:cNvPr id="12" name="Rectangle 184"/>
            <p:cNvSpPr>
              <a:spLocks noChangeArrowheads="1"/>
            </p:cNvSpPr>
            <p:nvPr/>
          </p:nvSpPr>
          <p:spPr bwMode="auto">
            <a:xfrm>
              <a:off x="280" y="1824"/>
              <a:ext cx="3504"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o-RO"/>
            </a:p>
          </p:txBody>
        </p:sp>
        <p:sp>
          <p:nvSpPr>
            <p:cNvPr id="13" name="Rectangle 185"/>
            <p:cNvSpPr>
              <a:spLocks noChangeArrowheads="1"/>
            </p:cNvSpPr>
            <p:nvPr/>
          </p:nvSpPr>
          <p:spPr bwMode="auto">
            <a:xfrm>
              <a:off x="272" y="2248"/>
              <a:ext cx="3504"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o-RO"/>
            </a:p>
          </p:txBody>
        </p:sp>
        <p:sp>
          <p:nvSpPr>
            <p:cNvPr id="14" name="Rectangle 186"/>
            <p:cNvSpPr>
              <a:spLocks noChangeArrowheads="1"/>
            </p:cNvSpPr>
            <p:nvPr/>
          </p:nvSpPr>
          <p:spPr bwMode="auto">
            <a:xfrm>
              <a:off x="272" y="2872"/>
              <a:ext cx="3504"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o-RO"/>
            </a:p>
          </p:txBody>
        </p:sp>
        <p:sp>
          <p:nvSpPr>
            <p:cNvPr id="15" name="Rectangle 187"/>
            <p:cNvSpPr>
              <a:spLocks noChangeArrowheads="1"/>
            </p:cNvSpPr>
            <p:nvPr/>
          </p:nvSpPr>
          <p:spPr bwMode="auto">
            <a:xfrm>
              <a:off x="272" y="3928"/>
              <a:ext cx="3504"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o-RO"/>
            </a:p>
          </p:txBody>
        </p:sp>
      </p:gr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100" y="1965325"/>
            <a:ext cx="4511675"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4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0"/>
          <p:cNvSpPr>
            <a:spLocks noGrp="1" noChangeArrowheads="1"/>
          </p:cNvSpPr>
          <p:nvPr>
            <p:ph type="sldNum" sz="quarter" idx="11"/>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fld id="{35AFED7E-B9AB-4907-B2C6-82753A0822E5}" type="slidenum">
              <a:rPr lang="en-US" sz="1400" smtClean="0">
                <a:solidFill>
                  <a:schemeClr val="hlink"/>
                </a:solidFill>
              </a:rPr>
              <a:pPr eaLnBrk="1" hangingPunct="1"/>
              <a:t>35</a:t>
            </a:fld>
            <a:endParaRPr lang="en-US" sz="1400" smtClean="0">
              <a:solidFill>
                <a:schemeClr val="hlink"/>
              </a:solidFill>
            </a:endParaRPr>
          </a:p>
        </p:txBody>
      </p:sp>
      <p:graphicFrame>
        <p:nvGraphicFramePr>
          <p:cNvPr id="6" name="Group 4"/>
          <p:cNvGraphicFramePr>
            <a:graphicFrameLocks noGrp="1"/>
          </p:cNvGraphicFramePr>
          <p:nvPr/>
        </p:nvGraphicFramePr>
        <p:xfrm>
          <a:off x="431800" y="1201738"/>
          <a:ext cx="3505200" cy="2011536"/>
        </p:xfrm>
        <a:graphic>
          <a:graphicData uri="http://schemas.openxmlformats.org/drawingml/2006/table">
            <a:tbl>
              <a:tblPr/>
              <a:tblGrid>
                <a:gridCol w="700088"/>
                <a:gridCol w="838200"/>
                <a:gridCol w="858837"/>
                <a:gridCol w="601663"/>
                <a:gridCol w="506412"/>
              </a:tblGrid>
              <a:tr h="3352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smtClean="0">
                          <a:ln>
                            <a:noFill/>
                          </a:ln>
                          <a:solidFill>
                            <a:schemeClr val="folHlink"/>
                          </a:solidFill>
                          <a:effectLst/>
                          <a:latin typeface="Book Antiqua" pitchFamily="18" charset="0"/>
                        </a:rPr>
                        <a:t>sid</a:t>
                      </a:r>
                      <a:endParaRPr kumimoji="0" lang="bg-BG" sz="1600" b="1" i="1" u="none" strike="noStrike" cap="none" normalizeH="0" baseline="0" smtClean="0">
                        <a:ln>
                          <a:noFill/>
                        </a:ln>
                        <a:solidFill>
                          <a:schemeClr val="folHlink"/>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name</a:t>
                      </a:r>
                      <a:endParaRPr kumimoji="0" lang="bg-BG" sz="1600" b="0" i="1" u="none" strike="noStrike" cap="none" normalizeH="0" baseline="0" smtClean="0">
                        <a:ln>
                          <a:noFill/>
                        </a:ln>
                        <a:solidFill>
                          <a:schemeClr val="folHlink"/>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email</a:t>
                      </a:r>
                      <a:endParaRPr kumimoji="0" lang="bg-BG" sz="1600" b="0" i="1" u="none" strike="noStrike" cap="none" normalizeH="0" baseline="0" smtClean="0">
                        <a:ln>
                          <a:noFill/>
                        </a:ln>
                        <a:solidFill>
                          <a:schemeClr val="folHlink"/>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age</a:t>
                      </a:r>
                      <a:endParaRPr kumimoji="0" lang="bg-BG" sz="1600" b="0" i="1" u="none" strike="noStrike" cap="none" normalizeH="0" baseline="0" smtClean="0">
                        <a:ln>
                          <a:noFill/>
                        </a:ln>
                        <a:solidFill>
                          <a:schemeClr val="folHlink"/>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gr</a:t>
                      </a:r>
                      <a:endParaRPr kumimoji="0" lang="bg-BG" sz="1600" b="0" i="1" u="none" strike="noStrike" cap="none" normalizeH="0" baseline="0" smtClean="0">
                        <a:ln>
                          <a:noFill/>
                        </a:ln>
                        <a:solidFill>
                          <a:schemeClr val="folHlink"/>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Smith</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s@cs.ro</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22</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Anne</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a@cs.ro</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332</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 name="Text Box 48"/>
          <p:cNvSpPr txBox="1">
            <a:spLocks noChangeArrowheads="1"/>
          </p:cNvSpPr>
          <p:nvPr/>
        </p:nvSpPr>
        <p:spPr bwMode="auto">
          <a:xfrm>
            <a:off x="1447800" y="862013"/>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2000" b="1" i="1">
                <a:solidFill>
                  <a:schemeClr val="folHlink"/>
                </a:solidFill>
                <a:latin typeface="Book Antiqua" pitchFamily="18" charset="0"/>
              </a:rPr>
              <a:t>Students</a:t>
            </a:r>
            <a:endParaRPr lang="bg-BG" sz="2000" b="1" i="1">
              <a:solidFill>
                <a:schemeClr val="folHlink"/>
              </a:solidFill>
              <a:latin typeface="Book Antiqua" pitchFamily="18" charset="0"/>
            </a:endParaRPr>
          </a:p>
        </p:txBody>
      </p:sp>
      <p:graphicFrame>
        <p:nvGraphicFramePr>
          <p:cNvPr id="8" name="Group 49"/>
          <p:cNvGraphicFramePr>
            <a:graphicFrameLocks noGrp="1"/>
          </p:cNvGraphicFramePr>
          <p:nvPr/>
        </p:nvGraphicFramePr>
        <p:xfrm>
          <a:off x="3937000" y="1208088"/>
          <a:ext cx="2057400" cy="2011536"/>
        </p:xfrm>
        <a:graphic>
          <a:graphicData uri="http://schemas.openxmlformats.org/drawingml/2006/table">
            <a:tbl>
              <a:tblPr/>
              <a:tblGrid>
                <a:gridCol w="604838"/>
                <a:gridCol w="665162"/>
                <a:gridCol w="787400"/>
              </a:tblGrid>
              <a:tr h="3352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dirty="0" err="1" smtClean="0">
                          <a:ln>
                            <a:noFill/>
                          </a:ln>
                          <a:solidFill>
                            <a:schemeClr val="folHlink"/>
                          </a:solidFill>
                          <a:effectLst/>
                          <a:latin typeface="Book Antiqua" pitchFamily="18" charset="0"/>
                        </a:rPr>
                        <a:t>sid</a:t>
                      </a:r>
                      <a:endParaRPr kumimoji="0" lang="bg-BG" sz="1600" b="1" i="1" u="none" strike="noStrike" cap="none" normalizeH="0" baseline="0" dirty="0" smtClean="0">
                        <a:ln>
                          <a:noFill/>
                        </a:ln>
                        <a:solidFill>
                          <a:schemeClr val="folHlink"/>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dirty="0" err="1" smtClean="0">
                          <a:ln>
                            <a:noFill/>
                          </a:ln>
                          <a:solidFill>
                            <a:schemeClr val="folHlink"/>
                          </a:solidFill>
                          <a:effectLst/>
                          <a:latin typeface="Book Antiqua" pitchFamily="18" charset="0"/>
                        </a:rPr>
                        <a:t>cid</a:t>
                      </a:r>
                      <a:endParaRPr kumimoji="0" lang="bg-BG" sz="1600" b="1" i="1" u="none" strike="noStrike" cap="none" normalizeH="0" baseline="0" dirty="0" smtClean="0">
                        <a:ln>
                          <a:noFill/>
                        </a:ln>
                        <a:solidFill>
                          <a:schemeClr val="folHlink"/>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grade</a:t>
                      </a:r>
                      <a:endParaRPr kumimoji="0" lang="bg-BG" sz="1600" b="0" i="1" u="none" strike="noStrike" cap="none" normalizeH="0" baseline="0" smtClean="0">
                        <a:ln>
                          <a:noFill/>
                        </a:ln>
                        <a:solidFill>
                          <a:schemeClr val="folHlink"/>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Alg1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9</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1235</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Alg1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10</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10</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DB2</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9</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2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7</a:t>
                      </a:r>
                      <a:endParaRPr kumimoji="0" lang="bg-BG" sz="1600" b="0" i="0" u="none" strike="noStrike" cap="none" normalizeH="0" baseline="0" smtClean="0">
                        <a:ln>
                          <a:noFill/>
                        </a:ln>
                        <a:solidFill>
                          <a:schemeClr val="tx2"/>
                        </a:solidFill>
                        <a:effectLst/>
                        <a:latin typeface="Book Antiqua" pitchFamily="18" charset="0"/>
                      </a:endParaRPr>
                    </a:p>
                  </a:txBody>
                  <a:tcPr marT="45708" marB="4570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 name="Text Box 79"/>
          <p:cNvSpPr txBox="1">
            <a:spLocks noChangeArrowheads="1"/>
          </p:cNvSpPr>
          <p:nvPr/>
        </p:nvSpPr>
        <p:spPr bwMode="auto">
          <a:xfrm>
            <a:off x="4419600" y="862013"/>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2000" b="1" i="1">
                <a:solidFill>
                  <a:schemeClr val="folHlink"/>
                </a:solidFill>
                <a:latin typeface="Book Antiqua" pitchFamily="18" charset="0"/>
              </a:rPr>
              <a:t>Enrolled</a:t>
            </a:r>
            <a:endParaRPr lang="bg-BG" sz="2000" b="1" i="1">
              <a:solidFill>
                <a:schemeClr val="folHlink"/>
              </a:solidFill>
              <a:latin typeface="Book Antiqua" pitchFamily="18" charset="0"/>
            </a:endParaRPr>
          </a:p>
        </p:txBody>
      </p:sp>
      <p:sp>
        <p:nvSpPr>
          <p:cNvPr id="10" name="Rectangle 80"/>
          <p:cNvSpPr>
            <a:spLocks noChangeArrowheads="1"/>
          </p:cNvSpPr>
          <p:nvPr/>
        </p:nvSpPr>
        <p:spPr bwMode="auto">
          <a:xfrm>
            <a:off x="2057400" y="3225800"/>
            <a:ext cx="30480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sz="1800" b="1">
                <a:latin typeface="Courier New" pitchFamily="49" charset="0"/>
              </a:rPr>
              <a:t>SELECT	C.cid,   COUNT(*)AS scount,  AVG(grade)AS average FROM   Students S,      	Enrolled E, 	Courses C     WHERE  S.sid=E.sid 	AND 	E.cid=C.cid 	AND 	C.credits=6      GROUP BY C.cid</a:t>
            </a:r>
          </a:p>
        </p:txBody>
      </p:sp>
      <p:sp>
        <p:nvSpPr>
          <p:cNvPr id="11" name="Oval 81"/>
          <p:cNvSpPr>
            <a:spLocks noChangeArrowheads="1"/>
          </p:cNvSpPr>
          <p:nvPr/>
        </p:nvSpPr>
        <p:spPr bwMode="auto">
          <a:xfrm>
            <a:off x="2857500" y="4000500"/>
            <a:ext cx="1676400" cy="1003300"/>
          </a:xfrm>
          <a:prstGeom prst="ellipse">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12" name="Oval 82"/>
          <p:cNvSpPr>
            <a:spLocks noChangeArrowheads="1"/>
          </p:cNvSpPr>
          <p:nvPr/>
        </p:nvSpPr>
        <p:spPr bwMode="auto">
          <a:xfrm>
            <a:off x="2971800" y="5346700"/>
            <a:ext cx="1676400" cy="457200"/>
          </a:xfrm>
          <a:prstGeom prst="ellipse">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grpSp>
        <p:nvGrpSpPr>
          <p:cNvPr id="13" name="Group 83"/>
          <p:cNvGrpSpPr>
            <a:grpSpLocks/>
          </p:cNvGrpSpPr>
          <p:nvPr/>
        </p:nvGrpSpPr>
        <p:grpSpPr bwMode="auto">
          <a:xfrm>
            <a:off x="5994400" y="862013"/>
            <a:ext cx="2895600" cy="2355850"/>
            <a:chOff x="3776" y="543"/>
            <a:chExt cx="1824" cy="1484"/>
          </a:xfrm>
        </p:grpSpPr>
        <p:sp>
          <p:nvSpPr>
            <p:cNvPr id="14" name="Rectangle 84"/>
            <p:cNvSpPr>
              <a:spLocks noChangeArrowheads="1"/>
            </p:cNvSpPr>
            <p:nvPr/>
          </p:nvSpPr>
          <p:spPr bwMode="auto">
            <a:xfrm>
              <a:off x="5120" y="1605"/>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600">
                  <a:solidFill>
                    <a:schemeClr val="tx2"/>
                  </a:solidFill>
                  <a:latin typeface="Book Antiqua" pitchFamily="18" charset="0"/>
                </a:rPr>
                <a:t>6</a:t>
              </a:r>
              <a:endParaRPr lang="bg-BG" sz="1600">
                <a:solidFill>
                  <a:schemeClr val="tx2"/>
                </a:solidFill>
                <a:latin typeface="Book Antiqua" pitchFamily="18" charset="0"/>
              </a:endParaRPr>
            </a:p>
          </p:txBody>
        </p:sp>
        <p:sp>
          <p:nvSpPr>
            <p:cNvPr id="15" name="Rectangle 85"/>
            <p:cNvSpPr>
              <a:spLocks noChangeArrowheads="1"/>
            </p:cNvSpPr>
            <p:nvPr/>
          </p:nvSpPr>
          <p:spPr bwMode="auto">
            <a:xfrm>
              <a:off x="4171" y="1605"/>
              <a:ext cx="94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Databases2</a:t>
              </a:r>
              <a:endParaRPr lang="bg-BG" sz="1600">
                <a:solidFill>
                  <a:schemeClr val="tx2"/>
                </a:solidFill>
                <a:latin typeface="Book Antiqua" pitchFamily="18" charset="0"/>
              </a:endParaRPr>
            </a:p>
          </p:txBody>
        </p:sp>
        <p:sp>
          <p:nvSpPr>
            <p:cNvPr id="16" name="Rectangle 86"/>
            <p:cNvSpPr>
              <a:spLocks noChangeArrowheads="1"/>
            </p:cNvSpPr>
            <p:nvPr/>
          </p:nvSpPr>
          <p:spPr bwMode="auto">
            <a:xfrm>
              <a:off x="3776" y="1605"/>
              <a:ext cx="39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DB2</a:t>
              </a:r>
              <a:endParaRPr lang="bg-BG" sz="1600">
                <a:solidFill>
                  <a:schemeClr val="tx2"/>
                </a:solidFill>
                <a:latin typeface="Book Antiqua" pitchFamily="18" charset="0"/>
              </a:endParaRPr>
            </a:p>
          </p:txBody>
        </p:sp>
        <p:sp>
          <p:nvSpPr>
            <p:cNvPr id="17" name="Rectangle 87"/>
            <p:cNvSpPr>
              <a:spLocks noChangeArrowheads="1"/>
            </p:cNvSpPr>
            <p:nvPr/>
          </p:nvSpPr>
          <p:spPr bwMode="auto">
            <a:xfrm>
              <a:off x="5120" y="1394"/>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600">
                  <a:solidFill>
                    <a:schemeClr val="tx2"/>
                  </a:solidFill>
                  <a:latin typeface="Book Antiqua" pitchFamily="18" charset="0"/>
                </a:rPr>
                <a:t>6</a:t>
              </a:r>
              <a:endParaRPr lang="bg-BG" sz="1600">
                <a:solidFill>
                  <a:schemeClr val="tx2"/>
                </a:solidFill>
                <a:latin typeface="Book Antiqua" pitchFamily="18" charset="0"/>
              </a:endParaRPr>
            </a:p>
          </p:txBody>
        </p:sp>
        <p:sp>
          <p:nvSpPr>
            <p:cNvPr id="18" name="Rectangle 88"/>
            <p:cNvSpPr>
              <a:spLocks noChangeArrowheads="1"/>
            </p:cNvSpPr>
            <p:nvPr/>
          </p:nvSpPr>
          <p:spPr bwMode="auto">
            <a:xfrm>
              <a:off x="4171" y="1394"/>
              <a:ext cx="94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Databases1</a:t>
              </a:r>
              <a:endParaRPr lang="bg-BG" sz="1600">
                <a:solidFill>
                  <a:schemeClr val="tx2"/>
                </a:solidFill>
                <a:latin typeface="Book Antiqua" pitchFamily="18" charset="0"/>
              </a:endParaRPr>
            </a:p>
          </p:txBody>
        </p:sp>
        <p:sp>
          <p:nvSpPr>
            <p:cNvPr id="19" name="Rectangle 89"/>
            <p:cNvSpPr>
              <a:spLocks noChangeArrowheads="1"/>
            </p:cNvSpPr>
            <p:nvPr/>
          </p:nvSpPr>
          <p:spPr bwMode="auto">
            <a:xfrm>
              <a:off x="3776" y="1394"/>
              <a:ext cx="39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DB1</a:t>
              </a:r>
              <a:endParaRPr lang="bg-BG" sz="1600">
                <a:solidFill>
                  <a:schemeClr val="tx2"/>
                </a:solidFill>
                <a:latin typeface="Book Antiqua" pitchFamily="18" charset="0"/>
              </a:endParaRPr>
            </a:p>
          </p:txBody>
        </p:sp>
        <p:sp>
          <p:nvSpPr>
            <p:cNvPr id="20" name="Rectangle 90"/>
            <p:cNvSpPr>
              <a:spLocks noChangeArrowheads="1"/>
            </p:cNvSpPr>
            <p:nvPr/>
          </p:nvSpPr>
          <p:spPr bwMode="auto">
            <a:xfrm>
              <a:off x="5120" y="1183"/>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600">
                  <a:solidFill>
                    <a:schemeClr val="tx2"/>
                  </a:solidFill>
                  <a:latin typeface="Book Antiqua" pitchFamily="18" charset="0"/>
                </a:rPr>
                <a:t>7</a:t>
              </a:r>
              <a:endParaRPr lang="bg-BG" sz="1600">
                <a:solidFill>
                  <a:schemeClr val="tx2"/>
                </a:solidFill>
                <a:latin typeface="Book Antiqua" pitchFamily="18" charset="0"/>
              </a:endParaRPr>
            </a:p>
          </p:txBody>
        </p:sp>
        <p:sp>
          <p:nvSpPr>
            <p:cNvPr id="21" name="Rectangle 91"/>
            <p:cNvSpPr>
              <a:spLocks noChangeArrowheads="1"/>
            </p:cNvSpPr>
            <p:nvPr/>
          </p:nvSpPr>
          <p:spPr bwMode="auto">
            <a:xfrm>
              <a:off x="4171" y="1183"/>
              <a:ext cx="94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Algoritmics 1</a:t>
              </a:r>
              <a:endParaRPr lang="bg-BG" sz="1600">
                <a:solidFill>
                  <a:schemeClr val="tx2"/>
                </a:solidFill>
                <a:latin typeface="Book Antiqua" pitchFamily="18" charset="0"/>
              </a:endParaRPr>
            </a:p>
          </p:txBody>
        </p:sp>
        <p:sp>
          <p:nvSpPr>
            <p:cNvPr id="22" name="Rectangle 92"/>
            <p:cNvSpPr>
              <a:spLocks noChangeArrowheads="1"/>
            </p:cNvSpPr>
            <p:nvPr/>
          </p:nvSpPr>
          <p:spPr bwMode="auto">
            <a:xfrm>
              <a:off x="3776" y="1183"/>
              <a:ext cx="39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Alg1</a:t>
              </a:r>
              <a:endParaRPr lang="bg-BG" sz="1600">
                <a:solidFill>
                  <a:schemeClr val="tx2"/>
                </a:solidFill>
                <a:latin typeface="Book Antiqua" pitchFamily="18" charset="0"/>
              </a:endParaRPr>
            </a:p>
          </p:txBody>
        </p:sp>
        <p:sp>
          <p:nvSpPr>
            <p:cNvPr id="23" name="Rectangle 93"/>
            <p:cNvSpPr>
              <a:spLocks noChangeArrowheads="1"/>
            </p:cNvSpPr>
            <p:nvPr/>
          </p:nvSpPr>
          <p:spPr bwMode="auto">
            <a:xfrm>
              <a:off x="5120" y="1816"/>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600">
                  <a:solidFill>
                    <a:schemeClr val="tx2"/>
                  </a:solidFill>
                  <a:latin typeface="Book Antiqua" pitchFamily="18" charset="0"/>
                </a:rPr>
                <a:t>6</a:t>
              </a:r>
              <a:endParaRPr lang="bg-BG" sz="1600">
                <a:solidFill>
                  <a:schemeClr val="tx2"/>
                </a:solidFill>
                <a:latin typeface="Book Antiqua" pitchFamily="18" charset="0"/>
              </a:endParaRPr>
            </a:p>
          </p:txBody>
        </p:sp>
        <p:sp>
          <p:nvSpPr>
            <p:cNvPr id="24" name="Rectangle 94"/>
            <p:cNvSpPr>
              <a:spLocks noChangeArrowheads="1"/>
            </p:cNvSpPr>
            <p:nvPr/>
          </p:nvSpPr>
          <p:spPr bwMode="auto">
            <a:xfrm>
              <a:off x="4171" y="1816"/>
              <a:ext cx="94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Databases1</a:t>
              </a:r>
              <a:endParaRPr lang="bg-BG" sz="1600">
                <a:solidFill>
                  <a:schemeClr val="tx2"/>
                </a:solidFill>
                <a:latin typeface="Book Antiqua" pitchFamily="18" charset="0"/>
              </a:endParaRPr>
            </a:p>
          </p:txBody>
        </p:sp>
        <p:sp>
          <p:nvSpPr>
            <p:cNvPr id="25" name="Rectangle 95"/>
            <p:cNvSpPr>
              <a:spLocks noChangeArrowheads="1"/>
            </p:cNvSpPr>
            <p:nvPr/>
          </p:nvSpPr>
          <p:spPr bwMode="auto">
            <a:xfrm>
              <a:off x="3776" y="1816"/>
              <a:ext cx="39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DB1</a:t>
              </a:r>
              <a:endParaRPr lang="bg-BG" sz="1600">
                <a:solidFill>
                  <a:schemeClr val="tx2"/>
                </a:solidFill>
                <a:latin typeface="Book Antiqua" pitchFamily="18" charset="0"/>
              </a:endParaRPr>
            </a:p>
          </p:txBody>
        </p:sp>
        <p:sp>
          <p:nvSpPr>
            <p:cNvPr id="26" name="Rectangle 96"/>
            <p:cNvSpPr>
              <a:spLocks noChangeArrowheads="1"/>
            </p:cNvSpPr>
            <p:nvPr/>
          </p:nvSpPr>
          <p:spPr bwMode="auto">
            <a:xfrm>
              <a:off x="4171" y="972"/>
              <a:ext cx="94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Algoritmics 1</a:t>
              </a:r>
              <a:endParaRPr lang="bg-BG" sz="1600">
                <a:solidFill>
                  <a:schemeClr val="tx2"/>
                </a:solidFill>
                <a:latin typeface="Book Antiqua" pitchFamily="18" charset="0"/>
              </a:endParaRPr>
            </a:p>
          </p:txBody>
        </p:sp>
        <p:sp>
          <p:nvSpPr>
            <p:cNvPr id="27" name="Rectangle 97"/>
            <p:cNvSpPr>
              <a:spLocks noChangeArrowheads="1"/>
            </p:cNvSpPr>
            <p:nvPr/>
          </p:nvSpPr>
          <p:spPr bwMode="auto">
            <a:xfrm>
              <a:off x="4171" y="761"/>
              <a:ext cx="94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600" i="1">
                  <a:solidFill>
                    <a:schemeClr val="folHlink"/>
                  </a:solidFill>
                  <a:latin typeface="Book Antiqua" pitchFamily="18" charset="0"/>
                </a:rPr>
                <a:t>cname</a:t>
              </a:r>
              <a:endParaRPr lang="bg-BG" sz="1600" i="1">
                <a:solidFill>
                  <a:schemeClr val="folHlink"/>
                </a:solidFill>
                <a:latin typeface="Book Antiqua" pitchFamily="18" charset="0"/>
              </a:endParaRPr>
            </a:p>
          </p:txBody>
        </p:sp>
        <p:sp>
          <p:nvSpPr>
            <p:cNvPr id="28" name="Rectangle 98"/>
            <p:cNvSpPr>
              <a:spLocks noChangeArrowheads="1"/>
            </p:cNvSpPr>
            <p:nvPr/>
          </p:nvSpPr>
          <p:spPr bwMode="auto">
            <a:xfrm>
              <a:off x="5120" y="972"/>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600">
                  <a:solidFill>
                    <a:schemeClr val="tx2"/>
                  </a:solidFill>
                  <a:latin typeface="Book Antiqua" pitchFamily="18" charset="0"/>
                </a:rPr>
                <a:t>7</a:t>
              </a:r>
              <a:endParaRPr lang="bg-BG" sz="1600">
                <a:solidFill>
                  <a:schemeClr val="tx2"/>
                </a:solidFill>
                <a:latin typeface="Book Antiqua" pitchFamily="18" charset="0"/>
              </a:endParaRPr>
            </a:p>
          </p:txBody>
        </p:sp>
        <p:sp>
          <p:nvSpPr>
            <p:cNvPr id="29" name="Rectangle 99"/>
            <p:cNvSpPr>
              <a:spLocks noChangeArrowheads="1"/>
            </p:cNvSpPr>
            <p:nvPr/>
          </p:nvSpPr>
          <p:spPr bwMode="auto">
            <a:xfrm>
              <a:off x="3776" y="972"/>
              <a:ext cx="39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600">
                  <a:solidFill>
                    <a:schemeClr val="tx2"/>
                  </a:solidFill>
                  <a:latin typeface="Book Antiqua" pitchFamily="18" charset="0"/>
                </a:rPr>
                <a:t>Alg1</a:t>
              </a:r>
              <a:endParaRPr lang="bg-BG" sz="1600">
                <a:solidFill>
                  <a:schemeClr val="tx2"/>
                </a:solidFill>
                <a:latin typeface="Book Antiqua" pitchFamily="18" charset="0"/>
              </a:endParaRPr>
            </a:p>
          </p:txBody>
        </p:sp>
        <p:sp>
          <p:nvSpPr>
            <p:cNvPr id="30" name="Rectangle 100"/>
            <p:cNvSpPr>
              <a:spLocks noChangeArrowheads="1"/>
            </p:cNvSpPr>
            <p:nvPr/>
          </p:nvSpPr>
          <p:spPr bwMode="auto">
            <a:xfrm>
              <a:off x="5120" y="761"/>
              <a:ext cx="48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600" i="1">
                  <a:solidFill>
                    <a:schemeClr val="folHlink"/>
                  </a:solidFill>
                  <a:latin typeface="Book Antiqua" pitchFamily="18" charset="0"/>
                </a:rPr>
                <a:t>credits</a:t>
              </a:r>
              <a:endParaRPr lang="bg-BG" sz="1600" i="1">
                <a:solidFill>
                  <a:schemeClr val="folHlink"/>
                </a:solidFill>
                <a:latin typeface="Book Antiqua" pitchFamily="18" charset="0"/>
              </a:endParaRPr>
            </a:p>
          </p:txBody>
        </p:sp>
        <p:sp>
          <p:nvSpPr>
            <p:cNvPr id="31" name="Rectangle 101"/>
            <p:cNvSpPr>
              <a:spLocks noChangeArrowheads="1"/>
            </p:cNvSpPr>
            <p:nvPr/>
          </p:nvSpPr>
          <p:spPr bwMode="auto">
            <a:xfrm>
              <a:off x="3776" y="761"/>
              <a:ext cx="39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600" b="1" i="1" dirty="0" err="1">
                  <a:solidFill>
                    <a:schemeClr val="folHlink"/>
                  </a:solidFill>
                  <a:latin typeface="Book Antiqua" pitchFamily="18" charset="0"/>
                </a:rPr>
                <a:t>cid</a:t>
              </a:r>
              <a:endParaRPr lang="bg-BG" sz="1600" b="1" i="1" dirty="0">
                <a:solidFill>
                  <a:schemeClr val="folHlink"/>
                </a:solidFill>
                <a:latin typeface="Book Antiqua" pitchFamily="18" charset="0"/>
              </a:endParaRPr>
            </a:p>
          </p:txBody>
        </p:sp>
        <p:sp>
          <p:nvSpPr>
            <p:cNvPr id="32" name="Line 102"/>
            <p:cNvSpPr>
              <a:spLocks noChangeShapeType="1"/>
            </p:cNvSpPr>
            <p:nvPr/>
          </p:nvSpPr>
          <p:spPr bwMode="auto">
            <a:xfrm>
              <a:off x="3776" y="761"/>
              <a:ext cx="182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33" name="Line 103"/>
            <p:cNvSpPr>
              <a:spLocks noChangeShapeType="1"/>
            </p:cNvSpPr>
            <p:nvPr/>
          </p:nvSpPr>
          <p:spPr bwMode="auto">
            <a:xfrm>
              <a:off x="3776" y="972"/>
              <a:ext cx="182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34" name="Line 104"/>
            <p:cNvSpPr>
              <a:spLocks noChangeShapeType="1"/>
            </p:cNvSpPr>
            <p:nvPr/>
          </p:nvSpPr>
          <p:spPr bwMode="auto">
            <a:xfrm>
              <a:off x="3776" y="2027"/>
              <a:ext cx="182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35" name="Line 105"/>
            <p:cNvSpPr>
              <a:spLocks noChangeShapeType="1"/>
            </p:cNvSpPr>
            <p:nvPr/>
          </p:nvSpPr>
          <p:spPr bwMode="auto">
            <a:xfrm>
              <a:off x="3776" y="761"/>
              <a:ext cx="0" cy="126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36" name="Line 106"/>
            <p:cNvSpPr>
              <a:spLocks noChangeShapeType="1"/>
            </p:cNvSpPr>
            <p:nvPr/>
          </p:nvSpPr>
          <p:spPr bwMode="auto">
            <a:xfrm>
              <a:off x="4171" y="761"/>
              <a:ext cx="0" cy="126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37" name="Line 107"/>
            <p:cNvSpPr>
              <a:spLocks noChangeShapeType="1"/>
            </p:cNvSpPr>
            <p:nvPr/>
          </p:nvSpPr>
          <p:spPr bwMode="auto">
            <a:xfrm>
              <a:off x="5600" y="761"/>
              <a:ext cx="0" cy="126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38" name="Line 108"/>
            <p:cNvSpPr>
              <a:spLocks noChangeShapeType="1"/>
            </p:cNvSpPr>
            <p:nvPr/>
          </p:nvSpPr>
          <p:spPr bwMode="auto">
            <a:xfrm>
              <a:off x="5120" y="761"/>
              <a:ext cx="0" cy="126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39" name="Line 109"/>
            <p:cNvSpPr>
              <a:spLocks noChangeShapeType="1"/>
            </p:cNvSpPr>
            <p:nvPr/>
          </p:nvSpPr>
          <p:spPr bwMode="auto">
            <a:xfrm>
              <a:off x="3776" y="1183"/>
              <a:ext cx="182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40" name="Line 110"/>
            <p:cNvSpPr>
              <a:spLocks noChangeShapeType="1"/>
            </p:cNvSpPr>
            <p:nvPr/>
          </p:nvSpPr>
          <p:spPr bwMode="auto">
            <a:xfrm>
              <a:off x="3776" y="1394"/>
              <a:ext cx="182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41" name="Line 111"/>
            <p:cNvSpPr>
              <a:spLocks noChangeShapeType="1"/>
            </p:cNvSpPr>
            <p:nvPr/>
          </p:nvSpPr>
          <p:spPr bwMode="auto">
            <a:xfrm>
              <a:off x="3776" y="1605"/>
              <a:ext cx="182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42" name="Line 112"/>
            <p:cNvSpPr>
              <a:spLocks noChangeShapeType="1"/>
            </p:cNvSpPr>
            <p:nvPr/>
          </p:nvSpPr>
          <p:spPr bwMode="auto">
            <a:xfrm>
              <a:off x="3776" y="1816"/>
              <a:ext cx="182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43" name="Text Box 113"/>
            <p:cNvSpPr txBox="1">
              <a:spLocks noChangeArrowheads="1"/>
            </p:cNvSpPr>
            <p:nvPr/>
          </p:nvSpPr>
          <p:spPr bwMode="auto">
            <a:xfrm>
              <a:off x="4272" y="543"/>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2000" b="1" i="1">
                  <a:solidFill>
                    <a:schemeClr val="folHlink"/>
                  </a:solidFill>
                  <a:latin typeface="Book Antiqua" pitchFamily="18" charset="0"/>
                </a:rPr>
                <a:t>Courses</a:t>
              </a:r>
              <a:endParaRPr lang="bg-BG" sz="2000" b="1" i="1">
                <a:solidFill>
                  <a:schemeClr val="folHlink"/>
                </a:solidFill>
                <a:latin typeface="Book Antiqua" pitchFamily="18" charset="0"/>
              </a:endParaRPr>
            </a:p>
          </p:txBody>
        </p:sp>
      </p:grpSp>
      <p:sp>
        <p:nvSpPr>
          <p:cNvPr id="44" name="Oval 114"/>
          <p:cNvSpPr>
            <a:spLocks noChangeArrowheads="1"/>
          </p:cNvSpPr>
          <p:nvPr/>
        </p:nvSpPr>
        <p:spPr bwMode="auto">
          <a:xfrm>
            <a:off x="2971800" y="5943600"/>
            <a:ext cx="1676400" cy="457200"/>
          </a:xfrm>
          <a:prstGeom prst="ellipse">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45" name="Rectangle 115"/>
          <p:cNvSpPr>
            <a:spLocks noChangeArrowheads="1"/>
          </p:cNvSpPr>
          <p:nvPr/>
        </p:nvSpPr>
        <p:spPr bwMode="auto">
          <a:xfrm>
            <a:off x="457200" y="2222500"/>
            <a:ext cx="8407400" cy="990600"/>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o-RO"/>
          </a:p>
        </p:txBody>
      </p:sp>
    </p:spTree>
    <p:extLst>
      <p:ext uri="{BB962C8B-B14F-4D97-AF65-F5344CB8AC3E}">
        <p14:creationId xmlns:p14="http://schemas.microsoft.com/office/powerpoint/2010/main" val="164900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4" grpId="0" animBg="1"/>
      <p:bldP spid="4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057400" y="3241675"/>
            <a:ext cx="30480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sz="1800" b="1">
                <a:latin typeface="Courier New" pitchFamily="49" charset="0"/>
              </a:rPr>
              <a:t>SELECT	C.cid,   COUNT(*)AS scount,  AVG(grade)AS average FROM   Students S,      	Enrolled E, 	Courses C     WHERE  S.sid=E.sid 	AND 	E.cid=C.cid 	AND 	C.credits=6      GROUP BY C.cid</a:t>
            </a:r>
          </a:p>
        </p:txBody>
      </p:sp>
      <p:graphicFrame>
        <p:nvGraphicFramePr>
          <p:cNvPr id="5" name="Group 5"/>
          <p:cNvGraphicFramePr>
            <a:graphicFrameLocks noGrp="1"/>
          </p:cNvGraphicFramePr>
          <p:nvPr/>
        </p:nvGraphicFramePr>
        <p:xfrm>
          <a:off x="431800" y="1201738"/>
          <a:ext cx="3505200" cy="1341436"/>
        </p:xfrm>
        <a:graphic>
          <a:graphicData uri="http://schemas.openxmlformats.org/drawingml/2006/table">
            <a:tbl>
              <a:tblPr/>
              <a:tblGrid>
                <a:gridCol w="700088"/>
                <a:gridCol w="838200"/>
                <a:gridCol w="858837"/>
                <a:gridCol w="601663"/>
                <a:gridCol w="506412"/>
              </a:tblGrid>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dirty="0" err="1" smtClean="0">
                          <a:ln>
                            <a:noFill/>
                          </a:ln>
                          <a:solidFill>
                            <a:schemeClr val="folHlink"/>
                          </a:solidFill>
                          <a:effectLst/>
                          <a:latin typeface="Book Antiqua" pitchFamily="18" charset="0"/>
                        </a:rPr>
                        <a:t>sid</a:t>
                      </a:r>
                      <a:endParaRPr kumimoji="0" lang="bg-BG" sz="1600" b="1" i="1" u="none" strike="noStrike" cap="none" normalizeH="0" baseline="0" dirty="0" smtClean="0">
                        <a:ln>
                          <a:noFill/>
                        </a:ln>
                        <a:solidFill>
                          <a:schemeClr val="folHlink"/>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name</a:t>
                      </a:r>
                      <a:endParaRPr kumimoji="0" lang="bg-BG" sz="1600" b="0" i="1" u="none" strike="noStrike" cap="none" normalizeH="0" baseline="0" smtClean="0">
                        <a:ln>
                          <a:noFill/>
                        </a:ln>
                        <a:solidFill>
                          <a:schemeClr val="folHlink"/>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email</a:t>
                      </a:r>
                      <a:endParaRPr kumimoji="0" lang="bg-BG" sz="1600" b="0" i="1" u="none" strike="noStrike" cap="none" normalizeH="0" baseline="0" smtClean="0">
                        <a:ln>
                          <a:noFill/>
                        </a:ln>
                        <a:solidFill>
                          <a:schemeClr val="folHlink"/>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age</a:t>
                      </a:r>
                      <a:endParaRPr kumimoji="0" lang="bg-BG" sz="1600" b="0" i="1" u="none" strike="noStrike" cap="none" normalizeH="0" baseline="0" smtClean="0">
                        <a:ln>
                          <a:noFill/>
                        </a:ln>
                        <a:solidFill>
                          <a:schemeClr val="folHlink"/>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gr</a:t>
                      </a:r>
                      <a:endParaRPr kumimoji="0" lang="bg-BG" sz="1600" b="0" i="1" u="none" strike="noStrike" cap="none" normalizeH="0" baseline="0" smtClean="0">
                        <a:ln>
                          <a:noFill/>
                        </a:ln>
                        <a:solidFill>
                          <a:schemeClr val="folHlink"/>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dirty="0" smtClean="0">
                          <a:ln>
                            <a:noFill/>
                          </a:ln>
                          <a:solidFill>
                            <a:schemeClr val="tx2"/>
                          </a:solidFill>
                          <a:effectLst/>
                          <a:latin typeface="Book Antiqua" pitchFamily="18" charset="0"/>
                        </a:rPr>
                        <a:t>1234</a:t>
                      </a:r>
                      <a:endParaRPr kumimoji="0" lang="bg-BG" sz="1600" b="0" i="0" u="none" strike="noStrike" cap="none" normalizeH="0" baseline="0" dirty="0" smtClean="0">
                        <a:ln>
                          <a:noFill/>
                        </a:ln>
                        <a:solidFill>
                          <a:schemeClr val="tx2"/>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John</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j@cs.ro</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dirty="0" smtClean="0">
                          <a:ln>
                            <a:noFill/>
                          </a:ln>
                          <a:solidFill>
                            <a:schemeClr val="tx2"/>
                          </a:solidFill>
                          <a:effectLst/>
                          <a:latin typeface="Book Antiqua" pitchFamily="18" charset="0"/>
                        </a:rPr>
                        <a:t>1236</a:t>
                      </a:r>
                      <a:endParaRPr kumimoji="0" lang="bg-BG" sz="1600" b="0" i="0" u="none" strike="noStrike" cap="none" normalizeH="0" baseline="0" dirty="0" smtClean="0">
                        <a:ln>
                          <a:noFill/>
                        </a:ln>
                        <a:solidFill>
                          <a:schemeClr val="tx2"/>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Anne</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a@cs.ro</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21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332</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 name="Group 37"/>
          <p:cNvGraphicFramePr>
            <a:graphicFrameLocks noGrp="1"/>
          </p:cNvGraphicFramePr>
          <p:nvPr/>
        </p:nvGraphicFramePr>
        <p:xfrm>
          <a:off x="3937000" y="1208088"/>
          <a:ext cx="2057400" cy="1341436"/>
        </p:xfrm>
        <a:graphic>
          <a:graphicData uri="http://schemas.openxmlformats.org/drawingml/2006/table">
            <a:tbl>
              <a:tblPr/>
              <a:tblGrid>
                <a:gridCol w="604838"/>
                <a:gridCol w="665162"/>
                <a:gridCol w="787400"/>
              </a:tblGrid>
              <a:tr h="3353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smtClean="0">
                          <a:ln>
                            <a:noFill/>
                          </a:ln>
                          <a:solidFill>
                            <a:schemeClr val="folHlink"/>
                          </a:solidFill>
                          <a:effectLst/>
                          <a:latin typeface="Book Antiqua" pitchFamily="18" charset="0"/>
                        </a:rPr>
                        <a:t>sid</a:t>
                      </a:r>
                      <a:endParaRPr kumimoji="0" lang="bg-BG" sz="1600" b="1" i="1" u="none" strike="noStrike" cap="none" normalizeH="0" baseline="0" smtClean="0">
                        <a:ln>
                          <a:noFill/>
                        </a:ln>
                        <a:solidFill>
                          <a:schemeClr val="folHlink"/>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smtClean="0">
                          <a:ln>
                            <a:noFill/>
                          </a:ln>
                          <a:solidFill>
                            <a:schemeClr val="folHlink"/>
                          </a:solidFill>
                          <a:effectLst/>
                          <a:latin typeface="Book Antiqua" pitchFamily="18" charset="0"/>
                        </a:rPr>
                        <a:t>cid</a:t>
                      </a:r>
                      <a:endParaRPr kumimoji="0" lang="bg-BG" sz="1600" b="1" i="1" u="none" strike="noStrike" cap="none" normalizeH="0" baseline="0" smtClean="0">
                        <a:ln>
                          <a:noFill/>
                        </a:ln>
                        <a:solidFill>
                          <a:schemeClr val="folHlink"/>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grade</a:t>
                      </a:r>
                      <a:endParaRPr kumimoji="0" lang="bg-BG" sz="1600" b="0" i="1" u="none" strike="noStrike" cap="none" normalizeH="0" baseline="0" smtClean="0">
                        <a:ln>
                          <a:noFill/>
                        </a:ln>
                        <a:solidFill>
                          <a:schemeClr val="folHlink"/>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10</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1234</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DB2</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9</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1236</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7</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7" name="Group 59"/>
          <p:cNvGrpSpPr>
            <a:grpSpLocks/>
          </p:cNvGrpSpPr>
          <p:nvPr/>
        </p:nvGrpSpPr>
        <p:grpSpPr bwMode="auto">
          <a:xfrm>
            <a:off x="2984500" y="3200400"/>
            <a:ext cx="1206500" cy="3429000"/>
            <a:chOff x="1880" y="1824"/>
            <a:chExt cx="760" cy="2160"/>
          </a:xfrm>
        </p:grpSpPr>
        <p:sp>
          <p:nvSpPr>
            <p:cNvPr id="8" name="Oval 60"/>
            <p:cNvSpPr>
              <a:spLocks noChangeArrowheads="1"/>
            </p:cNvSpPr>
            <p:nvPr/>
          </p:nvSpPr>
          <p:spPr bwMode="auto">
            <a:xfrm>
              <a:off x="1880" y="1824"/>
              <a:ext cx="528" cy="288"/>
            </a:xfrm>
            <a:prstGeom prst="ellipse">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sp>
          <p:nvSpPr>
            <p:cNvPr id="9" name="Oval 61"/>
            <p:cNvSpPr>
              <a:spLocks noChangeArrowheads="1"/>
            </p:cNvSpPr>
            <p:nvPr/>
          </p:nvSpPr>
          <p:spPr bwMode="auto">
            <a:xfrm>
              <a:off x="2064" y="3696"/>
              <a:ext cx="576" cy="288"/>
            </a:xfrm>
            <a:prstGeom prst="ellipse">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o-RO"/>
            </a:p>
          </p:txBody>
        </p:sp>
      </p:grpSp>
      <p:graphicFrame>
        <p:nvGraphicFramePr>
          <p:cNvPr id="10" name="Group 62"/>
          <p:cNvGraphicFramePr>
            <a:graphicFrameLocks noGrp="1"/>
          </p:cNvGraphicFramePr>
          <p:nvPr/>
        </p:nvGraphicFramePr>
        <p:xfrm>
          <a:off x="5994400" y="1209675"/>
          <a:ext cx="2895600" cy="1341440"/>
        </p:xfrm>
        <a:graphic>
          <a:graphicData uri="http://schemas.openxmlformats.org/drawingml/2006/table">
            <a:tbl>
              <a:tblPr/>
              <a:tblGrid>
                <a:gridCol w="627063"/>
                <a:gridCol w="1506537"/>
                <a:gridCol w="762000"/>
              </a:tblGrid>
              <a:tr h="3353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1" u="none" strike="noStrike" cap="none" normalizeH="0" baseline="0" smtClean="0">
                          <a:ln>
                            <a:noFill/>
                          </a:ln>
                          <a:solidFill>
                            <a:schemeClr val="folHlink"/>
                          </a:solidFill>
                          <a:effectLst/>
                          <a:latin typeface="Book Antiqua" pitchFamily="18" charset="0"/>
                        </a:rPr>
                        <a:t>cid</a:t>
                      </a:r>
                      <a:endParaRPr kumimoji="0" lang="bg-BG" sz="1600" b="1" i="1" u="none" strike="noStrike" cap="none" normalizeH="0" baseline="0" smtClean="0">
                        <a:ln>
                          <a:noFill/>
                        </a:ln>
                        <a:solidFill>
                          <a:schemeClr val="folHlink"/>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cname</a:t>
                      </a:r>
                      <a:endParaRPr kumimoji="0" lang="bg-BG" sz="1600" b="0" i="1" u="none" strike="noStrike" cap="none" normalizeH="0" baseline="0" smtClean="0">
                        <a:ln>
                          <a:noFill/>
                        </a:ln>
                        <a:solidFill>
                          <a:schemeClr val="folHlink"/>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1" u="none" strike="noStrike" cap="none" normalizeH="0" baseline="0" smtClean="0">
                          <a:ln>
                            <a:noFill/>
                          </a:ln>
                          <a:solidFill>
                            <a:schemeClr val="folHlink"/>
                          </a:solidFill>
                          <a:effectLst/>
                          <a:latin typeface="Book Antiqua" pitchFamily="18" charset="0"/>
                        </a:rPr>
                        <a:t>credits</a:t>
                      </a:r>
                      <a:endParaRPr kumimoji="0" lang="bg-BG" sz="1600" b="0" i="1" u="none" strike="noStrike" cap="none" normalizeH="0" baseline="0" smtClean="0">
                        <a:ln>
                          <a:noFill/>
                        </a:ln>
                        <a:solidFill>
                          <a:schemeClr val="folHlink"/>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Databases1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6</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DB2</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Databases2</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6</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DB1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smtClean="0">
                          <a:ln>
                            <a:noFill/>
                          </a:ln>
                          <a:solidFill>
                            <a:schemeClr val="tx2"/>
                          </a:solidFill>
                          <a:effectLst/>
                          <a:latin typeface="Book Antiqua" pitchFamily="18" charset="0"/>
                        </a:rPr>
                        <a:t>Databases1</a:t>
                      </a:r>
                      <a:endParaRPr kumimoji="0" lang="bg-BG" sz="1600" b="0" i="0" u="none" strike="noStrike" cap="none" normalizeH="0" baseline="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0" i="0" u="none" strike="noStrike" cap="none" normalizeH="0" baseline="0" dirty="0" smtClean="0">
                          <a:ln>
                            <a:noFill/>
                          </a:ln>
                          <a:solidFill>
                            <a:schemeClr val="tx2"/>
                          </a:solidFill>
                          <a:effectLst/>
                          <a:latin typeface="Book Antiqua" pitchFamily="18" charset="0"/>
                        </a:rPr>
                        <a:t>6</a:t>
                      </a:r>
                      <a:endParaRPr kumimoji="0" lang="bg-BG" sz="1600" b="0" i="0" u="none" strike="noStrike" cap="none" normalizeH="0" baseline="0" dirty="0" smtClean="0">
                        <a:ln>
                          <a:noFill/>
                        </a:ln>
                        <a:solidFill>
                          <a:schemeClr val="tx2"/>
                        </a:solidFill>
                        <a:effectLst/>
                        <a:latin typeface="Book Antiqua" pitchFamily="18" charset="0"/>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1" name="Group 84"/>
          <p:cNvGrpSpPr>
            <a:grpSpLocks/>
          </p:cNvGrpSpPr>
          <p:nvPr/>
        </p:nvGrpSpPr>
        <p:grpSpPr bwMode="auto">
          <a:xfrm>
            <a:off x="4648200" y="2895600"/>
            <a:ext cx="3898900" cy="1095375"/>
            <a:chOff x="2928" y="1824"/>
            <a:chExt cx="2456" cy="690"/>
          </a:xfrm>
        </p:grpSpPr>
        <p:sp>
          <p:nvSpPr>
            <p:cNvPr id="12" name="Rectangle 85"/>
            <p:cNvSpPr>
              <a:spLocks noChangeArrowheads="1"/>
            </p:cNvSpPr>
            <p:nvPr/>
          </p:nvSpPr>
          <p:spPr bwMode="auto">
            <a:xfrm>
              <a:off x="4583" y="2284"/>
              <a:ext cx="745"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endParaRPr lang="bg-BG" sz="1800">
                <a:solidFill>
                  <a:schemeClr val="tx2"/>
                </a:solidFill>
                <a:latin typeface="Book Antiqua" pitchFamily="18" charset="0"/>
              </a:endParaRPr>
            </a:p>
          </p:txBody>
        </p:sp>
        <p:sp>
          <p:nvSpPr>
            <p:cNvPr id="13" name="Rectangle 86"/>
            <p:cNvSpPr>
              <a:spLocks noChangeArrowheads="1"/>
            </p:cNvSpPr>
            <p:nvPr/>
          </p:nvSpPr>
          <p:spPr bwMode="auto">
            <a:xfrm>
              <a:off x="3999" y="2284"/>
              <a:ext cx="584"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800">
                  <a:solidFill>
                    <a:schemeClr val="tx2"/>
                  </a:solidFill>
                  <a:latin typeface="Book Antiqua" pitchFamily="18" charset="0"/>
                </a:rPr>
                <a:t>DB2</a:t>
              </a:r>
              <a:endParaRPr lang="bg-BG" sz="1800">
                <a:solidFill>
                  <a:schemeClr val="tx2"/>
                </a:solidFill>
                <a:latin typeface="Book Antiqua" pitchFamily="18" charset="0"/>
              </a:endParaRPr>
            </a:p>
          </p:txBody>
        </p:sp>
        <p:sp>
          <p:nvSpPr>
            <p:cNvPr id="14" name="Rectangle 87"/>
            <p:cNvSpPr>
              <a:spLocks noChangeArrowheads="1"/>
            </p:cNvSpPr>
            <p:nvPr/>
          </p:nvSpPr>
          <p:spPr bwMode="auto">
            <a:xfrm>
              <a:off x="4583" y="2054"/>
              <a:ext cx="745"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endParaRPr lang="bg-BG" sz="1800">
                <a:solidFill>
                  <a:schemeClr val="tx2"/>
                </a:solidFill>
                <a:latin typeface="Book Antiqua" pitchFamily="18" charset="0"/>
              </a:endParaRPr>
            </a:p>
          </p:txBody>
        </p:sp>
        <p:sp>
          <p:nvSpPr>
            <p:cNvPr id="15" name="Rectangle 88"/>
            <p:cNvSpPr>
              <a:spLocks noChangeArrowheads="1"/>
            </p:cNvSpPr>
            <p:nvPr/>
          </p:nvSpPr>
          <p:spPr bwMode="auto">
            <a:xfrm>
              <a:off x="4352" y="1824"/>
              <a:ext cx="528"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800" i="1">
                  <a:solidFill>
                    <a:schemeClr val="folHlink"/>
                  </a:solidFill>
                  <a:latin typeface="Book Antiqua" pitchFamily="18" charset="0"/>
                </a:rPr>
                <a:t>scount</a:t>
              </a:r>
              <a:endParaRPr lang="bg-BG" sz="1800" i="1">
                <a:solidFill>
                  <a:schemeClr val="folHlink"/>
                </a:solidFill>
                <a:latin typeface="Book Antiqua" pitchFamily="18" charset="0"/>
              </a:endParaRPr>
            </a:p>
          </p:txBody>
        </p:sp>
        <p:sp>
          <p:nvSpPr>
            <p:cNvPr id="16" name="Rectangle 89"/>
            <p:cNvSpPr>
              <a:spLocks noChangeArrowheads="1"/>
            </p:cNvSpPr>
            <p:nvPr/>
          </p:nvSpPr>
          <p:spPr bwMode="auto">
            <a:xfrm>
              <a:off x="4008" y="2056"/>
              <a:ext cx="584"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folHlink"/>
                </a:buClr>
                <a:buSzPct val="75000"/>
                <a:buFont typeface="Wingdings" pitchFamily="2" charset="2"/>
                <a:buNone/>
              </a:pPr>
              <a:r>
                <a:rPr lang="en-US" sz="1800">
                  <a:solidFill>
                    <a:schemeClr val="tx2"/>
                  </a:solidFill>
                  <a:latin typeface="Book Antiqua" pitchFamily="18" charset="0"/>
                </a:rPr>
                <a:t>DB1</a:t>
              </a:r>
              <a:endParaRPr lang="bg-BG" sz="1800">
                <a:solidFill>
                  <a:schemeClr val="tx2"/>
                </a:solidFill>
                <a:latin typeface="Book Antiqua" pitchFamily="18" charset="0"/>
              </a:endParaRPr>
            </a:p>
          </p:txBody>
        </p:sp>
        <p:sp>
          <p:nvSpPr>
            <p:cNvPr id="17" name="Rectangle 90"/>
            <p:cNvSpPr>
              <a:spLocks noChangeArrowheads="1"/>
            </p:cNvSpPr>
            <p:nvPr/>
          </p:nvSpPr>
          <p:spPr bwMode="auto">
            <a:xfrm>
              <a:off x="3999" y="1824"/>
              <a:ext cx="417"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800" i="1" dirty="0" err="1">
                  <a:solidFill>
                    <a:schemeClr val="folHlink"/>
                  </a:solidFill>
                  <a:latin typeface="Book Antiqua" pitchFamily="18" charset="0"/>
                </a:rPr>
                <a:t>cid</a:t>
              </a:r>
              <a:endParaRPr lang="bg-BG" sz="1800" i="1" dirty="0">
                <a:solidFill>
                  <a:schemeClr val="folHlink"/>
                </a:solidFill>
                <a:latin typeface="Book Antiqua" pitchFamily="18" charset="0"/>
              </a:endParaRPr>
            </a:p>
          </p:txBody>
        </p:sp>
        <p:sp>
          <p:nvSpPr>
            <p:cNvPr id="18" name="Line 91"/>
            <p:cNvSpPr>
              <a:spLocks noChangeShapeType="1"/>
            </p:cNvSpPr>
            <p:nvPr/>
          </p:nvSpPr>
          <p:spPr bwMode="auto">
            <a:xfrm flipV="1">
              <a:off x="4008" y="2512"/>
              <a:ext cx="134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19" name="Line 92"/>
            <p:cNvSpPr>
              <a:spLocks noChangeShapeType="1"/>
            </p:cNvSpPr>
            <p:nvPr/>
          </p:nvSpPr>
          <p:spPr bwMode="auto">
            <a:xfrm>
              <a:off x="3999" y="1824"/>
              <a:ext cx="0" cy="69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20" name="Line 93"/>
            <p:cNvSpPr>
              <a:spLocks noChangeShapeType="1"/>
            </p:cNvSpPr>
            <p:nvPr/>
          </p:nvSpPr>
          <p:spPr bwMode="auto">
            <a:xfrm>
              <a:off x="4368" y="1824"/>
              <a:ext cx="0" cy="69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21" name="Line 94"/>
            <p:cNvSpPr>
              <a:spLocks noChangeShapeType="1"/>
            </p:cNvSpPr>
            <p:nvPr/>
          </p:nvSpPr>
          <p:spPr bwMode="auto">
            <a:xfrm>
              <a:off x="3992" y="2280"/>
              <a:ext cx="139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22" name="AutoShape 95"/>
            <p:cNvSpPr>
              <a:spLocks noChangeArrowheads="1"/>
            </p:cNvSpPr>
            <p:nvPr/>
          </p:nvSpPr>
          <p:spPr bwMode="auto">
            <a:xfrm rot="1882380">
              <a:off x="2928" y="2016"/>
              <a:ext cx="1152" cy="288"/>
            </a:xfrm>
            <a:prstGeom prst="curvedUpArrow">
              <a:avLst>
                <a:gd name="adj1" fmla="val 56167"/>
                <a:gd name="adj2" fmla="val 140130"/>
                <a:gd name="adj3" fmla="val 50940"/>
              </a:avLst>
            </a:prstGeom>
            <a:solidFill>
              <a:schemeClr val="accent1"/>
            </a:solidFill>
            <a:ln w="9525">
              <a:solidFill>
                <a:schemeClr val="tx1"/>
              </a:solidFill>
              <a:miter lim="800000"/>
              <a:headEnd/>
              <a:tailEnd/>
            </a:ln>
          </p:spPr>
          <p:txBody>
            <a:bodyPr wrap="none" anchor="ctr"/>
            <a:lstStyle/>
            <a:p>
              <a:endParaRPr lang="ro-RO"/>
            </a:p>
          </p:txBody>
        </p:sp>
        <p:sp>
          <p:nvSpPr>
            <p:cNvPr id="23" name="Rectangle 96"/>
            <p:cNvSpPr>
              <a:spLocks noChangeArrowheads="1"/>
            </p:cNvSpPr>
            <p:nvPr/>
          </p:nvSpPr>
          <p:spPr bwMode="auto">
            <a:xfrm>
              <a:off x="4800" y="1824"/>
              <a:ext cx="576"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75000"/>
                <a:buFont typeface="Wingdings" pitchFamily="2" charset="2"/>
                <a:buNone/>
              </a:pPr>
              <a:r>
                <a:rPr lang="en-US" sz="1800" i="1">
                  <a:solidFill>
                    <a:schemeClr val="folHlink"/>
                  </a:solidFill>
                  <a:latin typeface="Book Antiqua" pitchFamily="18" charset="0"/>
                </a:rPr>
                <a:t>average</a:t>
              </a:r>
              <a:endParaRPr lang="bg-BG" sz="1800" i="1">
                <a:solidFill>
                  <a:schemeClr val="folHlink"/>
                </a:solidFill>
                <a:latin typeface="Book Antiqua" pitchFamily="18" charset="0"/>
              </a:endParaRPr>
            </a:p>
          </p:txBody>
        </p:sp>
        <p:sp>
          <p:nvSpPr>
            <p:cNvPr id="24" name="Line 97"/>
            <p:cNvSpPr>
              <a:spLocks noChangeShapeType="1"/>
            </p:cNvSpPr>
            <p:nvPr/>
          </p:nvSpPr>
          <p:spPr bwMode="auto">
            <a:xfrm>
              <a:off x="4848" y="1824"/>
              <a:ext cx="0" cy="69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25" name="Line 98"/>
            <p:cNvSpPr>
              <a:spLocks noChangeShapeType="1"/>
            </p:cNvSpPr>
            <p:nvPr/>
          </p:nvSpPr>
          <p:spPr bwMode="auto">
            <a:xfrm>
              <a:off x="5352" y="1824"/>
              <a:ext cx="0" cy="69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26" name="Line 99"/>
            <p:cNvSpPr>
              <a:spLocks noChangeShapeType="1"/>
            </p:cNvSpPr>
            <p:nvPr/>
          </p:nvSpPr>
          <p:spPr bwMode="auto">
            <a:xfrm>
              <a:off x="4007" y="1824"/>
              <a:ext cx="1329"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27" name="Line 100"/>
            <p:cNvSpPr>
              <a:spLocks noChangeShapeType="1"/>
            </p:cNvSpPr>
            <p:nvPr/>
          </p:nvSpPr>
          <p:spPr bwMode="auto">
            <a:xfrm>
              <a:off x="3992" y="2056"/>
              <a:ext cx="1392"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grpSp>
      <p:sp>
        <p:nvSpPr>
          <p:cNvPr id="28" name="Text Box 101"/>
          <p:cNvSpPr txBox="1">
            <a:spLocks noChangeArrowheads="1"/>
          </p:cNvSpPr>
          <p:nvPr/>
        </p:nvSpPr>
        <p:spPr bwMode="auto">
          <a:xfrm>
            <a:off x="7162800" y="32766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2000">
                <a:latin typeface="Book Antiqua" pitchFamily="18" charset="0"/>
              </a:rPr>
              <a:t>2</a:t>
            </a:r>
          </a:p>
        </p:txBody>
      </p:sp>
      <p:sp>
        <p:nvSpPr>
          <p:cNvPr id="29" name="Text Box 102"/>
          <p:cNvSpPr txBox="1">
            <a:spLocks noChangeArrowheads="1"/>
          </p:cNvSpPr>
          <p:nvPr/>
        </p:nvSpPr>
        <p:spPr bwMode="auto">
          <a:xfrm>
            <a:off x="7162800" y="36068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2000">
                <a:latin typeface="Book Antiqua" pitchFamily="18" charset="0"/>
              </a:rPr>
              <a:t>1</a:t>
            </a:r>
          </a:p>
        </p:txBody>
      </p:sp>
      <p:sp>
        <p:nvSpPr>
          <p:cNvPr id="30" name="Text Box 103"/>
          <p:cNvSpPr txBox="1">
            <a:spLocks noChangeArrowheads="1"/>
          </p:cNvSpPr>
          <p:nvPr/>
        </p:nvSpPr>
        <p:spPr bwMode="auto">
          <a:xfrm>
            <a:off x="7797800" y="3251200"/>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2000">
                <a:latin typeface="Book Antiqua" pitchFamily="18" charset="0"/>
              </a:rPr>
              <a:t>8.5</a:t>
            </a:r>
          </a:p>
        </p:txBody>
      </p:sp>
      <p:sp>
        <p:nvSpPr>
          <p:cNvPr id="31" name="Text Box 104"/>
          <p:cNvSpPr txBox="1">
            <a:spLocks noChangeArrowheads="1"/>
          </p:cNvSpPr>
          <p:nvPr/>
        </p:nvSpPr>
        <p:spPr bwMode="auto">
          <a:xfrm>
            <a:off x="7899400" y="3616325"/>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pPr>
            <a:r>
              <a:rPr lang="en-US" sz="2000">
                <a:latin typeface="Book Antiqua" pitchFamily="18" charset="0"/>
              </a:rPr>
              <a:t>9</a:t>
            </a:r>
          </a:p>
        </p:txBody>
      </p:sp>
      <p:grpSp>
        <p:nvGrpSpPr>
          <p:cNvPr id="32" name="Group 105"/>
          <p:cNvGrpSpPr>
            <a:grpSpLocks/>
          </p:cNvGrpSpPr>
          <p:nvPr/>
        </p:nvGrpSpPr>
        <p:grpSpPr bwMode="auto">
          <a:xfrm>
            <a:off x="5638803" y="3657600"/>
            <a:ext cx="3217864" cy="1436688"/>
            <a:chOff x="3552" y="2304"/>
            <a:chExt cx="2027" cy="905"/>
          </a:xfrm>
        </p:grpSpPr>
        <p:sp>
          <p:nvSpPr>
            <p:cNvPr id="33" name="Rectangle 106"/>
            <p:cNvSpPr>
              <a:spLocks noChangeArrowheads="1"/>
            </p:cNvSpPr>
            <p:nvPr/>
          </p:nvSpPr>
          <p:spPr bwMode="auto">
            <a:xfrm>
              <a:off x="3552" y="2976"/>
              <a:ext cx="20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1" dirty="0">
                  <a:latin typeface="Courier New" pitchFamily="49" charset="0"/>
                </a:rPr>
                <a:t>HAVING MAX(grade) = </a:t>
              </a:r>
              <a:r>
                <a:rPr lang="ro-RO" b="1" dirty="0" smtClean="0">
                  <a:latin typeface="Courier New" pitchFamily="49" charset="0"/>
                </a:rPr>
                <a:t>10</a:t>
              </a:r>
              <a:endParaRPr lang="en-US" sz="1800" b="1" dirty="0">
                <a:latin typeface="Courier New" pitchFamily="49" charset="0"/>
              </a:endParaRPr>
            </a:p>
          </p:txBody>
        </p:sp>
        <p:sp>
          <p:nvSpPr>
            <p:cNvPr id="34" name="Line 107"/>
            <p:cNvSpPr>
              <a:spLocks noChangeShapeType="1"/>
            </p:cNvSpPr>
            <p:nvPr/>
          </p:nvSpPr>
          <p:spPr bwMode="auto">
            <a:xfrm flipV="1">
              <a:off x="4224" y="2352"/>
              <a:ext cx="960" cy="96"/>
            </a:xfrm>
            <a:prstGeom prst="line">
              <a:avLst/>
            </a:prstGeom>
            <a:noFill/>
            <a:ln w="190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sp>
          <p:nvSpPr>
            <p:cNvPr id="35" name="Line 108"/>
            <p:cNvSpPr>
              <a:spLocks noChangeShapeType="1"/>
            </p:cNvSpPr>
            <p:nvPr/>
          </p:nvSpPr>
          <p:spPr bwMode="auto">
            <a:xfrm>
              <a:off x="4224" y="2304"/>
              <a:ext cx="912" cy="192"/>
            </a:xfrm>
            <a:prstGeom prst="line">
              <a:avLst/>
            </a:prstGeom>
            <a:noFill/>
            <a:ln w="190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ro-RO"/>
            </a:p>
          </p:txBody>
        </p:sp>
      </p:grpSp>
    </p:spTree>
    <p:extLst>
      <p:ext uri="{BB962C8B-B14F-4D97-AF65-F5344CB8AC3E}">
        <p14:creationId xmlns:p14="http://schemas.microsoft.com/office/powerpoint/2010/main" val="10379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autoUpdateAnimBg="0"/>
      <p:bldP spid="30" grpId="0" autoUpdateAnimBg="0"/>
      <p:bldP spid="3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Adding, Deleting and Updating Tuples</a:t>
            </a:r>
            <a:endParaRPr lang="ro-RO" dirty="0"/>
          </a:p>
        </p:txBody>
      </p:sp>
      <p:sp>
        <p:nvSpPr>
          <p:cNvPr id="12" name="Rectangle 5"/>
          <p:cNvSpPr>
            <a:spLocks noChangeArrowheads="1"/>
          </p:cNvSpPr>
          <p:nvPr/>
        </p:nvSpPr>
        <p:spPr bwMode="auto">
          <a:xfrm>
            <a:off x="1295400" y="1968500"/>
            <a:ext cx="76485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000" b="1">
                <a:solidFill>
                  <a:schemeClr val="folHlink"/>
                </a:solidFill>
                <a:latin typeface="Courier New" pitchFamily="49" charset="0"/>
              </a:rPr>
              <a:t>INSERT INTO</a:t>
            </a:r>
            <a:r>
              <a:rPr lang="en-US" sz="2000" b="1">
                <a:solidFill>
                  <a:schemeClr val="tx2"/>
                </a:solidFill>
                <a:latin typeface="Courier New" pitchFamily="49" charset="0"/>
              </a:rPr>
              <a:t>  </a:t>
            </a:r>
            <a:r>
              <a:rPr lang="en-US" sz="2000" b="1">
                <a:latin typeface="Courier New" pitchFamily="49" charset="0"/>
              </a:rPr>
              <a:t>Students (sid, name, email, age, gr)</a:t>
            </a:r>
          </a:p>
          <a:p>
            <a:pPr eaLnBrk="0" hangingPunct="0"/>
            <a:r>
              <a:rPr lang="en-US" sz="2000" b="1">
                <a:solidFill>
                  <a:schemeClr val="folHlink"/>
                </a:solidFill>
                <a:latin typeface="Courier New" pitchFamily="49" charset="0"/>
              </a:rPr>
              <a:t>VALUES</a:t>
            </a:r>
            <a:r>
              <a:rPr lang="en-US" sz="2000" b="1">
                <a:solidFill>
                  <a:schemeClr val="tx2"/>
                </a:solidFill>
                <a:latin typeface="Courier New" pitchFamily="49" charset="0"/>
              </a:rPr>
              <a:t>  </a:t>
            </a:r>
            <a:r>
              <a:rPr lang="en-US" sz="2000" b="1">
                <a:latin typeface="Courier New" pitchFamily="49" charset="0"/>
              </a:rPr>
              <a:t>(53688, ‘Smith’, ‘smith@math’, 18, 311)</a:t>
            </a:r>
          </a:p>
        </p:txBody>
      </p:sp>
      <p:sp>
        <p:nvSpPr>
          <p:cNvPr id="13" name="Rectangle 7"/>
          <p:cNvSpPr>
            <a:spLocks noChangeArrowheads="1"/>
          </p:cNvSpPr>
          <p:nvPr/>
        </p:nvSpPr>
        <p:spPr bwMode="auto">
          <a:xfrm>
            <a:off x="2362200" y="3733800"/>
            <a:ext cx="5410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000" b="1">
                <a:solidFill>
                  <a:schemeClr val="folHlink"/>
                </a:solidFill>
                <a:latin typeface="Courier New" pitchFamily="49" charset="0"/>
              </a:rPr>
              <a:t>DELETE  FROM</a:t>
            </a:r>
            <a:r>
              <a:rPr lang="en-US" sz="2000" b="1">
                <a:solidFill>
                  <a:schemeClr val="tx2"/>
                </a:solidFill>
                <a:latin typeface="Courier New" pitchFamily="49" charset="0"/>
              </a:rPr>
              <a:t> </a:t>
            </a:r>
            <a:r>
              <a:rPr lang="en-US" sz="2000" b="1">
                <a:latin typeface="Courier New" pitchFamily="49" charset="0"/>
              </a:rPr>
              <a:t>Students S</a:t>
            </a:r>
          </a:p>
          <a:p>
            <a:pPr eaLnBrk="0" hangingPunct="0"/>
            <a:r>
              <a:rPr lang="en-US" sz="2000" b="1">
                <a:solidFill>
                  <a:schemeClr val="folHlink"/>
                </a:solidFill>
                <a:latin typeface="Courier New" pitchFamily="49" charset="0"/>
              </a:rPr>
              <a:t>WHERE</a:t>
            </a:r>
            <a:r>
              <a:rPr lang="en-US" sz="2000" b="1">
                <a:solidFill>
                  <a:schemeClr val="tx2"/>
                </a:solidFill>
                <a:latin typeface="Courier New" pitchFamily="49" charset="0"/>
              </a:rPr>
              <a:t> </a:t>
            </a:r>
            <a:r>
              <a:rPr lang="en-US" sz="2000" b="1">
                <a:latin typeface="Courier New" pitchFamily="49" charset="0"/>
              </a:rPr>
              <a:t>S.name = ‘Smith’</a:t>
            </a:r>
          </a:p>
        </p:txBody>
      </p:sp>
      <p:sp>
        <p:nvSpPr>
          <p:cNvPr id="14" name="Rectangle 9"/>
          <p:cNvSpPr>
            <a:spLocks noChangeArrowheads="1"/>
          </p:cNvSpPr>
          <p:nvPr/>
        </p:nvSpPr>
        <p:spPr bwMode="auto">
          <a:xfrm>
            <a:off x="622300" y="4648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spcBef>
                <a:spcPct val="20000"/>
              </a:spcBef>
              <a:buClr>
                <a:schemeClr val="tx1"/>
              </a:buClr>
              <a:buSzPct val="75000"/>
              <a:buFont typeface="Monotype Sorts" charset="0"/>
              <a:buNone/>
            </a:pPr>
            <a:r>
              <a:rPr lang="en-US" sz="3200">
                <a:solidFill>
                  <a:schemeClr val="tx2"/>
                </a:solidFill>
                <a:latin typeface="Book Antiqua" pitchFamily="18" charset="0"/>
              </a:rPr>
              <a:t>Can modify the columns values using:</a:t>
            </a:r>
          </a:p>
        </p:txBody>
      </p:sp>
      <p:sp>
        <p:nvSpPr>
          <p:cNvPr id="15" name="Rectangle 10"/>
          <p:cNvSpPr>
            <a:spLocks noChangeArrowheads="1"/>
          </p:cNvSpPr>
          <p:nvPr/>
        </p:nvSpPr>
        <p:spPr bwMode="auto">
          <a:xfrm>
            <a:off x="2590800" y="5245100"/>
            <a:ext cx="4419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000" b="1">
                <a:solidFill>
                  <a:schemeClr val="folHlink"/>
                </a:solidFill>
                <a:latin typeface="Courier New" pitchFamily="49" charset="0"/>
              </a:rPr>
              <a:t>UPDATE</a:t>
            </a:r>
            <a:r>
              <a:rPr lang="en-US" sz="2000" b="1">
                <a:solidFill>
                  <a:schemeClr val="tx2"/>
                </a:solidFill>
                <a:latin typeface="Courier New" pitchFamily="49" charset="0"/>
              </a:rPr>
              <a:t> </a:t>
            </a:r>
            <a:r>
              <a:rPr lang="en-US" sz="2000" b="1">
                <a:latin typeface="Courier New" pitchFamily="49" charset="0"/>
              </a:rPr>
              <a:t>Students S</a:t>
            </a:r>
          </a:p>
          <a:p>
            <a:pPr eaLnBrk="0" hangingPunct="0"/>
            <a:r>
              <a:rPr lang="en-US" sz="2000" b="1">
                <a:solidFill>
                  <a:schemeClr val="folHlink"/>
                </a:solidFill>
                <a:latin typeface="Courier New" pitchFamily="49" charset="0"/>
              </a:rPr>
              <a:t>SET</a:t>
            </a:r>
            <a:r>
              <a:rPr lang="en-US" sz="2000" b="1">
                <a:solidFill>
                  <a:schemeClr val="tx2"/>
                </a:solidFill>
                <a:latin typeface="Courier New" pitchFamily="49" charset="0"/>
              </a:rPr>
              <a:t> </a:t>
            </a:r>
            <a:r>
              <a:rPr lang="en-US" sz="2000" b="1">
                <a:latin typeface="Courier New" pitchFamily="49" charset="0"/>
              </a:rPr>
              <a:t>S.age=S.age+1</a:t>
            </a:r>
          </a:p>
          <a:p>
            <a:pPr eaLnBrk="0" hangingPunct="0"/>
            <a:r>
              <a:rPr lang="en-US" sz="2000" b="1">
                <a:solidFill>
                  <a:schemeClr val="folHlink"/>
                </a:solidFill>
                <a:latin typeface="Courier New" pitchFamily="49" charset="0"/>
              </a:rPr>
              <a:t>WHERE</a:t>
            </a:r>
            <a:r>
              <a:rPr lang="en-US" sz="2000" b="1">
                <a:solidFill>
                  <a:schemeClr val="tx2"/>
                </a:solidFill>
                <a:latin typeface="Courier New" pitchFamily="49" charset="0"/>
              </a:rPr>
              <a:t> </a:t>
            </a:r>
            <a:r>
              <a:rPr lang="en-US" sz="2000" b="1">
                <a:latin typeface="Courier New" pitchFamily="49" charset="0"/>
              </a:rPr>
              <a:t>S.sid = 53688</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1109663"/>
            <a:ext cx="793115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6"/>
          <p:cNvSpPr>
            <a:spLocks noChangeArrowheads="1"/>
          </p:cNvSpPr>
          <p:nvPr/>
        </p:nvSpPr>
        <p:spPr bwMode="auto">
          <a:xfrm>
            <a:off x="609600" y="29718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spcBef>
                <a:spcPct val="20000"/>
              </a:spcBef>
              <a:buClr>
                <a:schemeClr val="tx1"/>
              </a:buClr>
              <a:buSzPct val="75000"/>
              <a:buFont typeface="Monotype Sorts" charset="0"/>
              <a:buNone/>
            </a:pPr>
            <a:r>
              <a:rPr lang="en-US" sz="3200" dirty="0">
                <a:solidFill>
                  <a:schemeClr val="tx2"/>
                </a:solidFill>
                <a:latin typeface="Book Antiqua" pitchFamily="18" charset="0"/>
              </a:rPr>
              <a:t>Can delete all tuples satisfying some condition</a:t>
            </a:r>
          </a:p>
        </p:txBody>
      </p:sp>
    </p:spTree>
    <p:extLst>
      <p:ext uri="{BB962C8B-B14F-4D97-AF65-F5344CB8AC3E}">
        <p14:creationId xmlns:p14="http://schemas.microsoft.com/office/powerpoint/2010/main" val="3082572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Summary</a:t>
            </a:r>
            <a:endParaRPr lang="ro-RO" dirty="0"/>
          </a:p>
        </p:txBody>
      </p:sp>
      <p:sp>
        <p:nvSpPr>
          <p:cNvPr id="3" name="Content Placeholder 2"/>
          <p:cNvSpPr>
            <a:spLocks noGrp="1"/>
          </p:cNvSpPr>
          <p:nvPr>
            <p:ph idx="1"/>
          </p:nvPr>
        </p:nvSpPr>
        <p:spPr>
          <a:xfrm>
            <a:off x="457200" y="1052736"/>
            <a:ext cx="8229600" cy="5073427"/>
          </a:xfrm>
        </p:spPr>
        <p:txBody>
          <a:bodyPr/>
          <a:lstStyle/>
          <a:p>
            <a:pPr>
              <a:buFont typeface="Wingdings" pitchFamily="2" charset="2"/>
              <a:buChar char="n"/>
            </a:pPr>
            <a:r>
              <a:rPr lang="en-US" sz="2400" dirty="0" smtClean="0"/>
              <a:t> SQL was an important factor in the early acceptance of the relational model; more natural than earlier, procedural query languages.</a:t>
            </a:r>
          </a:p>
          <a:p>
            <a:pPr>
              <a:buFont typeface="Wingdings" pitchFamily="2" charset="2"/>
              <a:buChar char="n"/>
            </a:pPr>
            <a:r>
              <a:rPr lang="en-US" sz="2400" dirty="0" smtClean="0"/>
              <a:t> Relationally complete; in fact, significantly more expressive power than relational algebra.</a:t>
            </a:r>
          </a:p>
          <a:p>
            <a:pPr>
              <a:buFont typeface="Wingdings" pitchFamily="2" charset="2"/>
              <a:buChar char="n"/>
            </a:pPr>
            <a:r>
              <a:rPr lang="en-US" sz="2400" dirty="0" smtClean="0"/>
              <a:t> Even queries that can be expressed in RA can often be expressed more naturally in SQL.</a:t>
            </a:r>
          </a:p>
          <a:p>
            <a:pPr>
              <a:buFont typeface="Wingdings" pitchFamily="2" charset="2"/>
              <a:buChar char="n"/>
            </a:pPr>
            <a:r>
              <a:rPr lang="en-US" sz="2400" dirty="0" smtClean="0"/>
              <a:t> Many alternative ways to write a query; optimizer should look for most efficient evaluation plan.</a:t>
            </a:r>
          </a:p>
          <a:p>
            <a:pPr marL="457200" lvl="1" indent="0">
              <a:buSzPct val="75000"/>
            </a:pPr>
            <a:r>
              <a:rPr lang="en-US" sz="2400" dirty="0" smtClean="0"/>
              <a:t> In practice, users need to be aware of how queries are optimized and evaluated for best results.</a:t>
            </a:r>
          </a:p>
          <a:p>
            <a:pPr>
              <a:buFont typeface="Wingdings" pitchFamily="2" charset="2"/>
              <a:buChar char="n"/>
            </a:pPr>
            <a:r>
              <a:rPr lang="en-US" sz="2400" dirty="0" smtClean="0"/>
              <a:t>NULL for unknown field values brings many complications</a:t>
            </a:r>
            <a:endParaRPr lang="en-US" sz="2800" dirty="0" smtClean="0"/>
          </a:p>
        </p:txBody>
      </p:sp>
    </p:spTree>
    <p:extLst>
      <p:ext uri="{BB962C8B-B14F-4D97-AF65-F5344CB8AC3E}">
        <p14:creationId xmlns:p14="http://schemas.microsoft.com/office/powerpoint/2010/main" val="308293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i="1" dirty="0" smtClean="0"/>
              <a:t>database</a:t>
            </a:r>
            <a:r>
              <a:rPr lang="en-US" dirty="0" smtClean="0"/>
              <a:t>?	</a:t>
            </a:r>
            <a:endParaRPr lang="ro-RO" dirty="0"/>
          </a:p>
        </p:txBody>
      </p:sp>
      <p:sp>
        <p:nvSpPr>
          <p:cNvPr id="3" name="Content Placeholder 2"/>
          <p:cNvSpPr>
            <a:spLocks noGrp="1"/>
          </p:cNvSpPr>
          <p:nvPr>
            <p:ph idx="1"/>
          </p:nvPr>
        </p:nvSpPr>
        <p:spPr/>
        <p:txBody>
          <a:bodyPr/>
          <a:lstStyle/>
          <a:p>
            <a:pPr>
              <a:buFont typeface="Wingdings" pitchFamily="2" charset="2"/>
              <a:buChar char="n"/>
            </a:pPr>
            <a:r>
              <a:rPr lang="en-GB" dirty="0" smtClean="0"/>
              <a:t> </a:t>
            </a:r>
            <a:r>
              <a:rPr lang="en-GB" i="1" u="sng" dirty="0" smtClean="0">
                <a:solidFill>
                  <a:schemeClr val="folHlink"/>
                </a:solidFill>
              </a:rPr>
              <a:t>Database</a:t>
            </a:r>
            <a:r>
              <a:rPr lang="en-GB" dirty="0" smtClean="0"/>
              <a:t> = a very large, integrated collection of related data items stored for record-keeping and analysis, that exist over a long period of time.</a:t>
            </a:r>
          </a:p>
          <a:p>
            <a:pPr marL="0" indent="0" algn="ctr">
              <a:buNone/>
            </a:pPr>
            <a:r>
              <a:rPr lang="en-GB" sz="4000" dirty="0" smtClean="0"/>
              <a:t>&amp;</a:t>
            </a:r>
          </a:p>
          <a:p>
            <a:pPr algn="ctr"/>
            <a:r>
              <a:rPr lang="en-GB" dirty="0" smtClean="0"/>
              <a:t>models the real-world activity through a </a:t>
            </a:r>
          </a:p>
          <a:p>
            <a:pPr marL="0" indent="0">
              <a:buNone/>
            </a:pPr>
            <a:r>
              <a:rPr lang="en-GB" dirty="0" smtClean="0">
                <a:solidFill>
                  <a:schemeClr val="folHlink"/>
                </a:solidFill>
              </a:rPr>
              <a:t>			</a:t>
            </a:r>
            <a:r>
              <a:rPr lang="en-GB" i="1" dirty="0" smtClean="0">
                <a:solidFill>
                  <a:schemeClr val="folHlink"/>
                </a:solidFill>
              </a:rPr>
              <a:t>Data Model</a:t>
            </a:r>
          </a:p>
          <a:p>
            <a:endParaRPr lang="ro-RO" dirty="0"/>
          </a:p>
        </p:txBody>
      </p:sp>
    </p:spTree>
    <p:extLst>
      <p:ext uri="{BB962C8B-B14F-4D97-AF65-F5344CB8AC3E}">
        <p14:creationId xmlns:p14="http://schemas.microsoft.com/office/powerpoint/2010/main" val="96974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Models</a:t>
            </a:r>
            <a:endParaRPr lang="ro-RO" dirty="0"/>
          </a:p>
        </p:txBody>
      </p:sp>
      <p:sp>
        <p:nvSpPr>
          <p:cNvPr id="3" name="Content Placeholder 2"/>
          <p:cNvSpPr>
            <a:spLocks noGrp="1"/>
          </p:cNvSpPr>
          <p:nvPr>
            <p:ph idx="1"/>
          </p:nvPr>
        </p:nvSpPr>
        <p:spPr/>
        <p:txBody>
          <a:bodyPr/>
          <a:lstStyle/>
          <a:p>
            <a:pPr>
              <a:buFont typeface="Wingdings" pitchFamily="2" charset="2"/>
              <a:buChar char="n"/>
            </a:pPr>
            <a:r>
              <a:rPr lang="en-GB" dirty="0" smtClean="0"/>
              <a:t> A </a:t>
            </a:r>
            <a:r>
              <a:rPr lang="en-GB" i="1" u="sng" dirty="0" smtClean="0">
                <a:solidFill>
                  <a:schemeClr val="folHlink"/>
                </a:solidFill>
              </a:rPr>
              <a:t>data model</a:t>
            </a:r>
            <a:r>
              <a:rPr lang="en-GB" i="1" dirty="0" smtClean="0">
                <a:solidFill>
                  <a:schemeClr val="folHlink"/>
                </a:solidFill>
              </a:rPr>
              <a:t> </a:t>
            </a:r>
            <a:r>
              <a:rPr lang="en-GB" dirty="0" smtClean="0">
                <a:solidFill>
                  <a:schemeClr val="accent2"/>
                </a:solidFill>
              </a:rPr>
              <a:t> </a:t>
            </a:r>
            <a:r>
              <a:rPr lang="en-GB" dirty="0" smtClean="0"/>
              <a:t>is a collection of concepts for describing data: </a:t>
            </a:r>
          </a:p>
          <a:p>
            <a:pPr marL="457200" lvl="1" indent="0"/>
            <a:r>
              <a:rPr lang="en-GB" dirty="0" smtClean="0"/>
              <a:t> structures</a:t>
            </a:r>
          </a:p>
          <a:p>
            <a:pPr marL="457200" lvl="1" indent="0"/>
            <a:r>
              <a:rPr lang="en-GB" dirty="0" smtClean="0"/>
              <a:t> relationships </a:t>
            </a:r>
          </a:p>
          <a:p>
            <a:pPr marL="457200" lvl="1" indent="0"/>
            <a:r>
              <a:rPr lang="en-GB" dirty="0" smtClean="0"/>
              <a:t> semantics</a:t>
            </a:r>
          </a:p>
          <a:p>
            <a:pPr marL="457200" lvl="1" indent="0"/>
            <a:r>
              <a:rPr lang="en-GB" dirty="0" smtClean="0"/>
              <a:t> consistency constraints.</a:t>
            </a:r>
          </a:p>
          <a:p>
            <a:pPr>
              <a:buFont typeface="Wingdings" pitchFamily="2" charset="2"/>
              <a:buChar char="n"/>
            </a:pPr>
            <a:r>
              <a:rPr lang="en-GB" dirty="0" smtClean="0"/>
              <a:t> A</a:t>
            </a:r>
            <a:r>
              <a:rPr lang="en-GB" dirty="0" smtClean="0">
                <a:solidFill>
                  <a:schemeClr val="accent2"/>
                </a:solidFill>
              </a:rPr>
              <a:t> </a:t>
            </a:r>
            <a:r>
              <a:rPr lang="en-GB" i="1" u="sng" dirty="0" smtClean="0">
                <a:solidFill>
                  <a:schemeClr val="folHlink"/>
                </a:solidFill>
              </a:rPr>
              <a:t>schema</a:t>
            </a:r>
            <a:r>
              <a:rPr lang="en-GB" i="1" dirty="0" smtClean="0">
                <a:solidFill>
                  <a:schemeClr val="folHlink"/>
                </a:solidFill>
              </a:rPr>
              <a:t> </a:t>
            </a:r>
            <a:r>
              <a:rPr lang="en-GB" dirty="0" smtClean="0"/>
              <a:t>is a description of a particular collection of data, using the given data model.</a:t>
            </a:r>
          </a:p>
          <a:p>
            <a:endParaRPr lang="ro-RO" dirty="0"/>
          </a:p>
        </p:txBody>
      </p:sp>
    </p:spTree>
    <p:extLst>
      <p:ext uri="{BB962C8B-B14F-4D97-AF65-F5344CB8AC3E}">
        <p14:creationId xmlns:p14="http://schemas.microsoft.com/office/powerpoint/2010/main" val="159543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folHlink"/>
                </a:solidFill>
              </a:rPr>
              <a:t>Relational Model</a:t>
            </a:r>
            <a:endParaRPr lang="ro-RO" dirty="0"/>
          </a:p>
        </p:txBody>
      </p:sp>
      <p:sp>
        <p:nvSpPr>
          <p:cNvPr id="4" name="Content Placeholder 3"/>
          <p:cNvSpPr>
            <a:spLocks noGrp="1"/>
          </p:cNvSpPr>
          <p:nvPr>
            <p:ph idx="1"/>
          </p:nvPr>
        </p:nvSpPr>
        <p:spPr/>
        <p:txBody>
          <a:bodyPr>
            <a:normAutofit fontScale="92500" lnSpcReduction="20000"/>
          </a:bodyPr>
          <a:lstStyle/>
          <a:p>
            <a:pPr>
              <a:buFont typeface="Wingdings" pitchFamily="2" charset="2"/>
              <a:buChar char="n"/>
            </a:pPr>
            <a:r>
              <a:rPr lang="en-US" dirty="0" smtClean="0"/>
              <a:t> Early 1970’s Ted </a:t>
            </a:r>
            <a:r>
              <a:rPr lang="en-US" dirty="0" err="1" smtClean="0"/>
              <a:t>Codd</a:t>
            </a:r>
            <a:r>
              <a:rPr lang="en-US" dirty="0" smtClean="0"/>
              <a:t/>
            </a:r>
            <a:br>
              <a:rPr lang="en-US" dirty="0" smtClean="0"/>
            </a:br>
            <a:r>
              <a:rPr lang="en-US" dirty="0" smtClean="0"/>
              <a:t> invented new data model </a:t>
            </a:r>
            <a:br>
              <a:rPr lang="en-US" dirty="0" smtClean="0"/>
            </a:br>
            <a:r>
              <a:rPr lang="en-US" dirty="0" smtClean="0"/>
              <a:t>      </a:t>
            </a:r>
            <a:r>
              <a:rPr lang="en-US" dirty="0" smtClean="0">
                <a:solidFill>
                  <a:schemeClr val="folHlink"/>
                </a:solidFill>
              </a:rPr>
              <a:t>Relational Model</a:t>
            </a:r>
            <a:r>
              <a:rPr lang="en-US" dirty="0" smtClean="0"/>
              <a:t> </a:t>
            </a:r>
            <a:br>
              <a:rPr lang="en-US" dirty="0" smtClean="0"/>
            </a:br>
            <a:r>
              <a:rPr lang="en-US" dirty="0" smtClean="0"/>
              <a:t>and the concept of </a:t>
            </a:r>
            <a:br>
              <a:rPr lang="en-US" dirty="0" smtClean="0"/>
            </a:br>
            <a:r>
              <a:rPr lang="en-US" dirty="0" smtClean="0"/>
              <a:t>        </a:t>
            </a:r>
            <a:r>
              <a:rPr lang="en-US" i="1" dirty="0" smtClean="0"/>
              <a:t>data abstraction</a:t>
            </a:r>
          </a:p>
          <a:p>
            <a:pPr>
              <a:buFont typeface="Wingdings" pitchFamily="2" charset="2"/>
              <a:buChar char="n"/>
            </a:pPr>
            <a:endParaRPr lang="en-US" dirty="0" smtClean="0"/>
          </a:p>
          <a:p>
            <a:pPr>
              <a:buFont typeface="Wingdings" pitchFamily="2" charset="2"/>
              <a:buChar char="n"/>
            </a:pPr>
            <a:endParaRPr lang="en-US" dirty="0" smtClean="0"/>
          </a:p>
          <a:p>
            <a:pPr>
              <a:buFont typeface="Wingdings" pitchFamily="2" charset="2"/>
              <a:buChar char="n"/>
            </a:pPr>
            <a:endParaRPr lang="en-US" dirty="0" smtClean="0"/>
          </a:p>
          <a:p>
            <a:pPr>
              <a:buFont typeface="Wingdings" pitchFamily="2" charset="2"/>
              <a:buChar char="n"/>
            </a:pPr>
            <a:r>
              <a:rPr lang="en-US" dirty="0" smtClean="0"/>
              <a:t> Soon thereafter, team of </a:t>
            </a:r>
            <a:r>
              <a:rPr lang="en-US" dirty="0" err="1" smtClean="0"/>
              <a:t>IBM’ers</a:t>
            </a:r>
            <a:r>
              <a:rPr lang="en-US" dirty="0" smtClean="0"/>
              <a:t> </a:t>
            </a:r>
            <a:br>
              <a:rPr lang="en-US" dirty="0" smtClean="0"/>
            </a:br>
            <a:r>
              <a:rPr lang="en-US" dirty="0" smtClean="0"/>
              <a:t>invented </a:t>
            </a:r>
            <a:r>
              <a:rPr lang="en-US" b="1" dirty="0" smtClean="0">
                <a:solidFill>
                  <a:schemeClr val="folHlink"/>
                </a:solidFill>
              </a:rPr>
              <a:t>SQL</a:t>
            </a:r>
            <a:r>
              <a:rPr lang="en-US" dirty="0" smtClean="0"/>
              <a:t> (</a:t>
            </a:r>
            <a:r>
              <a:rPr lang="en-US" i="1" dirty="0" smtClean="0">
                <a:solidFill>
                  <a:schemeClr val="folHlink"/>
                </a:solidFill>
              </a:rPr>
              <a:t>Structured Query Language</a:t>
            </a:r>
            <a:r>
              <a:rPr lang="en-US" dirty="0" smtClean="0"/>
              <a:t>)</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374775"/>
            <a:ext cx="3703712" cy="3278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10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 vs. Data</a:t>
            </a:r>
            <a:endParaRPr lang="ro-RO" dirty="0"/>
          </a:p>
        </p:txBody>
      </p:sp>
      <p:sp>
        <p:nvSpPr>
          <p:cNvPr id="3" name="Content Placeholder 2"/>
          <p:cNvSpPr>
            <a:spLocks noGrp="1"/>
          </p:cNvSpPr>
          <p:nvPr>
            <p:ph idx="1"/>
          </p:nvPr>
        </p:nvSpPr>
        <p:spPr/>
        <p:txBody>
          <a:bodyPr/>
          <a:lstStyle/>
          <a:p>
            <a:pPr>
              <a:lnSpc>
                <a:spcPct val="80000"/>
              </a:lnSpc>
              <a:buFont typeface="Wingdings" pitchFamily="2" charset="2"/>
              <a:buChar char="n"/>
            </a:pPr>
            <a:r>
              <a:rPr lang="en-US" sz="2800" i="1" dirty="0" smtClean="0"/>
              <a:t> </a:t>
            </a:r>
            <a:r>
              <a:rPr lang="en-US" sz="2800" b="1" i="1" dirty="0" smtClean="0">
                <a:solidFill>
                  <a:schemeClr val="folHlink"/>
                </a:solidFill>
              </a:rPr>
              <a:t>Database state</a:t>
            </a:r>
            <a:r>
              <a:rPr lang="en-US" sz="2800" dirty="0" smtClean="0"/>
              <a:t> refers to the data in the database at any given moment (snapshot)</a:t>
            </a:r>
          </a:p>
          <a:p>
            <a:pPr marL="457200" lvl="1" indent="0">
              <a:lnSpc>
                <a:spcPct val="80000"/>
              </a:lnSpc>
            </a:pPr>
            <a:r>
              <a:rPr lang="en-US" sz="2400" dirty="0" smtClean="0"/>
              <a:t> Changes frequently</a:t>
            </a:r>
          </a:p>
          <a:p>
            <a:pPr marL="457200" lvl="1" indent="0">
              <a:lnSpc>
                <a:spcPct val="80000"/>
              </a:lnSpc>
            </a:pPr>
            <a:r>
              <a:rPr lang="en-US" sz="2400" dirty="0" smtClean="0"/>
              <a:t> a.k.a. </a:t>
            </a:r>
            <a:r>
              <a:rPr lang="en-US" sz="2400" i="1" dirty="0" smtClean="0"/>
              <a:t>database extension</a:t>
            </a:r>
          </a:p>
          <a:p>
            <a:pPr marL="457200" lvl="1" indent="0">
              <a:lnSpc>
                <a:spcPct val="80000"/>
              </a:lnSpc>
            </a:pPr>
            <a:r>
              <a:rPr lang="en-US" sz="2400" dirty="0" smtClean="0"/>
              <a:t> DBMS assures that all database states are </a:t>
            </a:r>
            <a:r>
              <a:rPr lang="en-US" sz="2400" i="1" dirty="0" smtClean="0"/>
              <a:t>valid</a:t>
            </a:r>
            <a:r>
              <a:rPr lang="en-US" sz="2400" dirty="0" smtClean="0"/>
              <a:t> states</a:t>
            </a:r>
          </a:p>
          <a:p>
            <a:pPr marL="457200" lvl="1" indent="0">
              <a:lnSpc>
                <a:spcPct val="80000"/>
              </a:lnSpc>
            </a:pPr>
            <a:endParaRPr lang="en-US" sz="1600" i="1" dirty="0" smtClean="0"/>
          </a:p>
          <a:p>
            <a:pPr>
              <a:lnSpc>
                <a:spcPct val="80000"/>
              </a:lnSpc>
              <a:buFont typeface="Wingdings" pitchFamily="2" charset="2"/>
              <a:buChar char="n"/>
            </a:pPr>
            <a:r>
              <a:rPr lang="en-US" sz="2800" i="1" dirty="0" smtClean="0"/>
              <a:t> </a:t>
            </a:r>
            <a:r>
              <a:rPr lang="en-US" sz="2800" b="1" i="1" dirty="0" smtClean="0">
                <a:solidFill>
                  <a:schemeClr val="folHlink"/>
                </a:solidFill>
              </a:rPr>
              <a:t>Database Instance </a:t>
            </a:r>
            <a:r>
              <a:rPr lang="en-US" sz="2800" dirty="0" smtClean="0"/>
              <a:t>refers to a specific data item in the database</a:t>
            </a:r>
          </a:p>
        </p:txBody>
      </p:sp>
    </p:spTree>
    <p:extLst>
      <p:ext uri="{BB962C8B-B14F-4D97-AF65-F5344CB8AC3E}">
        <p14:creationId xmlns:p14="http://schemas.microsoft.com/office/powerpoint/2010/main" val="188343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i="1" dirty="0" smtClean="0"/>
              <a:t>DBMS</a:t>
            </a:r>
            <a:r>
              <a:rPr lang="en-US" dirty="0" smtClean="0"/>
              <a:t>?</a:t>
            </a:r>
            <a:endParaRPr lang="ro-RO" dirty="0"/>
          </a:p>
        </p:txBody>
      </p:sp>
      <p:sp>
        <p:nvSpPr>
          <p:cNvPr id="3" name="Content Placeholder 2"/>
          <p:cNvSpPr>
            <a:spLocks noGrp="1"/>
          </p:cNvSpPr>
          <p:nvPr>
            <p:ph idx="1"/>
          </p:nvPr>
        </p:nvSpPr>
        <p:spPr/>
        <p:txBody>
          <a:bodyPr/>
          <a:lstStyle/>
          <a:p>
            <a:pPr>
              <a:buFont typeface="Wingdings" pitchFamily="2" charset="2"/>
              <a:buChar char="n"/>
            </a:pPr>
            <a:r>
              <a:rPr lang="en-GB" sz="2800" dirty="0" smtClean="0"/>
              <a:t> A </a:t>
            </a:r>
            <a:r>
              <a:rPr lang="en-GB" sz="2800" i="1" u="sng" dirty="0" smtClean="0">
                <a:solidFill>
                  <a:schemeClr val="folHlink"/>
                </a:solidFill>
              </a:rPr>
              <a:t>Database Management System</a:t>
            </a:r>
            <a:r>
              <a:rPr lang="en-GB" sz="2800" i="1" dirty="0" smtClean="0">
                <a:solidFill>
                  <a:schemeClr val="folHlink"/>
                </a:solidFill>
              </a:rPr>
              <a:t> (</a:t>
            </a:r>
            <a:r>
              <a:rPr lang="en-GB" sz="2800" i="1" u="sng" dirty="0" smtClean="0">
                <a:solidFill>
                  <a:schemeClr val="folHlink"/>
                </a:solidFill>
              </a:rPr>
              <a:t>DBMS</a:t>
            </a:r>
            <a:r>
              <a:rPr lang="en-GB" sz="2800" i="1" dirty="0" smtClean="0">
                <a:solidFill>
                  <a:schemeClr val="folHlink"/>
                </a:solidFill>
              </a:rPr>
              <a:t>)</a:t>
            </a:r>
            <a:r>
              <a:rPr lang="en-GB" sz="2800" i="1" dirty="0" smtClean="0">
                <a:solidFill>
                  <a:schemeClr val="accent2"/>
                </a:solidFill>
              </a:rPr>
              <a:t> </a:t>
            </a:r>
            <a:r>
              <a:rPr lang="en-GB" sz="2800" dirty="0" smtClean="0"/>
              <a:t>is a collection of programs that:</a:t>
            </a:r>
          </a:p>
          <a:p>
            <a:pPr marL="457200" lvl="1" indent="0"/>
            <a:r>
              <a:rPr lang="en-US" sz="2200" dirty="0" smtClean="0"/>
              <a:t> allows users to create a new database and specify its schema</a:t>
            </a:r>
          </a:p>
          <a:p>
            <a:pPr marL="457200" lvl="1" indent="0"/>
            <a:r>
              <a:rPr lang="en-US" sz="2200" dirty="0" smtClean="0"/>
              <a:t> gives users the ability to query and modify the data efficiently</a:t>
            </a:r>
          </a:p>
          <a:p>
            <a:pPr marL="457200" lvl="1" indent="0"/>
            <a:r>
              <a:rPr lang="en-US" sz="2200" dirty="0" smtClean="0"/>
              <a:t> keeps the data secure from accidents or unauthorized use</a:t>
            </a:r>
          </a:p>
          <a:p>
            <a:pPr marL="457200" lvl="1" indent="0"/>
            <a:r>
              <a:rPr lang="en-US" sz="2200" dirty="0" smtClean="0"/>
              <a:t> controls the access to the data for </a:t>
            </a:r>
            <a:r>
              <a:rPr lang="en-US" sz="2200" i="1" dirty="0" smtClean="0"/>
              <a:t>many</a:t>
            </a:r>
            <a:r>
              <a:rPr lang="en-US" sz="2200" dirty="0" smtClean="0"/>
              <a:t> users </a:t>
            </a:r>
            <a:r>
              <a:rPr lang="en-US" sz="2200" i="1" dirty="0" smtClean="0"/>
              <a:t>at once</a:t>
            </a:r>
            <a:r>
              <a:rPr lang="en-GB" sz="2200" dirty="0" smtClean="0"/>
              <a:t> </a:t>
            </a:r>
          </a:p>
          <a:p>
            <a:pPr marL="457200" lvl="1" indent="0"/>
            <a:endParaRPr lang="en-GB" sz="2200" dirty="0" smtClean="0"/>
          </a:p>
          <a:p>
            <a:pPr>
              <a:buFont typeface="Wingdings" pitchFamily="2" charset="2"/>
              <a:buChar char="n"/>
            </a:pPr>
            <a:r>
              <a:rPr lang="en-GB" sz="2800" dirty="0" smtClean="0"/>
              <a:t> </a:t>
            </a:r>
            <a:r>
              <a:rPr lang="en-US" sz="2800" dirty="0" smtClean="0"/>
              <a:t>The database and DBMS software together make up what is known as the </a:t>
            </a:r>
            <a:r>
              <a:rPr lang="en-US" sz="2800" i="1" dirty="0" smtClean="0">
                <a:solidFill>
                  <a:schemeClr val="folHlink"/>
                </a:solidFill>
              </a:rPr>
              <a:t>Database System</a:t>
            </a:r>
            <a:r>
              <a:rPr lang="en-US" sz="2800" i="1" dirty="0" smtClean="0"/>
              <a:t>.</a:t>
            </a:r>
            <a:endParaRPr lang="ro-RO" sz="2800" i="1" dirty="0" smtClean="0"/>
          </a:p>
          <a:p>
            <a:pPr>
              <a:buFont typeface="Wingdings" pitchFamily="2" charset="2"/>
              <a:buChar char="n"/>
            </a:pPr>
            <a:r>
              <a:rPr lang="en-US" sz="2800" dirty="0" smtClean="0"/>
              <a:t>Using Flat Files for Storing Data	</a:t>
            </a:r>
            <a:r>
              <a:rPr lang="ro-RO" sz="2800" dirty="0" smtClean="0"/>
              <a:t> (?)</a:t>
            </a:r>
            <a:endParaRPr lang="en-GB" sz="2800" i="1" dirty="0" smtClean="0"/>
          </a:p>
        </p:txBody>
      </p:sp>
    </p:spTree>
    <p:extLst>
      <p:ext uri="{BB962C8B-B14F-4D97-AF65-F5344CB8AC3E}">
        <p14:creationId xmlns:p14="http://schemas.microsoft.com/office/powerpoint/2010/main" val="156019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Files vs. Database Organization</a:t>
            </a:r>
            <a:endParaRPr lang="ro-RO"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4340728" cy="190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Fi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8064" y="1340768"/>
            <a:ext cx="37401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83568" y="5013176"/>
            <a:ext cx="7272808" cy="646331"/>
          </a:xfrm>
          <a:prstGeom prst="rect">
            <a:avLst/>
          </a:prstGeom>
          <a:noFill/>
        </p:spPr>
        <p:txBody>
          <a:bodyPr wrap="square" rtlCol="0">
            <a:spAutoFit/>
          </a:bodyPr>
          <a:lstStyle/>
          <a:p>
            <a:r>
              <a:rPr lang="en-US" dirty="0" smtClean="0"/>
              <a:t>a. Flat file is considered to be one-dimensional storage system</a:t>
            </a:r>
          </a:p>
          <a:p>
            <a:r>
              <a:rPr lang="en-US" dirty="0" smtClean="0"/>
              <a:t>b. Database refers to a multidimensional storage</a:t>
            </a:r>
          </a:p>
        </p:txBody>
      </p:sp>
    </p:spTree>
    <p:extLst>
      <p:ext uri="{BB962C8B-B14F-4D97-AF65-F5344CB8AC3E}">
        <p14:creationId xmlns:p14="http://schemas.microsoft.com/office/powerpoint/2010/main" val="1935730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2742</Words>
  <Application>Microsoft Office PowerPoint</Application>
  <PresentationFormat>On-screen Show (4:3)</PresentationFormat>
  <Paragraphs>554</Paragraphs>
  <Slides>38</Slides>
  <Notes>12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 Databases </vt:lpstr>
      <vt:lpstr>PowerPoint Presentation</vt:lpstr>
      <vt:lpstr> Introduction to DB </vt:lpstr>
      <vt:lpstr>What is a database? </vt:lpstr>
      <vt:lpstr>Data Models</vt:lpstr>
      <vt:lpstr>Relational Model</vt:lpstr>
      <vt:lpstr>Schema vs. Data</vt:lpstr>
      <vt:lpstr>What is a DBMS?</vt:lpstr>
      <vt:lpstr>Flat Files vs. Database Organization</vt:lpstr>
      <vt:lpstr>Levels of Abstraction  </vt:lpstr>
      <vt:lpstr>Example: University Database  </vt:lpstr>
      <vt:lpstr> DBMS Languages </vt:lpstr>
      <vt:lpstr>DBMS Languages</vt:lpstr>
      <vt:lpstr>DML Commands: SELECT</vt:lpstr>
      <vt:lpstr> Querying Multiple Relations</vt:lpstr>
      <vt:lpstr>Semantics of a Query</vt:lpstr>
      <vt:lpstr>Find students with at least one grade</vt:lpstr>
      <vt:lpstr>Expressions and Strings</vt:lpstr>
      <vt:lpstr>Find sid of students with grades at courses with 4 or 5 credits</vt:lpstr>
      <vt:lpstr>Find sid of students with grades at courses with 4 or 5 credits (cont)</vt:lpstr>
      <vt:lpstr>Find sid of students with grades at courses with 4 or 5 credits (cont)</vt:lpstr>
      <vt:lpstr>Nested Queries</vt:lpstr>
      <vt:lpstr>Join Queries</vt:lpstr>
      <vt:lpstr>Outer Queries</vt:lpstr>
      <vt:lpstr>Outer Queries (cont.)</vt:lpstr>
      <vt:lpstr>Full Outer Join</vt:lpstr>
      <vt:lpstr>Join Queries</vt:lpstr>
      <vt:lpstr>Join Queries</vt:lpstr>
      <vt:lpstr>Null Values</vt:lpstr>
      <vt:lpstr>Aggregate Operators</vt:lpstr>
      <vt:lpstr>GROUP BY and HAVING</vt:lpstr>
      <vt:lpstr>GROUP BY/HAVING - Example</vt:lpstr>
      <vt:lpstr>Find the number of enrolled students and the grade average for each course with 6 credits</vt:lpstr>
      <vt:lpstr>PowerPoint Presentation</vt:lpstr>
      <vt:lpstr>PowerPoint Presentation</vt:lpstr>
      <vt:lpstr>PowerPoint Presentation</vt:lpstr>
      <vt:lpstr>Adding, Deleting and Updating Tuples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Databases</dc:title>
  <dc:creator>Raluca Marcu</dc:creator>
  <cp:lastModifiedBy>Raluca Marcu</cp:lastModifiedBy>
  <cp:revision>89</cp:revision>
  <dcterms:created xsi:type="dcterms:W3CDTF">2012-07-02T06:40:07Z</dcterms:created>
  <dcterms:modified xsi:type="dcterms:W3CDTF">2013-01-25T11:58:20Z</dcterms:modified>
</cp:coreProperties>
</file>