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79" r:id="rId4"/>
    <p:sldId id="258" r:id="rId5"/>
    <p:sldId id="269" r:id="rId6"/>
    <p:sldId id="259" r:id="rId7"/>
  </p:sldIdLst>
  <p:sldSz cx="9144000" cy="6858000" type="screen4x3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9F"/>
    <a:srgbClr val="E6E6E6"/>
    <a:srgbClr val="78A6DE"/>
    <a:srgbClr val="FFD961"/>
    <a:srgbClr val="FA5C5C"/>
    <a:srgbClr val="84E895"/>
    <a:srgbClr val="9FAAFB"/>
    <a:srgbClr val="6565FF"/>
    <a:srgbClr val="3B3B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47" autoAdjust="0"/>
  </p:normalViewPr>
  <p:slideViewPr>
    <p:cSldViewPr>
      <p:cViewPr varScale="1">
        <p:scale>
          <a:sx n="115" d="100"/>
          <a:sy n="115" d="100"/>
        </p:scale>
        <p:origin x="153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4" d="100"/>
          <a:sy n="114" d="100"/>
        </p:scale>
        <p:origin x="-2184" y="-96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605B2-29C2-4068-966B-74B43677177F}" type="datetimeFigureOut">
              <a:rPr lang="zh-TW" altLang="en-US" smtClean="0"/>
              <a:pPr/>
              <a:t>2021/7/15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AA770-1EBB-4661-983E-E260B075BF3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448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3127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30A8A-1142-43F9-82AC-DD3B3D008E78}" type="datetimeFigureOut">
              <a:rPr lang="zh-TW" altLang="en-US" smtClean="0"/>
              <a:pPr/>
              <a:t>2021/7/15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4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31BBA-9F9F-4F0B-B497-E526850DAA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74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875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045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081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908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40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59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fld id="{8B60B9AF-4D2A-482B-BB93-F291F6020F4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2021/7/15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9B6E-192C-42D7-BEEC-08C3CCDD1AD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2021/7/15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BBEC-CD48-43A0-AE9B-104231F0AA1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2021/7/15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</p:spPr>
        <p:txBody>
          <a:bodyPr>
            <a:noAutofit/>
          </a:bodyPr>
          <a:lstStyle>
            <a:lvl1pPr algn="l"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>
            <a:lvl1pPr>
              <a:defRPr sz="1600">
                <a:latin typeface="+mj-lt"/>
                <a:ea typeface="+mj-ea"/>
              </a:defRPr>
            </a:lvl1pPr>
            <a:lvl2pPr>
              <a:defRPr sz="1400">
                <a:latin typeface="+mj-lt"/>
                <a:ea typeface="+mj-ea"/>
              </a:defRPr>
            </a:lvl2pPr>
            <a:lvl3pPr>
              <a:defRPr sz="1200">
                <a:latin typeface="+mj-lt"/>
                <a:ea typeface="+mj-ea"/>
              </a:defRPr>
            </a:lvl3pPr>
            <a:lvl4pPr>
              <a:defRPr sz="1200">
                <a:latin typeface="+mj-lt"/>
                <a:ea typeface="+mj-ea"/>
              </a:defRPr>
            </a:lvl4pPr>
            <a:lvl5pPr>
              <a:defRPr sz="1400">
                <a:latin typeface="+mj-lt"/>
                <a:ea typeface="+mj-ea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fld id="{CD5267EE-34EC-4F47-BC09-F581050D259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2021/7/15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411288" cy="365125"/>
          </a:xfrm>
        </p:spPr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8C16-894A-4297-B606-BCB9C506E67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2021/7/15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2B8A-2A55-4F11-AD47-FF0EA238A79F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2021/7/15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2112-7C55-4D4B-BE0F-0CD8B75D1D8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2021/7/15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41AF-9C00-4C72-868C-1E92FF5C823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2021/7/15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65F6-4EAF-4756-B99D-2C296431749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2021/7/15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3D25-D14C-428B-A4EA-8CEA6C816D8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2021/7/15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84A0-86E7-41B5-AEA3-C37FE48A383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2021/7/15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DC1FCD38-235D-45D0-BF8D-1D65A4AF76C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2021/7/15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/</a:t>
            </a:r>
            <a:r>
              <a:rPr lang="en-US" altLang="zh-TW" b="1" dirty="0" smtClean="0">
                <a:solidFill>
                  <a:prstClr val="black">
                    <a:tint val="75000"/>
                  </a:prstClr>
                </a:solidFill>
              </a:rPr>
              <a:t>21</a:t>
            </a:r>
            <a:endParaRPr lang="zh-TW" altLang="en-US" b="1" dirty="0" smtClean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0" kern="1200">
          <a:solidFill>
            <a:srgbClr val="0000FF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ea"/>
          <a:ea typeface="+mj-ea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j-ea"/>
          <a:ea typeface="+mj-ea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0000FF"/>
          </a:solidFill>
          <a:latin typeface="+mj-ea"/>
          <a:ea typeface="+mj-ea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j-ea"/>
          <a:ea typeface="+mj-ea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j-ea"/>
          <a:ea typeface="+mj-ea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j-ea"/>
          <a:ea typeface="+mj-ea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ony840525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ktfeng@mail.nctu.edu.tw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144000" cy="1470025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802.11be Extremely High Throughput:</a:t>
            </a:r>
            <a:br>
              <a:rPr lang="en-US" altLang="zh-TW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Next Generation of Wi-Fi Technology</a:t>
            </a:r>
            <a:br>
              <a:rPr lang="en-US" altLang="zh-TW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Beyond 802.11ax</a:t>
            </a:r>
            <a:endParaRPr lang="en-US" altLang="zh-TW" b="1" dirty="0">
              <a:solidFill>
                <a:srgbClr val="00279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3568" y="2636912"/>
            <a:ext cx="7767705" cy="3744416"/>
          </a:xfrm>
        </p:spPr>
        <p:txBody>
          <a:bodyPr>
            <a:noAutofit/>
          </a:bodyPr>
          <a:lstStyle/>
          <a:p>
            <a:endParaRPr lang="en-US" altLang="zh-TW" dirty="0" smtClean="0">
              <a:solidFill>
                <a:schemeClr val="tx1"/>
              </a:solidFill>
              <a:latin typeface="+mj-lt"/>
              <a:ea typeface="微軟正黑體" pitchFamily="34" charset="-120"/>
            </a:endParaRPr>
          </a:p>
          <a:p>
            <a:endParaRPr lang="en-US" altLang="zh-TW" dirty="0" smtClean="0">
              <a:solidFill>
                <a:schemeClr val="tx1"/>
              </a:solidFill>
              <a:latin typeface="+mj-lt"/>
              <a:ea typeface="微軟正黑體" pitchFamily="34" charset="-120"/>
            </a:endParaRPr>
          </a:p>
          <a:p>
            <a:endParaRPr lang="en-US" altLang="zh-TW" dirty="0" smtClean="0">
              <a:solidFill>
                <a:schemeClr val="tx1"/>
              </a:solidFill>
              <a:latin typeface="+mj-lt"/>
              <a:ea typeface="微軟正黑體" pitchFamily="34" charset="-120"/>
            </a:endParaRPr>
          </a:p>
          <a:p>
            <a:endParaRPr lang="en-US" altLang="zh-TW" dirty="0" smtClean="0">
              <a:solidFill>
                <a:schemeClr val="tx1"/>
              </a:solidFill>
              <a:latin typeface="+mj-lt"/>
              <a:ea typeface="微軟正黑體" pitchFamily="34" charset="-120"/>
            </a:endParaRPr>
          </a:p>
          <a:p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Speaker: 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Sheng-Han Chung</a:t>
            </a:r>
          </a:p>
          <a:p>
            <a:r>
              <a:rPr lang="en-US" altLang="zh-TW" sz="1800" dirty="0" smtClean="0">
                <a:solidFill>
                  <a:schemeClr val="tx1"/>
                </a:solidFill>
                <a:latin typeface="+mj-lt"/>
                <a:hlinkClick r:id="rId3"/>
              </a:rPr>
              <a:t>(groundhogsh@gmail.com</a:t>
            </a:r>
            <a:r>
              <a:rPr lang="en-US" altLang="zh-TW" sz="1800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r>
              <a:rPr lang="en-US" altLang="zh-TW" sz="1800" dirty="0" smtClean="0">
                <a:solidFill>
                  <a:schemeClr val="tx1"/>
                </a:solidFill>
                <a:latin typeface="+mj-lt"/>
              </a:rPr>
              <a:t>Advisor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Kai-Ten Feng,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Ph.D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, Professor </a:t>
            </a:r>
            <a:endParaRPr lang="zh-TW" altLang="en-US" sz="1800" b="1" dirty="0">
              <a:solidFill>
                <a:schemeClr val="tx1"/>
              </a:solidFill>
              <a:latin typeface="+mj-lt"/>
            </a:endParaRPr>
          </a:p>
          <a:p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(</a:t>
            </a:r>
            <a:r>
              <a:rPr lang="en-US" altLang="zh-TW" sz="1800" dirty="0">
                <a:solidFill>
                  <a:schemeClr val="tx1"/>
                </a:solidFill>
                <a:latin typeface="+mj-lt"/>
                <a:hlinkClick r:id="rId4"/>
              </a:rPr>
              <a:t>ktfeng@mail.nctu.edu.tw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) </a:t>
            </a:r>
          </a:p>
          <a:p>
            <a:r>
              <a:rPr lang="en-US" altLang="zh-TW" sz="1800" dirty="0" smtClean="0">
                <a:solidFill>
                  <a:schemeClr val="tx1"/>
                </a:solidFill>
                <a:latin typeface="+mj-lt"/>
              </a:rPr>
              <a:t>Institute 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of Communications Engineering </a:t>
            </a:r>
            <a:endParaRPr lang="en-US" altLang="zh-TW" sz="18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zh-TW" sz="1800" dirty="0" smtClean="0">
                <a:solidFill>
                  <a:schemeClr val="tx1"/>
                </a:solidFill>
                <a:latin typeface="+mj-lt"/>
              </a:rPr>
              <a:t>National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Chiao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Tung University (NCTU) Hsinchu, Taiwan</a:t>
            </a:r>
          </a:p>
          <a:p>
            <a:endParaRPr lang="en-US" altLang="zh-TW" sz="1800" dirty="0">
              <a:solidFill>
                <a:schemeClr val="tx1"/>
              </a:solidFill>
              <a:latin typeface="+mj-lt"/>
              <a:ea typeface="微軟正黑體" pitchFamily="34" charset="-120"/>
            </a:endParaRPr>
          </a:p>
          <a:p>
            <a:r>
              <a:rPr lang="en-US" altLang="zh-TW" sz="1800" dirty="0">
                <a:solidFill>
                  <a:schemeClr val="tx1"/>
                </a:solidFill>
                <a:latin typeface="+mj-lt"/>
                <a:ea typeface="微軟正黑體" pitchFamily="34" charset="-120"/>
              </a:rPr>
              <a:t>J</a:t>
            </a:r>
            <a:r>
              <a:rPr lang="en-US" altLang="zh-TW" sz="1800" dirty="0" smtClean="0">
                <a:solidFill>
                  <a:schemeClr val="tx1"/>
                </a:solidFill>
                <a:latin typeface="+mj-lt"/>
                <a:ea typeface="微軟正黑體" pitchFamily="34" charset="-120"/>
              </a:rPr>
              <a:t>uly</a:t>
            </a:r>
            <a:r>
              <a:rPr lang="en-US" altLang="zh-TW" sz="1800" dirty="0" smtClean="0">
                <a:solidFill>
                  <a:schemeClr val="tx1"/>
                </a:solidFill>
                <a:latin typeface="+mj-lt"/>
                <a:ea typeface="微軟正黑體" pitchFamily="34" charset="-120"/>
              </a:rPr>
              <a:t> 15th</a:t>
            </a:r>
            <a:r>
              <a:rPr lang="en-US" altLang="zh-TW" sz="1800" dirty="0" smtClean="0">
                <a:solidFill>
                  <a:schemeClr val="tx1"/>
                </a:solidFill>
                <a:latin typeface="+mj-lt"/>
                <a:ea typeface="微軟正黑體" pitchFamily="34" charset="-120"/>
              </a:rPr>
              <a:t>, </a:t>
            </a:r>
            <a:r>
              <a:rPr lang="en-US" altLang="zh-TW" sz="1800" dirty="0" smtClean="0">
                <a:solidFill>
                  <a:schemeClr val="tx1"/>
                </a:solidFill>
                <a:latin typeface="+mj-lt"/>
                <a:ea typeface="微軟正黑體" pitchFamily="34" charset="-120"/>
              </a:rPr>
              <a:t>2021</a:t>
            </a:r>
            <a:endParaRPr lang="en-US" altLang="zh-TW" sz="1800" dirty="0" smtClean="0">
              <a:solidFill>
                <a:schemeClr val="tx1"/>
              </a:solidFill>
              <a:latin typeface="+mj-lt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31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3200" b="1" dirty="0">
              <a:solidFill>
                <a:srgbClr val="00279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000" dirty="0" smtClean="0"/>
              <a:t>Introduction</a:t>
            </a:r>
          </a:p>
          <a:p>
            <a:r>
              <a:rPr lang="en-US" altLang="zh-TW" sz="2000" dirty="0"/>
              <a:t>Objectives and Timeline</a:t>
            </a:r>
          </a:p>
          <a:p>
            <a:r>
              <a:rPr lang="en-US" altLang="zh-TW" sz="2000" dirty="0" smtClean="0"/>
              <a:t>Candidate </a:t>
            </a:r>
            <a:r>
              <a:rPr lang="en-US" altLang="zh-TW" sz="2000" dirty="0"/>
              <a:t>Technical Features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320 MHz Bandwidth and More Efficient Utilization of Noncontiguous </a:t>
            </a:r>
            <a:r>
              <a:rPr lang="en-US" altLang="zh-TW" sz="1800" dirty="0" smtClean="0">
                <a:solidFill>
                  <a:srgbClr val="00279F"/>
                </a:solidFill>
              </a:rPr>
              <a:t>Spectrum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Multi-Band/Multi-Channel Aggregation and Operation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16 Spatial Streams and Multiple-Input Multiple-Output Protocol Enhancements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Multi-Access Point Coordination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Enhanced Link Adaptation and Retransmission </a:t>
            </a:r>
            <a:r>
              <a:rPr lang="en-US" altLang="zh-TW" sz="1800" dirty="0" smtClean="0">
                <a:solidFill>
                  <a:srgbClr val="00279F"/>
                </a:solidFill>
              </a:rPr>
              <a:t>Protocol</a:t>
            </a:r>
          </a:p>
          <a:p>
            <a:r>
              <a:rPr lang="en-US" altLang="zh-TW" sz="2000" dirty="0" smtClean="0"/>
              <a:t>Coexistence </a:t>
            </a:r>
            <a:r>
              <a:rPr lang="en-US" altLang="zh-TW" sz="2000" dirty="0"/>
              <a:t>in the 6 GHz Band</a:t>
            </a:r>
          </a:p>
          <a:p>
            <a:r>
              <a:rPr lang="en-US" altLang="zh-TW" sz="2000" dirty="0"/>
              <a:t>802.11be Performance Evaluation</a:t>
            </a:r>
          </a:p>
          <a:p>
            <a:r>
              <a:rPr lang="en-US" altLang="zh-TW" sz="2000" dirty="0" smtClean="0"/>
              <a:t>Conclusions</a:t>
            </a:r>
            <a:endParaRPr lang="en-US" altLang="zh-TW" sz="2000" dirty="0"/>
          </a:p>
          <a:p>
            <a:r>
              <a:rPr lang="en-US" altLang="zh-TW" sz="2000" dirty="0" smtClean="0"/>
              <a:t>References</a:t>
            </a:r>
            <a:endParaRPr lang="zh-TW" altLang="en-US" sz="2000" dirty="0"/>
          </a:p>
          <a:p>
            <a:endParaRPr lang="en-US" altLang="zh-TW" sz="20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7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3200" b="1" dirty="0">
              <a:solidFill>
                <a:srgbClr val="00279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000" dirty="0" smtClean="0"/>
              <a:t>Introduction</a:t>
            </a:r>
          </a:p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Objectives and Timeline</a:t>
            </a:r>
          </a:p>
          <a:p>
            <a:r>
              <a:rPr lang="en-US" altLang="zh-TW" sz="2000" dirty="0" smtClean="0">
                <a:solidFill>
                  <a:schemeClr val="bg1">
                    <a:lumMod val="85000"/>
                  </a:schemeClr>
                </a:solidFill>
              </a:rPr>
              <a:t>Candidate </a:t>
            </a:r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Technical Features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320 MHz Bandwidth and More Efficient Utilization of Noncontiguous </a:t>
            </a:r>
            <a:r>
              <a:rPr lang="en-US" altLang="zh-TW" sz="1800" dirty="0" smtClean="0">
                <a:solidFill>
                  <a:schemeClr val="bg1">
                    <a:lumMod val="85000"/>
                  </a:schemeClr>
                </a:solidFill>
              </a:rPr>
              <a:t>Spectrum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Multi-Band/Multi-Channel Aggregation and Operation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16 Spatial Streams and Multiple-Input Multiple-Output Protocol Enhancements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Multi-Access Point Coordination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Enhanced Link Adaptation and Retransmission </a:t>
            </a:r>
            <a:r>
              <a:rPr lang="en-US" altLang="zh-TW" sz="1800" dirty="0" smtClean="0">
                <a:solidFill>
                  <a:schemeClr val="bg1">
                    <a:lumMod val="85000"/>
                  </a:schemeClr>
                </a:solidFill>
              </a:rPr>
              <a:t>Protocol</a:t>
            </a:r>
          </a:p>
          <a:p>
            <a:r>
              <a:rPr lang="en-US" altLang="zh-TW" sz="2000" dirty="0" smtClean="0">
                <a:solidFill>
                  <a:schemeClr val="bg1">
                    <a:lumMod val="85000"/>
                  </a:schemeClr>
                </a:solidFill>
              </a:rPr>
              <a:t>Coexistence </a:t>
            </a:r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in the 6 GHz Band</a:t>
            </a:r>
          </a:p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802.11be Performance Evaluation</a:t>
            </a:r>
          </a:p>
          <a:p>
            <a:r>
              <a:rPr lang="en-US" altLang="zh-TW" sz="2000" dirty="0" smtClean="0">
                <a:solidFill>
                  <a:schemeClr val="bg1">
                    <a:lumMod val="85000"/>
                  </a:schemeClr>
                </a:solidFill>
              </a:rPr>
              <a:t>Conclusions</a:t>
            </a:r>
            <a:endParaRPr lang="en-US" altLang="zh-TW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2000" dirty="0" smtClean="0">
                <a:solidFill>
                  <a:schemeClr val="bg1">
                    <a:lumMod val="85000"/>
                  </a:schemeClr>
                </a:solidFill>
              </a:rPr>
              <a:t>References</a:t>
            </a:r>
            <a:endParaRPr lang="zh-TW" alt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TW" sz="20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25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 smtClean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(1/5)</a:t>
            </a:r>
            <a:endParaRPr lang="zh-TW" altLang="en-US" sz="3200" b="1" dirty="0">
              <a:solidFill>
                <a:srgbClr val="00279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363272" cy="4929411"/>
          </a:xfrm>
        </p:spPr>
        <p:txBody>
          <a:bodyPr>
            <a:noAutofit/>
          </a:bodyPr>
          <a:lstStyle/>
          <a:p>
            <a:r>
              <a:rPr lang="en-US" altLang="zh-TW" sz="2000" dirty="0" smtClean="0"/>
              <a:t>For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past </a:t>
            </a:r>
            <a:r>
              <a:rPr lang="en-US" altLang="zh-TW" sz="2000" dirty="0"/>
              <a:t>few years, </a:t>
            </a:r>
            <a:r>
              <a:rPr lang="en-US" altLang="zh-TW" sz="2000" dirty="0" smtClean="0"/>
              <a:t>abundant applications require </a:t>
            </a:r>
            <a:r>
              <a:rPr lang="en-US" altLang="zh-TW" sz="2000" dirty="0"/>
              <a:t>extremely </a:t>
            </a:r>
            <a:r>
              <a:rPr lang="en-US" altLang="zh-TW" sz="2000" b="1" dirty="0"/>
              <a:t>high throughput</a:t>
            </a:r>
            <a:r>
              <a:rPr lang="en-US" altLang="zh-TW" sz="2000" dirty="0"/>
              <a:t> or </a:t>
            </a:r>
            <a:r>
              <a:rPr lang="en-US" altLang="zh-TW" sz="2000" b="1" dirty="0"/>
              <a:t>low latency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e.g., AR/VR and high </a:t>
            </a:r>
            <a:r>
              <a:rPr lang="en-US" altLang="zh-TW" sz="2000" dirty="0"/>
              <a:t>deﬁnition video </a:t>
            </a:r>
            <a:r>
              <a:rPr lang="en-US" altLang="zh-TW" sz="2000" dirty="0" smtClean="0"/>
              <a:t>[</a:t>
            </a:r>
            <a:r>
              <a:rPr lang="en-US" altLang="zh-TW" sz="2000" dirty="0"/>
              <a:t>1], [2</a:t>
            </a:r>
            <a:r>
              <a:rPr lang="en-US" altLang="zh-TW" sz="2000" dirty="0" smtClean="0"/>
              <a:t>]</a:t>
            </a:r>
          </a:p>
          <a:p>
            <a:r>
              <a:rPr lang="en-US" altLang="zh-TW" sz="2000" dirty="0" smtClean="0"/>
              <a:t>Frequency </a:t>
            </a:r>
            <a:r>
              <a:rPr lang="en-US" altLang="zh-TW" sz="2000" dirty="0"/>
              <a:t>bands </a:t>
            </a:r>
            <a:r>
              <a:rPr lang="en-US" altLang="zh-TW" sz="2000" dirty="0" smtClean="0"/>
              <a:t>at </a:t>
            </a:r>
            <a:r>
              <a:rPr lang="en-US" altLang="zh-TW" sz="2000" b="1" dirty="0" smtClean="0"/>
              <a:t>sub-6 GHz</a:t>
            </a:r>
            <a:r>
              <a:rPr lang="en-US" altLang="zh-TW" sz="2000" dirty="0" smtClean="0"/>
              <a:t> becomes </a:t>
            </a:r>
            <a:r>
              <a:rPr lang="en-US" altLang="zh-TW" sz="2000" b="1" dirty="0" smtClean="0"/>
              <a:t>insufﬁcient</a:t>
            </a:r>
            <a:r>
              <a:rPr lang="en-US" altLang="zh-TW" sz="2000" dirty="0" smtClean="0"/>
              <a:t> due to increments of novel applications </a:t>
            </a:r>
            <a:r>
              <a:rPr lang="en-US" altLang="zh-TW" sz="2000" dirty="0"/>
              <a:t>and mobile </a:t>
            </a:r>
            <a:r>
              <a:rPr lang="en-US" altLang="zh-TW" sz="2000" dirty="0" smtClean="0"/>
              <a:t>devices</a:t>
            </a:r>
          </a:p>
          <a:p>
            <a:pPr lvl="1"/>
            <a:r>
              <a:rPr lang="en-US" altLang="zh-TW" sz="1800" b="1" dirty="0" smtClean="0">
                <a:solidFill>
                  <a:srgbClr val="00279F"/>
                </a:solidFill>
              </a:rPr>
              <a:t>mmWave </a:t>
            </a:r>
            <a:r>
              <a:rPr lang="en-US" altLang="zh-TW" sz="1800" dirty="0" smtClean="0">
                <a:solidFill>
                  <a:srgbClr val="00279F"/>
                </a:solidFill>
              </a:rPr>
              <a:t>provides high </a:t>
            </a:r>
            <a:r>
              <a:rPr lang="en-US" altLang="zh-TW" sz="1800" b="1" dirty="0">
                <a:solidFill>
                  <a:srgbClr val="00279F"/>
                </a:solidFill>
              </a:rPr>
              <a:t>throughput</a:t>
            </a:r>
            <a:r>
              <a:rPr lang="en-US" altLang="zh-TW" sz="1800" dirty="0">
                <a:solidFill>
                  <a:srgbClr val="00279F"/>
                </a:solidFill>
              </a:rPr>
              <a:t> </a:t>
            </a:r>
            <a:r>
              <a:rPr lang="en-US" altLang="zh-TW" sz="1800" dirty="0" smtClean="0">
                <a:solidFill>
                  <a:srgbClr val="00279F"/>
                </a:solidFill>
              </a:rPr>
              <a:t>thanks to</a:t>
            </a:r>
            <a:r>
              <a:rPr lang="zh-TW" altLang="en-US" sz="1800" dirty="0" smtClean="0">
                <a:solidFill>
                  <a:srgbClr val="00279F"/>
                </a:solidFill>
              </a:rPr>
              <a:t> </a:t>
            </a:r>
            <a:r>
              <a:rPr lang="en-US" altLang="zh-TW" sz="1800" dirty="0" smtClean="0">
                <a:solidFill>
                  <a:srgbClr val="00279F"/>
                </a:solidFill>
              </a:rPr>
              <a:t>its extremely </a:t>
            </a:r>
            <a:r>
              <a:rPr lang="en-US" altLang="zh-TW" sz="1800" b="1" dirty="0">
                <a:solidFill>
                  <a:srgbClr val="00279F"/>
                </a:solidFill>
              </a:rPr>
              <a:t>large </a:t>
            </a:r>
            <a:r>
              <a:rPr lang="en-US" altLang="zh-TW" sz="1800" b="1" dirty="0" smtClean="0">
                <a:solidFill>
                  <a:srgbClr val="00279F"/>
                </a:solidFill>
              </a:rPr>
              <a:t>bandwidth</a:t>
            </a:r>
          </a:p>
          <a:p>
            <a:r>
              <a:rPr lang="en-US" altLang="zh-TW" sz="2000" dirty="0"/>
              <a:t>Although mmWave can provide </a:t>
            </a:r>
            <a:r>
              <a:rPr lang="en-US" altLang="zh-TW" sz="2000" b="1" dirty="0"/>
              <a:t>huge spectrum resource</a:t>
            </a:r>
            <a:r>
              <a:rPr lang="en-US" altLang="zh-TW" sz="2000" dirty="0"/>
              <a:t>, there are also some </a:t>
            </a:r>
            <a:r>
              <a:rPr lang="en-US" altLang="zh-TW" sz="2000" b="1" dirty="0"/>
              <a:t>disadvantages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to be solved</a:t>
            </a:r>
          </a:p>
          <a:p>
            <a:pPr lvl="1"/>
            <a:r>
              <a:rPr lang="en-US" altLang="zh-TW" sz="1800" dirty="0" smtClean="0">
                <a:solidFill>
                  <a:srgbClr val="00279F"/>
                </a:solidFill>
              </a:rPr>
              <a:t>Severe </a:t>
            </a:r>
            <a:r>
              <a:rPr lang="en-US" altLang="zh-TW" sz="1800" b="1" dirty="0">
                <a:solidFill>
                  <a:srgbClr val="00279F"/>
                </a:solidFill>
              </a:rPr>
              <a:t>attenuation</a:t>
            </a:r>
            <a:r>
              <a:rPr lang="en-US" altLang="zh-TW" sz="1800" dirty="0">
                <a:solidFill>
                  <a:srgbClr val="00279F"/>
                </a:solidFill>
              </a:rPr>
              <a:t> by rain or oxygen absorption </a:t>
            </a:r>
            <a:r>
              <a:rPr lang="en-US" altLang="zh-TW" sz="1800" dirty="0" smtClean="0">
                <a:solidFill>
                  <a:srgbClr val="00279F"/>
                </a:solidFill>
              </a:rPr>
              <a:t>[3]</a:t>
            </a:r>
          </a:p>
          <a:p>
            <a:pPr lvl="1"/>
            <a:r>
              <a:rPr lang="en-US" altLang="zh-TW" sz="1800" dirty="0" smtClean="0">
                <a:solidFill>
                  <a:srgbClr val="00279F"/>
                </a:solidFill>
              </a:rPr>
              <a:t>Suffer </a:t>
            </a:r>
            <a:r>
              <a:rPr lang="en-US" altLang="zh-TW" sz="1800" dirty="0">
                <a:solidFill>
                  <a:srgbClr val="00279F"/>
                </a:solidFill>
              </a:rPr>
              <a:t>from </a:t>
            </a:r>
            <a:r>
              <a:rPr lang="en-US" altLang="zh-TW" sz="1800" dirty="0" smtClean="0">
                <a:solidFill>
                  <a:srgbClr val="00279F"/>
                </a:solidFill>
              </a:rPr>
              <a:t>much higher </a:t>
            </a:r>
            <a:r>
              <a:rPr lang="en-US" altLang="zh-TW" sz="1800" b="1" dirty="0">
                <a:solidFill>
                  <a:srgbClr val="00279F"/>
                </a:solidFill>
              </a:rPr>
              <a:t>path loss</a:t>
            </a:r>
            <a:r>
              <a:rPr lang="en-US" altLang="zh-TW" sz="1800" dirty="0">
                <a:solidFill>
                  <a:srgbClr val="00279F"/>
                </a:solidFill>
              </a:rPr>
              <a:t> than </a:t>
            </a:r>
            <a:r>
              <a:rPr lang="en-US" altLang="zh-TW" sz="1800" b="1" dirty="0">
                <a:solidFill>
                  <a:srgbClr val="00279F"/>
                </a:solidFill>
              </a:rPr>
              <a:t>low frequency </a:t>
            </a:r>
            <a:r>
              <a:rPr lang="en-US" altLang="zh-TW" sz="1800" b="1" dirty="0" smtClean="0">
                <a:solidFill>
                  <a:srgbClr val="00279F"/>
                </a:solidFill>
              </a:rPr>
              <a:t>signal</a:t>
            </a:r>
          </a:p>
          <a:p>
            <a:r>
              <a:rPr lang="en-US" altLang="zh-TW" sz="2000" dirty="0"/>
              <a:t>These will limit the transmission </a:t>
            </a:r>
            <a:r>
              <a:rPr lang="en-US" altLang="zh-TW" sz="2000" b="1" dirty="0" smtClean="0"/>
              <a:t>range</a:t>
            </a:r>
            <a:r>
              <a:rPr lang="en-US" altLang="zh-TW" sz="2000" dirty="0" smtClean="0"/>
              <a:t> and </a:t>
            </a:r>
            <a:r>
              <a:rPr lang="en-US" altLang="zh-TW" sz="2000" b="1" dirty="0" smtClean="0"/>
              <a:t>power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with </a:t>
            </a:r>
            <a:r>
              <a:rPr lang="en-US" altLang="zh-TW" sz="2000" dirty="0" err="1" smtClean="0"/>
              <a:t>mmWave</a:t>
            </a:r>
            <a:r>
              <a:rPr lang="en-US" altLang="zh-TW" sz="2000" dirty="0" smtClean="0"/>
              <a:t> system</a:t>
            </a:r>
          </a:p>
          <a:p>
            <a:pPr lvl="1"/>
            <a:r>
              <a:rPr lang="en-US" altLang="zh-TW" sz="1800" b="1" dirty="0" smtClean="0">
                <a:solidFill>
                  <a:srgbClr val="00279F"/>
                </a:solidFill>
              </a:rPr>
              <a:t>Beamforming</a:t>
            </a:r>
            <a:r>
              <a:rPr lang="en-US" altLang="zh-TW" sz="1800" dirty="0" smtClean="0">
                <a:solidFill>
                  <a:srgbClr val="00279F"/>
                </a:solidFill>
              </a:rPr>
              <a:t> technique is adopted </a:t>
            </a:r>
            <a:r>
              <a:rPr lang="en-US" altLang="zh-TW" sz="1800" dirty="0">
                <a:solidFill>
                  <a:srgbClr val="00279F"/>
                </a:solidFill>
              </a:rPr>
              <a:t>to </a:t>
            </a:r>
            <a:r>
              <a:rPr lang="en-US" altLang="zh-TW" sz="1800" dirty="0" smtClean="0">
                <a:solidFill>
                  <a:srgbClr val="00279F"/>
                </a:solidFill>
              </a:rPr>
              <a:t>overcome high path loss and attenuation due </a:t>
            </a:r>
            <a:r>
              <a:rPr lang="en-US" altLang="zh-TW" sz="1800" dirty="0">
                <a:solidFill>
                  <a:srgbClr val="00279F"/>
                </a:solidFill>
              </a:rPr>
              <a:t>to the enhanced </a:t>
            </a:r>
            <a:r>
              <a:rPr lang="en-US" altLang="zh-TW" sz="1800" b="1" dirty="0">
                <a:solidFill>
                  <a:srgbClr val="00279F"/>
                </a:solidFill>
              </a:rPr>
              <a:t>antenna gain </a:t>
            </a:r>
            <a:r>
              <a:rPr lang="en-US" altLang="zh-TW" sz="1800" dirty="0" smtClean="0">
                <a:solidFill>
                  <a:srgbClr val="00279F"/>
                </a:solidFill>
              </a:rPr>
              <a:t>[4]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With beamforming, </a:t>
            </a:r>
            <a:r>
              <a:rPr lang="en-US" altLang="zh-TW" sz="1800" dirty="0" smtClean="0">
                <a:solidFill>
                  <a:srgbClr val="00279F"/>
                </a:solidFill>
              </a:rPr>
              <a:t>mmWave signals </a:t>
            </a:r>
            <a:r>
              <a:rPr lang="en-US" altLang="zh-TW" sz="1800" dirty="0">
                <a:solidFill>
                  <a:srgbClr val="00279F"/>
                </a:solidFill>
              </a:rPr>
              <a:t>will become </a:t>
            </a:r>
            <a:r>
              <a:rPr lang="en-US" altLang="zh-TW" sz="1800" b="1" dirty="0">
                <a:solidFill>
                  <a:srgbClr val="00279F"/>
                </a:solidFill>
              </a:rPr>
              <a:t>directional</a:t>
            </a:r>
            <a:r>
              <a:rPr lang="en-US" altLang="zh-TW" sz="1800" dirty="0">
                <a:solidFill>
                  <a:srgbClr val="00279F"/>
                </a:solidFill>
              </a:rPr>
              <a:t> and its transmission range will also increase due to higher transmission power </a:t>
            </a:r>
            <a:r>
              <a:rPr lang="en-US" altLang="zh-TW" sz="1800" dirty="0" smtClean="0">
                <a:solidFill>
                  <a:srgbClr val="00279F"/>
                </a:solidFill>
              </a:rPr>
              <a:t>[5]</a:t>
            </a:r>
          </a:p>
          <a:p>
            <a:pPr lvl="1"/>
            <a:r>
              <a:rPr lang="en-US" altLang="zh-TW" sz="1800" dirty="0" smtClean="0">
                <a:solidFill>
                  <a:srgbClr val="00279F"/>
                </a:solidFill>
              </a:rPr>
              <a:t>Therefore, we have to find the </a:t>
            </a:r>
            <a:r>
              <a:rPr lang="en-US" altLang="zh-TW" sz="1800" b="1" dirty="0" smtClean="0">
                <a:solidFill>
                  <a:srgbClr val="00279F"/>
                </a:solidFill>
              </a:rPr>
              <a:t>optimal beam direction </a:t>
            </a:r>
            <a:r>
              <a:rPr lang="en-US" altLang="zh-TW" sz="1800" dirty="0" smtClean="0">
                <a:solidFill>
                  <a:srgbClr val="00279F"/>
                </a:solidFill>
              </a:rPr>
              <a:t>to maximize throughput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69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2400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802.11ad/ay Beam Training Frame </a:t>
            </a:r>
            <a:r>
              <a:rPr lang="en-US" altLang="zh-TW" sz="2400" b="1" dirty="0" smtClean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Structure (2/4)</a:t>
            </a:r>
            <a:endParaRPr lang="en-US" altLang="zh-TW" sz="2400" b="1" dirty="0">
              <a:solidFill>
                <a:srgbClr val="00279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2" name="內容版面配置區 5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895473"/>
            <a:ext cx="5610126" cy="3471166"/>
          </a:xfrm>
        </p:spPr>
      </p:pic>
      <p:sp>
        <p:nvSpPr>
          <p:cNvPr id="53" name="內容版面配置區 2"/>
          <p:cNvSpPr txBox="1">
            <a:spLocks/>
          </p:cNvSpPr>
          <p:nvPr/>
        </p:nvSpPr>
        <p:spPr>
          <a:xfrm>
            <a:off x="457200" y="1196752"/>
            <a:ext cx="8229600" cy="4929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Verdan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rgbClr val="0000FF"/>
                </a:solidFill>
                <a:latin typeface="+mj-lt"/>
                <a:ea typeface="+mj-ea"/>
                <a:cs typeface="Verdan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j-ea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j-lt"/>
                <a:ea typeface="+mj-ea"/>
                <a:cs typeface="Verdan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j-lt"/>
                <a:ea typeface="+mj-ea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/>
              <a:t>During BTI, the AP will </a:t>
            </a:r>
            <a:r>
              <a:rPr lang="en-US" altLang="zh-TW" sz="2000" dirty="0" smtClean="0"/>
              <a:t>train </a:t>
            </a:r>
            <a:r>
              <a:rPr lang="en-US" altLang="zh-TW" sz="2000" dirty="0"/>
              <a:t>its optimal transmission </a:t>
            </a:r>
            <a:r>
              <a:rPr lang="en-US" altLang="zh-TW" sz="2000" dirty="0" smtClean="0"/>
              <a:t>beam, </a:t>
            </a:r>
            <a:r>
              <a:rPr lang="en-US" altLang="zh-TW" sz="2000" dirty="0"/>
              <a:t>so called </a:t>
            </a:r>
            <a:r>
              <a:rPr lang="en-US" altLang="zh-TW" sz="2000" b="1" dirty="0"/>
              <a:t>initiator sector </a:t>
            </a:r>
            <a:r>
              <a:rPr lang="en-US" altLang="zh-TW" sz="2000" b="1" dirty="0" smtClean="0"/>
              <a:t>sweep (</a:t>
            </a:r>
            <a:r>
              <a:rPr lang="en-US" altLang="zh-TW" sz="2000" b="1" dirty="0"/>
              <a:t>ISS</a:t>
            </a:r>
            <a:r>
              <a:rPr lang="en-US" altLang="zh-TW" sz="2000" b="1" dirty="0" smtClean="0"/>
              <a:t>)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The AP will </a:t>
            </a:r>
            <a:r>
              <a:rPr lang="en-US" altLang="zh-TW" sz="1800" dirty="0" smtClean="0">
                <a:solidFill>
                  <a:srgbClr val="00279F"/>
                </a:solidFill>
              </a:rPr>
              <a:t>beacon </a:t>
            </a:r>
            <a:r>
              <a:rPr lang="en-US" altLang="zh-TW" sz="1800" b="1" dirty="0">
                <a:solidFill>
                  <a:srgbClr val="00279F"/>
                </a:solidFill>
              </a:rPr>
              <a:t>sector sweep (SSW) </a:t>
            </a:r>
            <a:r>
              <a:rPr lang="en-US" altLang="zh-TW" sz="1800" dirty="0">
                <a:solidFill>
                  <a:srgbClr val="00279F"/>
                </a:solidFill>
              </a:rPr>
              <a:t>frames from </a:t>
            </a:r>
            <a:r>
              <a:rPr lang="en-US" altLang="zh-TW" sz="1800" dirty="0" smtClean="0">
                <a:solidFill>
                  <a:srgbClr val="00279F"/>
                </a:solidFill>
              </a:rPr>
              <a:t>sequential </a:t>
            </a:r>
            <a:r>
              <a:rPr lang="en-US" altLang="zh-TW" sz="1800" dirty="0">
                <a:solidFill>
                  <a:srgbClr val="00279F"/>
                </a:solidFill>
              </a:rPr>
              <a:t>sectors</a:t>
            </a:r>
            <a:endParaRPr lang="en-US" altLang="zh-TW" sz="1800" dirty="0" smtClean="0">
              <a:solidFill>
                <a:srgbClr val="00279F"/>
              </a:solidFill>
            </a:endParaRP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In these SSW frames, </a:t>
            </a:r>
            <a:r>
              <a:rPr lang="en-US" altLang="zh-TW" sz="1800" dirty="0" smtClean="0">
                <a:solidFill>
                  <a:srgbClr val="00279F"/>
                </a:solidFill>
              </a:rPr>
              <a:t>the receiving </a:t>
            </a:r>
            <a:r>
              <a:rPr lang="en-US" altLang="zh-TW" sz="1800" dirty="0">
                <a:solidFill>
                  <a:srgbClr val="00279F"/>
                </a:solidFill>
              </a:rPr>
              <a:t>user equipment </a:t>
            </a:r>
            <a:r>
              <a:rPr lang="en-US" altLang="zh-TW" sz="1800" dirty="0" smtClean="0">
                <a:solidFill>
                  <a:srgbClr val="00279F"/>
                </a:solidFill>
              </a:rPr>
              <a:t>(UE) will obtain </a:t>
            </a:r>
            <a:r>
              <a:rPr lang="en-US" altLang="zh-TW" sz="1800" dirty="0">
                <a:solidFill>
                  <a:srgbClr val="00279F"/>
                </a:solidFill>
              </a:rPr>
              <a:t>the </a:t>
            </a:r>
            <a:r>
              <a:rPr lang="en-US" altLang="zh-TW" sz="1800" b="1" dirty="0">
                <a:solidFill>
                  <a:srgbClr val="00279F"/>
                </a:solidFill>
              </a:rPr>
              <a:t>beam </a:t>
            </a:r>
            <a:r>
              <a:rPr lang="en-US" altLang="zh-TW" sz="1800" b="1" dirty="0" smtClean="0">
                <a:solidFill>
                  <a:srgbClr val="00279F"/>
                </a:solidFill>
              </a:rPr>
              <a:t>(index) ID </a:t>
            </a:r>
            <a:r>
              <a:rPr lang="en-US" altLang="zh-TW" sz="1800" b="1" dirty="0">
                <a:solidFill>
                  <a:srgbClr val="00279F"/>
                </a:solidFill>
              </a:rPr>
              <a:t>and signal-to-noise ratio (SNR) </a:t>
            </a:r>
            <a:r>
              <a:rPr lang="en-US" altLang="zh-TW" sz="1800" dirty="0" smtClean="0">
                <a:solidFill>
                  <a:srgbClr val="00279F"/>
                </a:solidFill>
              </a:rPr>
              <a:t>of </a:t>
            </a:r>
            <a:r>
              <a:rPr lang="en-US" altLang="zh-TW" sz="1800" dirty="0">
                <a:solidFill>
                  <a:srgbClr val="00279F"/>
                </a:solidFill>
              </a:rPr>
              <a:t>each </a:t>
            </a:r>
            <a:r>
              <a:rPr lang="en-US" altLang="zh-TW" sz="1800" dirty="0" smtClean="0">
                <a:solidFill>
                  <a:srgbClr val="00279F"/>
                </a:solidFill>
              </a:rPr>
              <a:t>beam</a:t>
            </a:r>
          </a:p>
        </p:txBody>
      </p:sp>
      <p:sp>
        <p:nvSpPr>
          <p:cNvPr id="3" name="矩形 2"/>
          <p:cNvSpPr/>
          <p:nvPr/>
        </p:nvSpPr>
        <p:spPr>
          <a:xfrm>
            <a:off x="1691680" y="4227181"/>
            <a:ext cx="2232248" cy="2016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57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References (1/3)</a:t>
            </a:r>
            <a:endParaRPr lang="zh-TW" altLang="en-US" b="1" dirty="0">
              <a:solidFill>
                <a:srgbClr val="00279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[1] </a:t>
            </a:r>
            <a:r>
              <a:rPr lang="en-US" altLang="zh-TW" dirty="0"/>
              <a:t>D. Lopez-Perez, A. Garcia-Rodriguez, L. Galati-Giordano, M. </a:t>
            </a:r>
            <a:r>
              <a:rPr lang="en-US" altLang="zh-TW" dirty="0" err="1"/>
              <a:t>Kasslin</a:t>
            </a:r>
            <a:r>
              <a:rPr lang="en-US" altLang="zh-TW" dirty="0"/>
              <a:t> and K. Doppler, "IEEE 802.11be Extremely High Throughput: The Next Generation of Wi-Fi Technology Beyond 802.11ax," in IEEE Communications Magazine, vol. 57, no. 9, pp. 113-119, September 2019, </a:t>
            </a:r>
            <a:r>
              <a:rPr lang="en-US" altLang="zh-TW" dirty="0" err="1"/>
              <a:t>doi</a:t>
            </a:r>
            <a:r>
              <a:rPr lang="en-US" altLang="zh-TW" dirty="0"/>
              <a:t>: </a:t>
            </a:r>
            <a:r>
              <a:rPr lang="en-US" altLang="zh-TW" dirty="0" smtClean="0"/>
              <a:t>10.1109/MCOM.001.1900338.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84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174630</TotalTime>
  <Words>454</Words>
  <Application>Microsoft Office PowerPoint</Application>
  <PresentationFormat>如螢幕大小 (4:3)</PresentationFormat>
  <Paragraphs>68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Times New Roman</vt:lpstr>
      <vt:lpstr>Verdana</vt:lpstr>
      <vt:lpstr>1_Office 佈景主題</vt:lpstr>
      <vt:lpstr>IEEE 802.11be Extremely High Throughput: The Next Generation of Wi-Fi Technology Beyond 802.11ax</vt:lpstr>
      <vt:lpstr>Outline</vt:lpstr>
      <vt:lpstr>Outline</vt:lpstr>
      <vt:lpstr>Introduction (1/5)</vt:lpstr>
      <vt:lpstr>IEEE 802.11ad/ay Beam Training Frame Structure (2/4)</vt:lpstr>
      <vt:lpstr>References (1/3)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</dc:creator>
  <cp:lastModifiedBy>Mushiro</cp:lastModifiedBy>
  <cp:revision>3551</cp:revision>
  <cp:lastPrinted>2019-09-09T01:56:33Z</cp:lastPrinted>
  <dcterms:created xsi:type="dcterms:W3CDTF">2012-05-15T03:18:13Z</dcterms:created>
  <dcterms:modified xsi:type="dcterms:W3CDTF">2021-07-16T03:54:59Z</dcterms:modified>
</cp:coreProperties>
</file>