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8" r:id="rId4"/>
    <p:sldId id="258" r:id="rId5"/>
    <p:sldId id="269" r:id="rId6"/>
    <p:sldId id="259" r:id="rId7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9F"/>
    <a:srgbClr val="E6E6E6"/>
    <a:srgbClr val="78A6DE"/>
    <a:srgbClr val="FFD961"/>
    <a:srgbClr val="FA5C5C"/>
    <a:srgbClr val="84E895"/>
    <a:srgbClr val="9FAAFB"/>
    <a:srgbClr val="6565FF"/>
    <a:srgbClr val="3B3B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47" autoAdjust="0"/>
  </p:normalViewPr>
  <p:slideViewPr>
    <p:cSldViewPr>
      <p:cViewPr varScale="1">
        <p:scale>
          <a:sx n="109" d="100"/>
          <a:sy n="109" d="100"/>
        </p:scale>
        <p:origin x="16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-21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605B2-29C2-4068-966B-74B43677177F}" type="datetimeFigureOut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9"/>
            <a:ext cx="4279918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A770-1EBB-4661-983E-E260B075BF3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448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7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0A8A-1142-43F9-82AC-DD3B3D008E78}" type="datetimeFigureOut">
              <a:rPr lang="zh-TW" altLang="en-US" smtClean="0"/>
              <a:pPr/>
              <a:t>2020/7/9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4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7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31BBA-9F9F-4F0B-B497-E526850DAAF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4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87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104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98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90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4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C31BBA-9F9F-4F0B-B497-E526850DAAF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59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8B60B9AF-4D2A-482B-BB93-F291F6020F40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F9B6E-192C-42D7-BEEC-08C3CCDD1AD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2020/7/9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FBBEC-CD48-43A0-AE9B-104231F0AA14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2020/7/9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634082"/>
          </a:xfrm>
        </p:spPr>
        <p:txBody>
          <a:bodyPr>
            <a:noAutofit/>
          </a:bodyPr>
          <a:lstStyle>
            <a:lvl1pPr algn="l"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1600">
                <a:latin typeface="+mj-lt"/>
                <a:ea typeface="+mj-ea"/>
              </a:defRPr>
            </a:lvl1pPr>
            <a:lvl2pPr>
              <a:defRPr sz="1400">
                <a:latin typeface="+mj-lt"/>
                <a:ea typeface="+mj-ea"/>
              </a:defRPr>
            </a:lvl2pPr>
            <a:lvl3pPr>
              <a:defRPr sz="1200">
                <a:latin typeface="+mj-lt"/>
                <a:ea typeface="+mj-ea"/>
              </a:defRPr>
            </a:lvl3pPr>
            <a:lvl4pPr>
              <a:defRPr sz="1200">
                <a:latin typeface="+mj-lt"/>
                <a:ea typeface="+mj-ea"/>
              </a:defRPr>
            </a:lvl4pPr>
            <a:lvl5pPr>
              <a:defRPr sz="1400">
                <a:latin typeface="+mj-lt"/>
                <a:ea typeface="+mj-ea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CD5267EE-34EC-4F47-BC09-F581050D25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2020/7/9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411288" cy="365125"/>
          </a:xfrm>
        </p:spPr>
        <p:txBody>
          <a:bodyPr/>
          <a:lstStyle>
            <a:lvl1pPr>
              <a:defRPr>
                <a:latin typeface="+mj-lt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8C16-894A-4297-B606-BCB9C506E675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2020/7/9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2B8A-2A55-4F11-AD47-FF0EA238A79F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2020/7/9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2112-7C55-4D4B-BE0F-0CD8B75D1D8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2020/7/9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41AF-9C00-4C72-868C-1E92FF5C823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2020/7/9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65F6-4EAF-4756-B99D-2C296431749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2020/7/9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3D25-D14C-428B-A4EA-8CEA6C816D87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2020/7/9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184A0-86E7-41B5-AEA3-C37FE48A383E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t>2020/7/9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DC1FCD38-235D-45D0-BF8D-1D65A4AF76CD}" type="datetime1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2020/7/9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411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zh-TW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r>
              <a:rPr lang="en-US" altLang="zh-TW" b="1" dirty="0" smtClean="0">
                <a:solidFill>
                  <a:prstClr val="black">
                    <a:tint val="75000"/>
                  </a:prstClr>
                </a:solidFill>
              </a:rPr>
              <a:t>21</a:t>
            </a:r>
            <a:endParaRPr lang="zh-TW" altLang="en-US" b="1" dirty="0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0000FF"/>
          </a:solidFill>
          <a:latin typeface="+mj-ea"/>
          <a:ea typeface="+mj-ea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j-ea"/>
          <a:ea typeface="+mj-ea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ea"/>
          <a:ea typeface="+mj-ea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ony84052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tfeng@mail.nctu.edu.t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</p:spPr>
        <p:txBody>
          <a:bodyPr/>
          <a:lstStyle/>
          <a:p>
            <a:pPr algn="ctr"/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Adjustable Beam Number</a:t>
            </a:r>
            <a:b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Algorithm and Experimental</a:t>
            </a:r>
            <a:b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for Millimeter Wave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83568" y="2636912"/>
            <a:ext cx="7767705" cy="3744416"/>
          </a:xfrm>
        </p:spPr>
        <p:txBody>
          <a:bodyPr>
            <a:noAutofit/>
          </a:bodyPr>
          <a:lstStyle/>
          <a:p>
            <a:endParaRPr lang="en-US" altLang="zh-TW" dirty="0" smtClean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 smtClean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 smtClean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endParaRPr lang="en-US" altLang="zh-TW" dirty="0" smtClean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Speaker: </a:t>
            </a:r>
            <a:r>
              <a:rPr lang="en-US" altLang="zh-TW" sz="1800" b="1" dirty="0" smtClean="0">
                <a:solidFill>
                  <a:schemeClr val="tx1"/>
                </a:solidFill>
                <a:latin typeface="+mj-lt"/>
              </a:rPr>
              <a:t>Ting-Wei Chang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r>
              <a:rPr lang="en-US" altLang="zh-TW" sz="1800" dirty="0" smtClean="0">
                <a:solidFill>
                  <a:schemeClr val="tx1"/>
                </a:solidFill>
                <a:latin typeface="+mj-lt"/>
                <a:hlinkClick r:id="rId3"/>
              </a:rPr>
              <a:t>(tony840525@gmail.com</a:t>
            </a:r>
            <a:r>
              <a:rPr lang="en-US" altLang="zh-TW" sz="1800" dirty="0" smtClean="0">
                <a:solidFill>
                  <a:schemeClr val="tx1"/>
                </a:solidFill>
                <a:latin typeface="+mj-lt"/>
              </a:rPr>
              <a:t>)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Advisor: 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Kai-Ten Feng,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Ph.D</a:t>
            </a: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, Professor </a:t>
            </a:r>
            <a:endParaRPr lang="zh-TW" altLang="en-US" sz="1800" b="1" dirty="0">
              <a:solidFill>
                <a:schemeClr val="tx1"/>
              </a:solidFill>
              <a:latin typeface="+mj-lt"/>
            </a:endParaRPr>
          </a:p>
          <a:p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</a:t>
            </a:r>
            <a:r>
              <a:rPr lang="en-US" altLang="zh-TW" sz="1800" dirty="0">
                <a:solidFill>
                  <a:schemeClr val="tx1"/>
                </a:solidFill>
                <a:latin typeface="+mj-lt"/>
                <a:hlinkClick r:id="rId4"/>
              </a:rPr>
              <a:t>ktfeng@mail.nctu.edu.tw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) </a:t>
            </a:r>
          </a:p>
          <a:p>
            <a:r>
              <a:rPr lang="en-US" altLang="zh-TW" sz="1800" dirty="0" smtClean="0">
                <a:solidFill>
                  <a:schemeClr val="tx1"/>
                </a:solidFill>
                <a:latin typeface="+mj-lt"/>
              </a:rPr>
              <a:t>Institute 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of Communications Engineering </a:t>
            </a:r>
            <a:endParaRPr lang="en-US" altLang="zh-TW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altLang="zh-TW" sz="1800" dirty="0" smtClean="0">
                <a:solidFill>
                  <a:schemeClr val="tx1"/>
                </a:solidFill>
                <a:latin typeface="+mj-lt"/>
              </a:rPr>
              <a:t>National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Chiao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Tung University (NCTU) Hsinchu, Taiwan</a:t>
            </a:r>
          </a:p>
          <a:p>
            <a:endParaRPr lang="en-US" altLang="zh-TW" sz="1800" dirty="0">
              <a:solidFill>
                <a:schemeClr val="tx1"/>
              </a:solidFill>
              <a:latin typeface="+mj-lt"/>
              <a:ea typeface="微軟正黑體" pitchFamily="34" charset="-120"/>
            </a:endParaRPr>
          </a:p>
          <a:p>
            <a:r>
              <a:rPr lang="en-US" altLang="zh-TW" sz="1800" dirty="0" smtClean="0">
                <a:solidFill>
                  <a:schemeClr val="tx1"/>
                </a:solidFill>
                <a:latin typeface="+mj-lt"/>
                <a:ea typeface="微軟正黑體" pitchFamily="34" charset="-120"/>
              </a:rPr>
              <a:t>September 12th, 2019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Introduction</a:t>
            </a:r>
          </a:p>
          <a:p>
            <a:r>
              <a:rPr lang="en-US" altLang="zh-TW" sz="2000" dirty="0"/>
              <a:t>System </a:t>
            </a:r>
            <a:r>
              <a:rPr lang="en-US" altLang="zh-TW" sz="2000" dirty="0" smtClean="0"/>
              <a:t>Model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802.11ad/ay Beam Training Frame </a:t>
            </a:r>
            <a:r>
              <a:rPr lang="en-US" altLang="zh-TW" sz="1800" dirty="0" smtClean="0">
                <a:solidFill>
                  <a:srgbClr val="0027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Problem Formulation </a:t>
            </a:r>
          </a:p>
          <a:p>
            <a:r>
              <a:rPr lang="en-US" altLang="zh-TW" sz="2000" dirty="0" smtClean="0"/>
              <a:t>Learning-based Adjustable Beam Number Training (LABNT) Algorithm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Supervised Learning Modeling</a:t>
            </a:r>
            <a:endParaRPr lang="en-US" altLang="zh-TW" sz="1800" dirty="0">
              <a:solidFill>
                <a:srgbClr val="00279F"/>
              </a:solidFill>
            </a:endParaRP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Uniformly </a:t>
            </a:r>
            <a:r>
              <a:rPr lang="en-US" altLang="zh-TW" sz="1800" dirty="0">
                <a:solidFill>
                  <a:srgbClr val="00279F"/>
                </a:solidFill>
              </a:rPr>
              <a:t>Distributed Mutual Information (UDMI) Method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Reinforcement Learning-based Beam Number Decision</a:t>
            </a:r>
            <a:endParaRPr lang="en-US" altLang="zh-TW" sz="1800" dirty="0">
              <a:solidFill>
                <a:srgbClr val="00279F"/>
              </a:solidFill>
            </a:endParaRPr>
          </a:p>
          <a:p>
            <a:r>
              <a:rPr lang="en-US" altLang="zh-TW" sz="2000" dirty="0" smtClean="0"/>
              <a:t>Simulation Results</a:t>
            </a:r>
            <a:endParaRPr lang="en-US" altLang="zh-TW" sz="2000" dirty="0"/>
          </a:p>
          <a:p>
            <a:r>
              <a:rPr lang="en-US" altLang="zh-TW" sz="2000" dirty="0"/>
              <a:t>Experimental Results</a:t>
            </a:r>
          </a:p>
          <a:p>
            <a:r>
              <a:rPr lang="en-US" altLang="zh-TW" sz="2000" dirty="0" smtClean="0"/>
              <a:t>Conclusions</a:t>
            </a:r>
            <a:endParaRPr lang="en-US" altLang="zh-TW" sz="2000" dirty="0"/>
          </a:p>
          <a:p>
            <a:r>
              <a:rPr lang="en-US" altLang="zh-TW" sz="2000" dirty="0" smtClean="0"/>
              <a:t>References</a:t>
            </a:r>
            <a:endParaRPr lang="zh-TW" altLang="en-US" sz="2000" dirty="0"/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 smtClean="0"/>
              <a:t>Introduction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System </a:t>
            </a: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802.11ad/ay Beam Training Frame </a:t>
            </a: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Problem Formulation </a:t>
            </a:r>
            <a:endParaRPr lang="en-US" altLang="zh-TW" sz="18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Learning-based Adjustable Beam Number Training (LABNT) Algorithm</a:t>
            </a:r>
            <a:endParaRPr lang="en-US" altLang="zh-TW" sz="20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Supervised Learning Modeling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Uniformly Distributed Mutual Information (UDMI) Method</a:t>
            </a:r>
          </a:p>
          <a:p>
            <a:pPr lvl="1"/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Reinforcement Learning-based Beam Number Decision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Simulation Results</a:t>
            </a:r>
          </a:p>
          <a:p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Experimental </a:t>
            </a: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Results</a:t>
            </a:r>
          </a:p>
          <a:p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Conclusions</a:t>
            </a:r>
            <a:endParaRPr lang="en-US" altLang="zh-TW" sz="20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References</a:t>
            </a:r>
            <a:endParaRPr lang="zh-TW" alt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 dirty="0" smtClean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(1/5)</a:t>
            </a:r>
            <a:endParaRPr lang="zh-TW" altLang="en-US" sz="32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929411"/>
          </a:xfrm>
        </p:spPr>
        <p:txBody>
          <a:bodyPr>
            <a:noAutofit/>
          </a:bodyPr>
          <a:lstStyle/>
          <a:p>
            <a:r>
              <a:rPr lang="en-US" altLang="zh-TW" sz="2000" dirty="0" smtClean="0"/>
              <a:t>For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past </a:t>
            </a:r>
            <a:r>
              <a:rPr lang="en-US" altLang="zh-TW" sz="2000" dirty="0"/>
              <a:t>few years, </a:t>
            </a:r>
            <a:r>
              <a:rPr lang="en-US" altLang="zh-TW" sz="2000" dirty="0" smtClean="0"/>
              <a:t>abundant applications require </a:t>
            </a:r>
            <a:r>
              <a:rPr lang="en-US" altLang="zh-TW" sz="2000" dirty="0"/>
              <a:t>extremely </a:t>
            </a:r>
            <a:r>
              <a:rPr lang="en-US" altLang="zh-TW" sz="2000" b="1" dirty="0"/>
              <a:t>high throughput</a:t>
            </a:r>
            <a:r>
              <a:rPr lang="en-US" altLang="zh-TW" sz="2000" dirty="0"/>
              <a:t> or </a:t>
            </a:r>
            <a:r>
              <a:rPr lang="en-US" altLang="zh-TW" sz="2000" b="1" dirty="0"/>
              <a:t>low latency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e.g., AR/VR and high </a:t>
            </a:r>
            <a:r>
              <a:rPr lang="en-US" altLang="zh-TW" sz="2000" dirty="0"/>
              <a:t>deﬁnition video </a:t>
            </a:r>
            <a:r>
              <a:rPr lang="en-US" altLang="zh-TW" sz="2000" dirty="0" smtClean="0"/>
              <a:t>[</a:t>
            </a:r>
            <a:r>
              <a:rPr lang="en-US" altLang="zh-TW" sz="2000" dirty="0"/>
              <a:t>1], [2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000" dirty="0" smtClean="0"/>
              <a:t>Frequency </a:t>
            </a:r>
            <a:r>
              <a:rPr lang="en-US" altLang="zh-TW" sz="2000" dirty="0"/>
              <a:t>bands </a:t>
            </a:r>
            <a:r>
              <a:rPr lang="en-US" altLang="zh-TW" sz="2000" dirty="0" smtClean="0"/>
              <a:t>at </a:t>
            </a:r>
            <a:r>
              <a:rPr lang="en-US" altLang="zh-TW" sz="2000" b="1" dirty="0" smtClean="0"/>
              <a:t>sub-6 GHz</a:t>
            </a:r>
            <a:r>
              <a:rPr lang="en-US" altLang="zh-TW" sz="2000" dirty="0" smtClean="0"/>
              <a:t> becomes </a:t>
            </a:r>
            <a:r>
              <a:rPr lang="en-US" altLang="zh-TW" sz="2000" b="1" dirty="0" smtClean="0"/>
              <a:t>insufﬁcient</a:t>
            </a:r>
            <a:r>
              <a:rPr lang="en-US" altLang="zh-TW" sz="2000" dirty="0" smtClean="0"/>
              <a:t> due to increments of novel applications </a:t>
            </a:r>
            <a:r>
              <a:rPr lang="en-US" altLang="zh-TW" sz="2000" dirty="0"/>
              <a:t>and mobile </a:t>
            </a:r>
            <a:r>
              <a:rPr lang="en-US" altLang="zh-TW" sz="2000" dirty="0" smtClean="0"/>
              <a:t>devices</a:t>
            </a:r>
          </a:p>
          <a:p>
            <a:pPr lvl="1"/>
            <a:r>
              <a:rPr lang="en-US" altLang="zh-TW" sz="1800" b="1" dirty="0" smtClean="0">
                <a:solidFill>
                  <a:srgbClr val="00279F"/>
                </a:solidFill>
              </a:rPr>
              <a:t>mmWave </a:t>
            </a:r>
            <a:r>
              <a:rPr lang="en-US" altLang="zh-TW" sz="1800" dirty="0" smtClean="0">
                <a:solidFill>
                  <a:srgbClr val="00279F"/>
                </a:solidFill>
              </a:rPr>
              <a:t>provides high </a:t>
            </a:r>
            <a:r>
              <a:rPr lang="en-US" altLang="zh-TW" sz="1800" b="1" dirty="0">
                <a:solidFill>
                  <a:srgbClr val="00279F"/>
                </a:solidFill>
              </a:rPr>
              <a:t>throughput</a:t>
            </a:r>
            <a:r>
              <a:rPr lang="en-US" altLang="zh-TW" sz="1800" dirty="0">
                <a:solidFill>
                  <a:srgbClr val="00279F"/>
                </a:solidFill>
              </a:rPr>
              <a:t> </a:t>
            </a:r>
            <a:r>
              <a:rPr lang="en-US" altLang="zh-TW" sz="1800" dirty="0" smtClean="0">
                <a:solidFill>
                  <a:srgbClr val="00279F"/>
                </a:solidFill>
              </a:rPr>
              <a:t>thanks to</a:t>
            </a:r>
            <a:r>
              <a:rPr lang="zh-TW" altLang="en-US" sz="1800" dirty="0" smtClean="0">
                <a:solidFill>
                  <a:srgbClr val="00279F"/>
                </a:solidFill>
              </a:rPr>
              <a:t> </a:t>
            </a:r>
            <a:r>
              <a:rPr lang="en-US" altLang="zh-TW" sz="1800" dirty="0" smtClean="0">
                <a:solidFill>
                  <a:srgbClr val="00279F"/>
                </a:solidFill>
              </a:rPr>
              <a:t>its extremely </a:t>
            </a:r>
            <a:r>
              <a:rPr lang="en-US" altLang="zh-TW" sz="1800" b="1" dirty="0">
                <a:solidFill>
                  <a:srgbClr val="00279F"/>
                </a:solidFill>
              </a:rPr>
              <a:t>large </a:t>
            </a:r>
            <a:r>
              <a:rPr lang="en-US" altLang="zh-TW" sz="1800" b="1" dirty="0" smtClean="0">
                <a:solidFill>
                  <a:srgbClr val="00279F"/>
                </a:solidFill>
              </a:rPr>
              <a:t>bandwidth</a:t>
            </a:r>
          </a:p>
          <a:p>
            <a:r>
              <a:rPr lang="en-US" altLang="zh-TW" sz="2000" dirty="0"/>
              <a:t>Although mmWave can provide </a:t>
            </a:r>
            <a:r>
              <a:rPr lang="en-US" altLang="zh-TW" sz="2000" b="1" dirty="0"/>
              <a:t>huge spectrum resource</a:t>
            </a:r>
            <a:r>
              <a:rPr lang="en-US" altLang="zh-TW" sz="2000" dirty="0"/>
              <a:t>, there are also some </a:t>
            </a:r>
            <a:r>
              <a:rPr lang="en-US" altLang="zh-TW" sz="2000" b="1" dirty="0"/>
              <a:t>disadvantages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to be solved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Severe </a:t>
            </a:r>
            <a:r>
              <a:rPr lang="en-US" altLang="zh-TW" sz="1800" b="1" dirty="0">
                <a:solidFill>
                  <a:srgbClr val="00279F"/>
                </a:solidFill>
              </a:rPr>
              <a:t>attenuation</a:t>
            </a:r>
            <a:r>
              <a:rPr lang="en-US" altLang="zh-TW" sz="1800" dirty="0">
                <a:solidFill>
                  <a:srgbClr val="00279F"/>
                </a:solidFill>
              </a:rPr>
              <a:t> by rain or oxygen absorption </a:t>
            </a:r>
            <a:r>
              <a:rPr lang="en-US" altLang="zh-TW" sz="1800" dirty="0" smtClean="0">
                <a:solidFill>
                  <a:srgbClr val="00279F"/>
                </a:solidFill>
              </a:rPr>
              <a:t>[3]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Suffer </a:t>
            </a:r>
            <a:r>
              <a:rPr lang="en-US" altLang="zh-TW" sz="1800" dirty="0">
                <a:solidFill>
                  <a:srgbClr val="00279F"/>
                </a:solidFill>
              </a:rPr>
              <a:t>from </a:t>
            </a:r>
            <a:r>
              <a:rPr lang="en-US" altLang="zh-TW" sz="1800" dirty="0" smtClean="0">
                <a:solidFill>
                  <a:srgbClr val="00279F"/>
                </a:solidFill>
              </a:rPr>
              <a:t>much higher </a:t>
            </a:r>
            <a:r>
              <a:rPr lang="en-US" altLang="zh-TW" sz="1800" b="1" dirty="0">
                <a:solidFill>
                  <a:srgbClr val="00279F"/>
                </a:solidFill>
              </a:rPr>
              <a:t>path loss</a:t>
            </a:r>
            <a:r>
              <a:rPr lang="en-US" altLang="zh-TW" sz="1800" dirty="0">
                <a:solidFill>
                  <a:srgbClr val="00279F"/>
                </a:solidFill>
              </a:rPr>
              <a:t> than </a:t>
            </a:r>
            <a:r>
              <a:rPr lang="en-US" altLang="zh-TW" sz="1800" b="1" dirty="0">
                <a:solidFill>
                  <a:srgbClr val="00279F"/>
                </a:solidFill>
              </a:rPr>
              <a:t>low frequency </a:t>
            </a:r>
            <a:r>
              <a:rPr lang="en-US" altLang="zh-TW" sz="1800" b="1" dirty="0" smtClean="0">
                <a:solidFill>
                  <a:srgbClr val="00279F"/>
                </a:solidFill>
              </a:rPr>
              <a:t>signal</a:t>
            </a:r>
          </a:p>
          <a:p>
            <a:r>
              <a:rPr lang="en-US" altLang="zh-TW" sz="2000" dirty="0"/>
              <a:t>These will limit the transmission </a:t>
            </a:r>
            <a:r>
              <a:rPr lang="en-US" altLang="zh-TW" sz="2000" b="1" dirty="0" smtClean="0"/>
              <a:t>range</a:t>
            </a:r>
            <a:r>
              <a:rPr lang="en-US" altLang="zh-TW" sz="2000" dirty="0" smtClean="0"/>
              <a:t> and </a:t>
            </a:r>
            <a:r>
              <a:rPr lang="en-US" altLang="zh-TW" sz="2000" b="1" dirty="0" smtClean="0"/>
              <a:t>power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with </a:t>
            </a:r>
            <a:r>
              <a:rPr lang="en-US" altLang="zh-TW" sz="2000" dirty="0" err="1" smtClean="0"/>
              <a:t>mmWave</a:t>
            </a:r>
            <a:r>
              <a:rPr lang="en-US" altLang="zh-TW" sz="2000" dirty="0" smtClean="0"/>
              <a:t> system</a:t>
            </a:r>
          </a:p>
          <a:p>
            <a:pPr lvl="1"/>
            <a:r>
              <a:rPr lang="en-US" altLang="zh-TW" sz="1800" b="1" dirty="0" smtClean="0">
                <a:solidFill>
                  <a:srgbClr val="00279F"/>
                </a:solidFill>
              </a:rPr>
              <a:t>Beamforming</a:t>
            </a:r>
            <a:r>
              <a:rPr lang="en-US" altLang="zh-TW" sz="1800" dirty="0" smtClean="0">
                <a:solidFill>
                  <a:srgbClr val="00279F"/>
                </a:solidFill>
              </a:rPr>
              <a:t> technique is adopted </a:t>
            </a:r>
            <a:r>
              <a:rPr lang="en-US" altLang="zh-TW" sz="1800" dirty="0">
                <a:solidFill>
                  <a:srgbClr val="00279F"/>
                </a:solidFill>
              </a:rPr>
              <a:t>to </a:t>
            </a:r>
            <a:r>
              <a:rPr lang="en-US" altLang="zh-TW" sz="1800" dirty="0" smtClean="0">
                <a:solidFill>
                  <a:srgbClr val="00279F"/>
                </a:solidFill>
              </a:rPr>
              <a:t>overcome high path loss and attenuation due </a:t>
            </a:r>
            <a:r>
              <a:rPr lang="en-US" altLang="zh-TW" sz="1800" dirty="0">
                <a:solidFill>
                  <a:srgbClr val="00279F"/>
                </a:solidFill>
              </a:rPr>
              <a:t>to the enhanced </a:t>
            </a:r>
            <a:r>
              <a:rPr lang="en-US" altLang="zh-TW" sz="1800" b="1" dirty="0">
                <a:solidFill>
                  <a:srgbClr val="00279F"/>
                </a:solidFill>
              </a:rPr>
              <a:t>antenna gain </a:t>
            </a:r>
            <a:r>
              <a:rPr lang="en-US" altLang="zh-TW" sz="1800" dirty="0" smtClean="0">
                <a:solidFill>
                  <a:srgbClr val="00279F"/>
                </a:solidFill>
              </a:rPr>
              <a:t>[4]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With beamforming, </a:t>
            </a:r>
            <a:r>
              <a:rPr lang="en-US" altLang="zh-TW" sz="1800" dirty="0" smtClean="0">
                <a:solidFill>
                  <a:srgbClr val="00279F"/>
                </a:solidFill>
              </a:rPr>
              <a:t>mmWave signals </a:t>
            </a:r>
            <a:r>
              <a:rPr lang="en-US" altLang="zh-TW" sz="1800" dirty="0">
                <a:solidFill>
                  <a:srgbClr val="00279F"/>
                </a:solidFill>
              </a:rPr>
              <a:t>will become </a:t>
            </a:r>
            <a:r>
              <a:rPr lang="en-US" altLang="zh-TW" sz="1800" b="1" dirty="0">
                <a:solidFill>
                  <a:srgbClr val="00279F"/>
                </a:solidFill>
              </a:rPr>
              <a:t>directional</a:t>
            </a:r>
            <a:r>
              <a:rPr lang="en-US" altLang="zh-TW" sz="1800" dirty="0">
                <a:solidFill>
                  <a:srgbClr val="00279F"/>
                </a:solidFill>
              </a:rPr>
              <a:t> and its transmission range will also increase due to higher transmission power </a:t>
            </a:r>
            <a:r>
              <a:rPr lang="en-US" altLang="zh-TW" sz="1800" dirty="0" smtClean="0">
                <a:solidFill>
                  <a:srgbClr val="00279F"/>
                </a:solidFill>
              </a:rPr>
              <a:t>[5]</a:t>
            </a:r>
          </a:p>
          <a:p>
            <a:pPr lvl="1"/>
            <a:r>
              <a:rPr lang="en-US" altLang="zh-TW" sz="1800" dirty="0" smtClean="0">
                <a:solidFill>
                  <a:srgbClr val="00279F"/>
                </a:solidFill>
              </a:rPr>
              <a:t>Therefore, we have to find the </a:t>
            </a:r>
            <a:r>
              <a:rPr lang="en-US" altLang="zh-TW" sz="1800" b="1" dirty="0" smtClean="0">
                <a:solidFill>
                  <a:srgbClr val="00279F"/>
                </a:solidFill>
              </a:rPr>
              <a:t>optimal beam direction </a:t>
            </a:r>
            <a:r>
              <a:rPr lang="en-US" altLang="zh-TW" sz="1800" dirty="0" smtClean="0">
                <a:solidFill>
                  <a:srgbClr val="00279F"/>
                </a:solidFill>
              </a:rPr>
              <a:t>to maximize throughput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6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2400" b="1" dirty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802.11ad/ay Beam Training Frame </a:t>
            </a:r>
            <a:r>
              <a:rPr lang="en-US" altLang="zh-TW" sz="2400" b="1" dirty="0" smtClean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(2/4)</a:t>
            </a:r>
            <a:endParaRPr lang="en-US" altLang="zh-TW" sz="2400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2" name="內容版面配置區 5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95473"/>
            <a:ext cx="5610126" cy="3471166"/>
          </a:xfrm>
        </p:spPr>
      </p:pic>
      <p:sp>
        <p:nvSpPr>
          <p:cNvPr id="53" name="內容版面配置區 2"/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rgbClr val="0000FF"/>
                </a:solidFill>
                <a:latin typeface="+mj-lt"/>
                <a:ea typeface="+mj-ea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j-lt"/>
                <a:ea typeface="+mj-ea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During BTI, the AP will </a:t>
            </a:r>
            <a:r>
              <a:rPr lang="en-US" altLang="zh-TW" sz="2000" dirty="0" smtClean="0"/>
              <a:t>train </a:t>
            </a:r>
            <a:r>
              <a:rPr lang="en-US" altLang="zh-TW" sz="2000" dirty="0"/>
              <a:t>its optimal transmission </a:t>
            </a:r>
            <a:r>
              <a:rPr lang="en-US" altLang="zh-TW" sz="2000" dirty="0" smtClean="0"/>
              <a:t>beam, </a:t>
            </a:r>
            <a:r>
              <a:rPr lang="en-US" altLang="zh-TW" sz="2000" dirty="0"/>
              <a:t>so called </a:t>
            </a:r>
            <a:r>
              <a:rPr lang="en-US" altLang="zh-TW" sz="2000" b="1" dirty="0"/>
              <a:t>initiator sector </a:t>
            </a:r>
            <a:r>
              <a:rPr lang="en-US" altLang="zh-TW" sz="2000" b="1" dirty="0" smtClean="0"/>
              <a:t>sweep (</a:t>
            </a:r>
            <a:r>
              <a:rPr lang="en-US" altLang="zh-TW" sz="2000" b="1" dirty="0"/>
              <a:t>ISS</a:t>
            </a:r>
            <a:r>
              <a:rPr lang="en-US" altLang="zh-TW" sz="2000" b="1" dirty="0" smtClean="0"/>
              <a:t>)</a:t>
            </a: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The AP will </a:t>
            </a:r>
            <a:r>
              <a:rPr lang="en-US" altLang="zh-TW" sz="1800" dirty="0" smtClean="0">
                <a:solidFill>
                  <a:srgbClr val="00279F"/>
                </a:solidFill>
              </a:rPr>
              <a:t>beacon </a:t>
            </a:r>
            <a:r>
              <a:rPr lang="en-US" altLang="zh-TW" sz="1800" b="1" dirty="0">
                <a:solidFill>
                  <a:srgbClr val="00279F"/>
                </a:solidFill>
              </a:rPr>
              <a:t>sector sweep (SSW) </a:t>
            </a:r>
            <a:r>
              <a:rPr lang="en-US" altLang="zh-TW" sz="1800" dirty="0">
                <a:solidFill>
                  <a:srgbClr val="00279F"/>
                </a:solidFill>
              </a:rPr>
              <a:t>frames from </a:t>
            </a:r>
            <a:r>
              <a:rPr lang="en-US" altLang="zh-TW" sz="1800" dirty="0" smtClean="0">
                <a:solidFill>
                  <a:srgbClr val="00279F"/>
                </a:solidFill>
              </a:rPr>
              <a:t>sequential </a:t>
            </a:r>
            <a:r>
              <a:rPr lang="en-US" altLang="zh-TW" sz="1800" dirty="0">
                <a:solidFill>
                  <a:srgbClr val="00279F"/>
                </a:solidFill>
              </a:rPr>
              <a:t>sectors</a:t>
            </a:r>
            <a:endParaRPr lang="en-US" altLang="zh-TW" sz="1800" dirty="0" smtClean="0">
              <a:solidFill>
                <a:srgbClr val="00279F"/>
              </a:solidFill>
            </a:endParaRPr>
          </a:p>
          <a:p>
            <a:pPr lvl="1"/>
            <a:r>
              <a:rPr lang="en-US" altLang="zh-TW" sz="1800" dirty="0">
                <a:solidFill>
                  <a:srgbClr val="00279F"/>
                </a:solidFill>
              </a:rPr>
              <a:t>In these SSW frames, </a:t>
            </a:r>
            <a:r>
              <a:rPr lang="en-US" altLang="zh-TW" sz="1800" dirty="0" smtClean="0">
                <a:solidFill>
                  <a:srgbClr val="00279F"/>
                </a:solidFill>
              </a:rPr>
              <a:t>the receiving </a:t>
            </a:r>
            <a:r>
              <a:rPr lang="en-US" altLang="zh-TW" sz="1800" dirty="0">
                <a:solidFill>
                  <a:srgbClr val="00279F"/>
                </a:solidFill>
              </a:rPr>
              <a:t>user equipment </a:t>
            </a:r>
            <a:r>
              <a:rPr lang="en-US" altLang="zh-TW" sz="1800" dirty="0" smtClean="0">
                <a:solidFill>
                  <a:srgbClr val="00279F"/>
                </a:solidFill>
              </a:rPr>
              <a:t>(UE) will obtain </a:t>
            </a:r>
            <a:r>
              <a:rPr lang="en-US" altLang="zh-TW" sz="1800" dirty="0">
                <a:solidFill>
                  <a:srgbClr val="00279F"/>
                </a:solidFill>
              </a:rPr>
              <a:t>the </a:t>
            </a:r>
            <a:r>
              <a:rPr lang="en-US" altLang="zh-TW" sz="1800" b="1" dirty="0">
                <a:solidFill>
                  <a:srgbClr val="00279F"/>
                </a:solidFill>
              </a:rPr>
              <a:t>beam </a:t>
            </a:r>
            <a:r>
              <a:rPr lang="en-US" altLang="zh-TW" sz="1800" b="1" dirty="0" smtClean="0">
                <a:solidFill>
                  <a:srgbClr val="00279F"/>
                </a:solidFill>
              </a:rPr>
              <a:t>(index) ID </a:t>
            </a:r>
            <a:r>
              <a:rPr lang="en-US" altLang="zh-TW" sz="1800" b="1" dirty="0">
                <a:solidFill>
                  <a:srgbClr val="00279F"/>
                </a:solidFill>
              </a:rPr>
              <a:t>and signal-to-noise ratio (SNR) </a:t>
            </a:r>
            <a:r>
              <a:rPr lang="en-US" altLang="zh-TW" sz="1800" dirty="0" smtClean="0">
                <a:solidFill>
                  <a:srgbClr val="00279F"/>
                </a:solidFill>
              </a:rPr>
              <a:t>of </a:t>
            </a:r>
            <a:r>
              <a:rPr lang="en-US" altLang="zh-TW" sz="1800" dirty="0">
                <a:solidFill>
                  <a:srgbClr val="00279F"/>
                </a:solidFill>
              </a:rPr>
              <a:t>each </a:t>
            </a:r>
            <a:r>
              <a:rPr lang="en-US" altLang="zh-TW" sz="1800" dirty="0" smtClean="0">
                <a:solidFill>
                  <a:srgbClr val="00279F"/>
                </a:solidFill>
              </a:rPr>
              <a:t>beam</a:t>
            </a:r>
          </a:p>
        </p:txBody>
      </p:sp>
      <p:sp>
        <p:nvSpPr>
          <p:cNvPr id="3" name="矩形 2"/>
          <p:cNvSpPr/>
          <p:nvPr/>
        </p:nvSpPr>
        <p:spPr>
          <a:xfrm>
            <a:off x="1691680" y="4227181"/>
            <a:ext cx="2232248" cy="2016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srgbClr val="00279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 (1/3)</a:t>
            </a:r>
            <a:endParaRPr lang="zh-TW" altLang="en-US" b="1" dirty="0">
              <a:solidFill>
                <a:srgbClr val="00279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[1] S. Scott-Hayward and E. Garcia-Palacios, “High Deﬁnition Video in IEEE 802.15.3c </a:t>
            </a:r>
            <a:r>
              <a:rPr lang="en-US" altLang="zh-TW" dirty="0" smtClean="0"/>
              <a:t>mm-Wave </a:t>
            </a:r>
            <a:r>
              <a:rPr lang="en-US" altLang="zh-TW" dirty="0"/>
              <a:t>Wireless Personal </a:t>
            </a:r>
            <a:r>
              <a:rPr lang="en-US" altLang="zh-TW" dirty="0" smtClean="0"/>
              <a:t>Area Networks</a:t>
            </a:r>
            <a:r>
              <a:rPr lang="en-US" altLang="zh-TW" dirty="0"/>
              <a:t>,” in Proc. </a:t>
            </a:r>
            <a:r>
              <a:rPr lang="en-US" altLang="zh-TW" i="1" dirty="0"/>
              <a:t>IEEE 36th Conference on Local </a:t>
            </a:r>
            <a:r>
              <a:rPr lang="en-US" altLang="zh-TW" i="1" dirty="0" smtClean="0"/>
              <a:t>Computer Networks </a:t>
            </a:r>
            <a:r>
              <a:rPr lang="en-US" altLang="zh-TW" i="1" dirty="0"/>
              <a:t>(LCN</a:t>
            </a:r>
            <a:r>
              <a:rPr lang="en-US" altLang="zh-TW" i="1" dirty="0" smtClean="0"/>
              <a:t>)</a:t>
            </a:r>
            <a:r>
              <a:rPr lang="en-US" altLang="zh-TW" dirty="0" smtClean="0"/>
              <a:t>, </a:t>
            </a:r>
            <a:r>
              <a:rPr lang="en-US" altLang="zh-TW" dirty="0"/>
              <a:t>pp. 93–100, Oct. 2011.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[2] S. </a:t>
            </a:r>
            <a:r>
              <a:rPr lang="en-US" altLang="zh-TW" dirty="0" err="1"/>
              <a:t>Borkar</a:t>
            </a:r>
            <a:r>
              <a:rPr lang="en-US" altLang="zh-TW" dirty="0"/>
              <a:t> and H. </a:t>
            </a:r>
            <a:r>
              <a:rPr lang="en-US" altLang="zh-TW" dirty="0" err="1"/>
              <a:t>Pande</a:t>
            </a:r>
            <a:r>
              <a:rPr lang="en-US" altLang="zh-TW" dirty="0"/>
              <a:t>, “Application of 5G Next Generation Network to Internet of Things</a:t>
            </a:r>
            <a:r>
              <a:rPr lang="en-US" altLang="zh-TW" dirty="0" smtClean="0"/>
              <a:t>,” in </a:t>
            </a:r>
            <a:r>
              <a:rPr lang="en-US" altLang="zh-TW" dirty="0"/>
              <a:t>Proc. </a:t>
            </a:r>
            <a:r>
              <a:rPr lang="en-US" altLang="zh-TW" i="1" dirty="0" smtClean="0"/>
              <a:t>International Conference </a:t>
            </a:r>
            <a:r>
              <a:rPr lang="en-US" altLang="zh-TW" i="1" dirty="0"/>
              <a:t>on Internet of Things and Applications (</a:t>
            </a:r>
            <a:r>
              <a:rPr lang="en-US" altLang="zh-TW" i="1" dirty="0" smtClean="0"/>
              <a:t>IOTA)</a:t>
            </a:r>
            <a:r>
              <a:rPr lang="en-US" altLang="zh-TW" dirty="0" smtClean="0"/>
              <a:t>, </a:t>
            </a:r>
            <a:r>
              <a:rPr lang="en-US" altLang="zh-TW" dirty="0"/>
              <a:t>pp. </a:t>
            </a:r>
            <a:r>
              <a:rPr lang="en-US" altLang="zh-TW" dirty="0" smtClean="0"/>
              <a:t>443–447, Jan</a:t>
            </a:r>
            <a:r>
              <a:rPr lang="en-US" altLang="zh-TW" dirty="0"/>
              <a:t>. 2016.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[3] </a:t>
            </a:r>
            <a:r>
              <a:rPr lang="en-US" altLang="zh-TW" dirty="0"/>
              <a:t>R. K. Crone, “Propagation Effects at Millimeter Wavelengths,” in Proc</a:t>
            </a:r>
            <a:r>
              <a:rPr lang="en-US" altLang="zh-TW" i="1" dirty="0"/>
              <a:t>. IEEE Military Communications Conference (MILCOM)</a:t>
            </a:r>
            <a:r>
              <a:rPr lang="en-US" altLang="zh-TW" dirty="0"/>
              <a:t>, vol. </a:t>
            </a:r>
            <a:r>
              <a:rPr lang="en-US" altLang="zh-TW" dirty="0" smtClean="0"/>
              <a:t>2, </a:t>
            </a:r>
            <a:r>
              <a:rPr lang="en-US" altLang="zh-TW" dirty="0"/>
              <a:t>pp. 432–437 , Oct. 1985.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[4] </a:t>
            </a:r>
            <a:r>
              <a:rPr lang="en-US" altLang="zh-TW" dirty="0"/>
              <a:t>W. </a:t>
            </a:r>
            <a:r>
              <a:rPr lang="en-US" altLang="zh-TW" dirty="0" err="1"/>
              <a:t>Roh</a:t>
            </a:r>
            <a:r>
              <a:rPr lang="en-US" altLang="zh-TW" dirty="0"/>
              <a:t>, J. </a:t>
            </a:r>
            <a:r>
              <a:rPr lang="en-US" altLang="zh-TW" dirty="0" err="1"/>
              <a:t>Seol</a:t>
            </a:r>
            <a:r>
              <a:rPr lang="en-US" altLang="zh-TW" dirty="0"/>
              <a:t>, J. Park </a:t>
            </a:r>
            <a:r>
              <a:rPr lang="en-US" altLang="zh-TW" i="1" dirty="0"/>
              <a:t>et al</a:t>
            </a:r>
            <a:r>
              <a:rPr lang="en-US" altLang="zh-TW" i="1" dirty="0" smtClean="0"/>
              <a:t>.</a:t>
            </a:r>
            <a:r>
              <a:rPr lang="en-US" altLang="zh-TW" dirty="0" smtClean="0"/>
              <a:t>, </a:t>
            </a:r>
            <a:r>
              <a:rPr lang="en-US" altLang="zh-TW" dirty="0"/>
              <a:t>“Millimeter-wave Beamforming as an Enabling Technology for 5G Cellular Communications: Theoretical Feasibility and Prototype Results,” </a:t>
            </a:r>
            <a:r>
              <a:rPr lang="en-US" altLang="zh-TW" i="1" dirty="0"/>
              <a:t>IEEE Communications Magazine</a:t>
            </a:r>
            <a:r>
              <a:rPr lang="en-US" altLang="zh-TW" dirty="0"/>
              <a:t>, vol. 52, no. 2, pp. 106–113, Feb. 2014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[5] </a:t>
            </a:r>
            <a:r>
              <a:rPr lang="en-US" altLang="zh-TW" dirty="0"/>
              <a:t>V. </a:t>
            </a:r>
            <a:r>
              <a:rPr lang="en-US" altLang="zh-TW" dirty="0" err="1"/>
              <a:t>Raghavan</a:t>
            </a:r>
            <a:r>
              <a:rPr lang="en-US" altLang="zh-TW" dirty="0"/>
              <a:t>, S. Subramanian, J. Cezanne </a:t>
            </a:r>
            <a:r>
              <a:rPr lang="en-US" altLang="zh-TW" i="1" dirty="0"/>
              <a:t>et al</a:t>
            </a:r>
            <a:r>
              <a:rPr lang="en-US" altLang="zh-TW" i="1" dirty="0" smtClean="0"/>
              <a:t>.</a:t>
            </a:r>
            <a:r>
              <a:rPr lang="en-US" altLang="zh-TW" dirty="0" smtClean="0"/>
              <a:t>, </a:t>
            </a:r>
            <a:r>
              <a:rPr lang="en-US" altLang="zh-TW" dirty="0"/>
              <a:t>“Directional Beamforming for Millimeter-Wave MIMO Systems,” in Proc. </a:t>
            </a:r>
            <a:r>
              <a:rPr lang="en-US" altLang="zh-TW" i="1" dirty="0"/>
              <a:t>IEEE Global Communications Conference (GLOBECOM)</a:t>
            </a:r>
            <a:r>
              <a:rPr lang="en-US" altLang="zh-TW" dirty="0"/>
              <a:t>, </a:t>
            </a:r>
            <a:r>
              <a:rPr lang="en-US" altLang="zh-TW" dirty="0" smtClean="0"/>
              <a:t>pp</a:t>
            </a:r>
            <a:r>
              <a:rPr lang="en-US" altLang="zh-TW" dirty="0"/>
              <a:t>. </a:t>
            </a:r>
            <a:r>
              <a:rPr lang="en-US" altLang="zh-TW" dirty="0" smtClean="0"/>
              <a:t>1–7, </a:t>
            </a:r>
            <a:r>
              <a:rPr lang="en-US" altLang="zh-TW" dirty="0"/>
              <a:t>Dec. </a:t>
            </a:r>
            <a:r>
              <a:rPr lang="en-US" altLang="zh-TW" dirty="0" smtClean="0"/>
              <a:t>2015.</a:t>
            </a:r>
          </a:p>
          <a:p>
            <a:pPr marL="0" indent="0">
              <a:buNone/>
            </a:pPr>
            <a:r>
              <a:rPr lang="en-US" altLang="zh-TW" dirty="0" smtClean="0"/>
              <a:t>[6] </a:t>
            </a:r>
            <a:r>
              <a:rPr lang="en-US" altLang="zh-TW" dirty="0"/>
              <a:t>T. </a:t>
            </a:r>
            <a:r>
              <a:rPr lang="en-US" altLang="zh-TW" dirty="0" err="1"/>
              <a:t>Nitsche</a:t>
            </a:r>
            <a:r>
              <a:rPr lang="en-US" altLang="zh-TW" dirty="0"/>
              <a:t>, C. </a:t>
            </a:r>
            <a:r>
              <a:rPr lang="en-US" altLang="zh-TW" dirty="0" err="1"/>
              <a:t>Cordeiro</a:t>
            </a:r>
            <a:r>
              <a:rPr lang="en-US" altLang="zh-TW" dirty="0"/>
              <a:t>, A. B. Flores </a:t>
            </a:r>
            <a:r>
              <a:rPr lang="en-US" altLang="zh-TW" i="1" dirty="0"/>
              <a:t>et al.</a:t>
            </a:r>
            <a:r>
              <a:rPr lang="en-US" altLang="zh-TW" dirty="0"/>
              <a:t>, “IEEE 802.11ad: Directional 60 GHz Communication for Multi-Gigabit-per- second Wi-Fi,” </a:t>
            </a:r>
            <a:r>
              <a:rPr lang="en-US" altLang="zh-TW" i="1" dirty="0"/>
              <a:t>IEEE Communications Magazine</a:t>
            </a:r>
            <a:r>
              <a:rPr lang="en-US" altLang="zh-TW" dirty="0"/>
              <a:t>, vol. 52, no. 12, pp. 132–141, Dec. 2014.</a:t>
            </a:r>
          </a:p>
          <a:p>
            <a:pPr marL="0" indent="0">
              <a:buNone/>
            </a:pPr>
            <a:r>
              <a:rPr lang="en-US" altLang="zh-TW" dirty="0" smtClean="0"/>
              <a:t>[7] </a:t>
            </a:r>
            <a:r>
              <a:rPr lang="en-US" altLang="zh-TW" dirty="0"/>
              <a:t>Y. </a:t>
            </a:r>
            <a:r>
              <a:rPr lang="en-US" altLang="zh-TW" dirty="0" err="1"/>
              <a:t>Ghasempour</a:t>
            </a:r>
            <a:r>
              <a:rPr lang="en-US" altLang="zh-TW" dirty="0"/>
              <a:t>, C. R. C. M. da Silva, C. </a:t>
            </a:r>
            <a:r>
              <a:rPr lang="en-US" altLang="zh-TW" dirty="0" err="1"/>
              <a:t>Cordeiro</a:t>
            </a:r>
            <a:r>
              <a:rPr lang="en-US" altLang="zh-TW" dirty="0"/>
              <a:t> </a:t>
            </a:r>
            <a:r>
              <a:rPr lang="en-US" altLang="zh-TW" i="1" dirty="0"/>
              <a:t>et al.</a:t>
            </a:r>
            <a:r>
              <a:rPr lang="en-US" altLang="zh-TW" dirty="0"/>
              <a:t>, “IEEE 802.11ay: Next-Generation 60 GHz Communication for 100 Gb/s Wi-Fi,” </a:t>
            </a:r>
            <a:r>
              <a:rPr lang="en-US" altLang="zh-TW" i="1" dirty="0"/>
              <a:t>IEEE Communications Magazine</a:t>
            </a:r>
            <a:r>
              <a:rPr lang="en-US" altLang="zh-TW" dirty="0"/>
              <a:t>, vol. 55, no. 12, pp. 186–192, Dec. 2017.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4A819-E283-42A6-A57A-C7F0A2F18E80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4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173161</TotalTime>
  <Words>710</Words>
  <Application>Microsoft Office PowerPoint</Application>
  <PresentationFormat>如螢幕大小 (4:3)</PresentationFormat>
  <Paragraphs>74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Times New Roman</vt:lpstr>
      <vt:lpstr>Verdana</vt:lpstr>
      <vt:lpstr>1_Office 佈景主題</vt:lpstr>
      <vt:lpstr>Learning-based Adjustable Beam Number Training Algorithm and Experimental Implementation for Millimeter Wave</vt:lpstr>
      <vt:lpstr>Outline</vt:lpstr>
      <vt:lpstr>Outline</vt:lpstr>
      <vt:lpstr>Introduction (1/5)</vt:lpstr>
      <vt:lpstr>IEEE 802.11ad/ay Beam Training Frame Structure (2/4)</vt:lpstr>
      <vt:lpstr>References (1/3)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</dc:creator>
  <cp:lastModifiedBy>Shawn</cp:lastModifiedBy>
  <cp:revision>3545</cp:revision>
  <cp:lastPrinted>2019-09-09T01:56:33Z</cp:lastPrinted>
  <dcterms:created xsi:type="dcterms:W3CDTF">2012-05-15T03:18:13Z</dcterms:created>
  <dcterms:modified xsi:type="dcterms:W3CDTF">2020-07-09T04:56:37Z</dcterms:modified>
</cp:coreProperties>
</file>