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481" r:id="rId3"/>
    <p:sldId id="613" r:id="rId4"/>
    <p:sldId id="554" r:id="rId5"/>
    <p:sldId id="606" r:id="rId6"/>
    <p:sldId id="614" r:id="rId7"/>
    <p:sldId id="615" r:id="rId8"/>
    <p:sldId id="616" r:id="rId9"/>
    <p:sldId id="618" r:id="rId10"/>
    <p:sldId id="617" r:id="rId11"/>
    <p:sldId id="619" r:id="rId12"/>
    <p:sldId id="620" r:id="rId13"/>
    <p:sldId id="627" r:id="rId14"/>
    <p:sldId id="623" r:id="rId15"/>
    <p:sldId id="629" r:id="rId16"/>
    <p:sldId id="624" r:id="rId17"/>
    <p:sldId id="628" r:id="rId18"/>
    <p:sldId id="630" r:id="rId19"/>
    <p:sldId id="625" r:id="rId20"/>
    <p:sldId id="631" r:id="rId21"/>
    <p:sldId id="608" r:id="rId22"/>
    <p:sldId id="482" r:id="rId23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FFFF00"/>
    <a:srgbClr val="C0504D"/>
    <a:srgbClr val="BC5908"/>
    <a:srgbClr val="F79747"/>
    <a:srgbClr val="FF0000"/>
    <a:srgbClr val="FF5050"/>
    <a:srgbClr val="00279F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52" autoAdjust="0"/>
    <p:restoredTop sz="95140" autoAdjust="0"/>
  </p:normalViewPr>
  <p:slideViewPr>
    <p:cSldViewPr>
      <p:cViewPr varScale="1">
        <p:scale>
          <a:sx n="144" d="100"/>
          <a:sy n="144" d="100"/>
        </p:scale>
        <p:origin x="14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-2172" y="-96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605B2-29C2-4068-966B-74B43677177F}" type="datetimeFigureOut">
              <a:rPr lang="zh-TW" altLang="en-US" smtClean="0"/>
              <a:pPr/>
              <a:t>2021/7/3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A770-1EBB-4661-983E-E260B075BF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448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30A8A-1142-43F9-82AC-DD3B3D008E78}" type="datetimeFigureOut">
              <a:rPr lang="zh-TW" altLang="en-US" smtClean="0"/>
              <a:pPr/>
              <a:t>2021/7/3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31BBA-9F9F-4F0B-B497-E526850DAA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74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0938" cy="3721100"/>
          </a:xfrm>
          <a:prstGeom prst="rect">
            <a:avLst/>
          </a:prstGeom>
        </p:spPr>
      </p:sp>
      <p:sp>
        <p:nvSpPr>
          <p:cNvPr id="734" name="PlaceHolder 2"/>
          <p:cNvSpPr>
            <a:spLocks noGrp="1"/>
          </p:cNvSpPr>
          <p:nvPr>
            <p:ph type="body"/>
          </p:nvPr>
        </p:nvSpPr>
        <p:spPr>
          <a:xfrm>
            <a:off x="679807" y="4715826"/>
            <a:ext cx="5436730" cy="4465023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35" name="CustomShape 3"/>
          <p:cNvSpPr/>
          <p:nvPr/>
        </p:nvSpPr>
        <p:spPr>
          <a:xfrm>
            <a:off x="3850103" y="9429548"/>
            <a:ext cx="2945008" cy="4931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8FF87D1-8BB0-423F-B51F-D441217F0EA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076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01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8B60B9AF-4D2A-482B-BB93-F291F6020F4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9B6E-192C-42D7-BEEC-08C3CCDD1AD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BBEC-CD48-43A0-AE9B-104231F0AA1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</p:spPr>
        <p:txBody>
          <a:bodyPr>
            <a:noAutofit/>
          </a:bodyPr>
          <a:lstStyle>
            <a:lvl1pPr algn="l"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>
            <a:lvl1pPr>
              <a:defRPr sz="2000">
                <a:latin typeface="+mj-lt"/>
                <a:ea typeface="+mj-ea"/>
              </a:defRPr>
            </a:lvl1pPr>
            <a:lvl2pPr>
              <a:defRPr sz="1800">
                <a:latin typeface="+mj-lt"/>
                <a:ea typeface="+mj-ea"/>
              </a:defRPr>
            </a:lvl2pPr>
            <a:lvl3pPr>
              <a:defRPr sz="1600">
                <a:latin typeface="+mj-lt"/>
                <a:ea typeface="+mj-ea"/>
              </a:defRPr>
            </a:lvl3pPr>
            <a:lvl4pPr>
              <a:defRPr sz="1600">
                <a:latin typeface="+mj-lt"/>
                <a:ea typeface="+mj-ea"/>
              </a:defRPr>
            </a:lvl4pPr>
            <a:lvl5pPr>
              <a:defRPr sz="1800">
                <a:latin typeface="+mj-lt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fld id="{CD5267EE-34EC-4F47-BC09-F581050D259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2021/7/3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11288" cy="365125"/>
          </a:xfrm>
        </p:spPr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8C16-894A-4297-B606-BCB9C506E6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2B8A-2A55-4F11-AD47-FF0EA238A79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2112-7C55-4D4B-BE0F-0CD8B75D1D8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41AF-9C00-4C72-868C-1E92FF5C823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65F6-4EAF-4756-B99D-2C296431749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3D25-D14C-428B-A4EA-8CEA6C816D8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84A0-86E7-41B5-AEA3-C37FE48A383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DC1FCD38-235D-45D0-BF8D-1D65A4AF76C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rgbClr val="0000F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0000FF"/>
          </a:solidFill>
          <a:latin typeface="+mj-ea"/>
          <a:ea typeface="+mj-ea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j-ea"/>
          <a:ea typeface="+mj-ea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ea"/>
          <a:ea typeface="+mj-ea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683640" y="1412640"/>
            <a:ext cx="7770240" cy="26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ctr"/>
          <a:lstStyle/>
          <a:p>
            <a:pPr algn="ctr"/>
            <a:r>
              <a:rPr lang="en-US" sz="3600" b="1" spc="-1" dirty="0">
                <a:solidFill>
                  <a:srgbClr val="0000FF"/>
                </a:solidFill>
                <a:latin typeface="Times New Roman"/>
              </a:rPr>
              <a:t>N</a:t>
            </a:r>
            <a:r>
              <a:rPr lang="en-US" altLang="zh-TW" sz="3600" b="1" spc="-1" dirty="0">
                <a:solidFill>
                  <a:srgbClr val="0000FF"/>
                </a:solidFill>
                <a:latin typeface="Times New Roman"/>
              </a:rPr>
              <a:t>YC</a:t>
            </a:r>
            <a:r>
              <a:rPr lang="en-US" sz="3600" b="1" spc="-1" dirty="0">
                <a:solidFill>
                  <a:srgbClr val="0000FF"/>
                </a:solidFill>
                <a:latin typeface="Times New Roman"/>
              </a:rPr>
              <a:t>U-</a:t>
            </a:r>
            <a:r>
              <a:rPr lang="en-US" sz="3600" b="1" spc="-1" dirty="0" err="1">
                <a:solidFill>
                  <a:srgbClr val="0000FF"/>
                </a:solidFill>
                <a:latin typeface="Times New Roman"/>
              </a:rPr>
              <a:t>Zyxel</a:t>
            </a:r>
            <a:r>
              <a:rPr lang="en-US" sz="3600" b="1" spc="-1" dirty="0">
                <a:solidFill>
                  <a:srgbClr val="0000FF"/>
                </a:solidFill>
                <a:latin typeface="Times New Roman"/>
              </a:rPr>
              <a:t> Project: </a:t>
            </a:r>
          </a:p>
          <a:p>
            <a:pPr algn="ctr">
              <a:lnSpc>
                <a:spcPct val="100000"/>
              </a:lnSpc>
            </a:pPr>
            <a:r>
              <a:rPr lang="en-US" sz="3600" b="1" strike="noStrike" spc="-1" dirty="0" err="1">
                <a:solidFill>
                  <a:srgbClr val="0000FF"/>
                </a:solidFill>
                <a:latin typeface="Times New Roman"/>
                <a:ea typeface="DejaVu Sans"/>
              </a:rPr>
              <a:t>WiFi</a:t>
            </a:r>
            <a:r>
              <a:rPr lang="en-US" sz="3600" b="1" strike="noStrike" spc="-1" dirty="0">
                <a:solidFill>
                  <a:srgbClr val="0000FF"/>
                </a:solidFill>
                <a:latin typeface="Times New Roman"/>
                <a:ea typeface="DejaVu Sans"/>
              </a:rPr>
              <a:t> Motion Sensing Technology</a:t>
            </a:r>
          </a:p>
          <a:p>
            <a:pPr algn="ctr">
              <a:lnSpc>
                <a:spcPct val="100000"/>
              </a:lnSpc>
            </a:pPr>
            <a:endParaRPr lang="en-US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b="1" spc="-1" dirty="0">
                <a:solidFill>
                  <a:schemeClr val="tx1">
                    <a:lumMod val="50000"/>
                    <a:lumOff val="50000"/>
                  </a:schemeClr>
                </a:solidFill>
                <a:ea typeface="DejaVu Sans"/>
              </a:rPr>
              <a:t>Monthly Progress Report: July 2021</a:t>
            </a:r>
            <a:endParaRPr lang="en-US" altLang="zh-TW" sz="2400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827640" y="4253500"/>
            <a:ext cx="7270560" cy="22156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/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trike="noStrike" spc="-1" dirty="0">
                <a:solidFill>
                  <a:srgbClr val="000000"/>
                </a:solidFill>
                <a:latin typeface="Arial"/>
                <a:ea typeface="標楷體"/>
              </a:rPr>
              <a:t>Presenter: </a:t>
            </a:r>
            <a:r>
              <a:rPr lang="en-US" altLang="zh-TW" sz="2000" spc="-1" dirty="0" err="1">
                <a:solidFill>
                  <a:srgbClr val="000000"/>
                </a:solidFill>
                <a:latin typeface="Arial"/>
                <a:ea typeface="標楷體"/>
              </a:rPr>
              <a:t>Tsung</a:t>
            </a:r>
            <a:r>
              <a:rPr lang="en-US" altLang="zh-TW" sz="2000" spc="-1" dirty="0">
                <a:solidFill>
                  <a:srgbClr val="000000"/>
                </a:solidFill>
                <a:latin typeface="Arial"/>
                <a:ea typeface="標楷體"/>
              </a:rPr>
              <a:t>-Ting Tsai </a:t>
            </a:r>
            <a:r>
              <a:rPr lang="en-US" sz="2000" strike="noStrike" spc="-1" dirty="0">
                <a:solidFill>
                  <a:srgbClr val="000000"/>
                </a:solidFill>
                <a:latin typeface="Arial"/>
                <a:ea typeface="標楷體"/>
              </a:rPr>
              <a:t>(</a:t>
            </a:r>
            <a:r>
              <a:rPr lang="zh-TW" altLang="en-US" sz="2000" b="1" spc="-1" dirty="0">
                <a:solidFill>
                  <a:srgbClr val="000000"/>
                </a:solidFill>
                <a:latin typeface="Arial"/>
                <a:ea typeface="標楷體"/>
              </a:rPr>
              <a:t>蔡宗廷</a:t>
            </a:r>
            <a:r>
              <a:rPr lang="en-US" sz="20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), Ph.D. Student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標楷體"/>
              </a:rPr>
              <a:t>N</a:t>
            </a:r>
            <a:r>
              <a:rPr lang="en-US" altLang="zh-TW" sz="2000" b="0" strike="noStrike" spc="-1" dirty="0">
                <a:solidFill>
                  <a:srgbClr val="000000"/>
                </a:solidFill>
                <a:latin typeface="Arial"/>
                <a:ea typeface="標楷體"/>
              </a:rPr>
              <a:t>YC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標楷體"/>
              </a:rPr>
              <a:t>U PI: Kai-Ten Feng (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標楷體"/>
              </a:rPr>
              <a:t>方凱田</a:t>
            </a: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標楷體"/>
              </a:rPr>
              <a:t>, Ph.D., Professor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標楷體"/>
              </a:rPr>
              <a:t>Institute of Communications Engineering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標楷體"/>
              </a:rPr>
              <a:t>National </a:t>
            </a:r>
            <a:r>
              <a:rPr lang="en-US" altLang="zh-TW" sz="2000" b="0" strike="noStrike" spc="-1" dirty="0">
                <a:solidFill>
                  <a:srgbClr val="000000"/>
                </a:solidFill>
                <a:latin typeface="Arial"/>
                <a:ea typeface="標楷體"/>
              </a:rPr>
              <a:t>Yang Ming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標楷體"/>
              </a:rPr>
              <a:t>Chiao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標楷體"/>
              </a:rPr>
              <a:t> Tung University, Hsinchu, Taiwan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>
                <a:solidFill>
                  <a:srgbClr val="000000"/>
                </a:solidFill>
                <a:ea typeface="標楷體"/>
              </a:rPr>
              <a:t>July 6th, 2021</a:t>
            </a:r>
            <a:endParaRPr lang="en-US" altLang="zh-TW" sz="20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Model with Different Input Data (3/4)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16832"/>
                <a:ext cx="8229600" cy="4209331"/>
              </a:xfrm>
            </p:spPr>
            <p:txBody>
              <a:bodyPr/>
              <a:lstStyle/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Case 2: we adopt both the CSI amplitude and its variance as system input: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zh-TW" b="1" dirty="0"/>
                        <m:t>Λ</m:t>
                      </m:r>
                      <m:r>
                        <m:rPr>
                          <m:nor/>
                        </m:rPr>
                        <a:rPr lang="en-US" altLang="zh-TW" b="0" i="0" dirty="0" smtClean="0"/>
                        <m:t> = </m:t>
                      </m:r>
                      <m:r>
                        <m:rPr>
                          <m:nor/>
                        </m:rPr>
                        <a:rPr lang="en-US" altLang="zh-TW" b="0" i="0" dirty="0" smtClean="0"/>
                        <m:t>var</m:t>
                      </m:r>
                      <m:r>
                        <m:rPr>
                          <m:nor/>
                        </m:rPr>
                        <a:rPr lang="en-US" altLang="zh-TW" b="0" i="0" dirty="0" smtClean="0"/>
                        <m:t>(</m:t>
                      </m:r>
                      <m:r>
                        <m:rPr>
                          <m:nor/>
                        </m:rPr>
                        <a:rPr lang="el-GR" altLang="zh-TW" b="1" dirty="0"/>
                        <m:t>Ω</m:t>
                      </m:r>
                      <m:r>
                        <m:rPr>
                          <m:nor/>
                        </m:rPr>
                        <a:rPr lang="en-US" altLang="zh-TW" b="0" i="0" dirty="0" smtClean="0"/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pPr lvl="1"/>
                <a:r>
                  <a:rPr lang="en-US" altLang="zh-TW" sz="2000" dirty="0"/>
                  <a:t>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2000" b="1" dirty="0"/>
                      <m:t>Λ</m:t>
                    </m:r>
                  </m:oMath>
                </a14:m>
                <a:r>
                  <a:rPr lang="en-US" altLang="zh-TW" sz="2000" dirty="0"/>
                  <a:t> is the variance of the time domain of CSI amplitude </a:t>
                </a:r>
                <a:r>
                  <a:rPr lang="el-GR" altLang="zh-TW" sz="2000" b="1" dirty="0" err="1"/>
                  <a:t>Ω</a:t>
                </a:r>
                <a:endParaRPr lang="en-US" altLang="zh-TW" sz="2000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16832"/>
                <a:ext cx="8229600" cy="4209331"/>
              </a:xfrm>
              <a:blipFill>
                <a:blip r:embed="rId2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39" y="1686645"/>
            <a:ext cx="7704856" cy="221217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92171" y="2478734"/>
            <a:ext cx="2088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Amplitude</a:t>
            </a:r>
          </a:p>
          <a:p>
            <a:pPr algn="ctr"/>
            <a:r>
              <a:rPr lang="el-GR" altLang="zh-TW" sz="2400" b="1" dirty="0"/>
              <a:t>Ω</a:t>
            </a:r>
            <a:endParaRPr lang="en-US" altLang="zh-TW" sz="2400" b="1" dirty="0"/>
          </a:p>
          <a:p>
            <a:pPr algn="ctr"/>
            <a:r>
              <a:rPr lang="en-US" altLang="zh-TW" sz="1600" b="1" dirty="0"/>
              <a:t>Batch x Time  x Data </a:t>
            </a:r>
            <a:endParaRPr lang="zh-TW" altLang="en-US" sz="16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52555" y="1884792"/>
            <a:ext cx="2088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Variance </a:t>
            </a:r>
          </a:p>
          <a:p>
            <a:pPr algn="ctr"/>
            <a:r>
              <a:rPr lang="en-US" altLang="zh-TW" sz="2400" b="1" dirty="0"/>
              <a:t>of</a:t>
            </a:r>
          </a:p>
          <a:p>
            <a:pPr algn="ctr"/>
            <a:r>
              <a:rPr lang="en-US" altLang="zh-TW" sz="2400" b="1" dirty="0"/>
              <a:t>Amplitude</a:t>
            </a:r>
          </a:p>
          <a:p>
            <a:pPr algn="ctr"/>
            <a:r>
              <a:rPr lang="el-GR" altLang="zh-TW" sz="2400" b="1" dirty="0"/>
              <a:t>Λ</a:t>
            </a:r>
            <a:r>
              <a:rPr lang="en-US" altLang="zh-TW" sz="2400" b="1" dirty="0"/>
              <a:t> </a:t>
            </a:r>
          </a:p>
          <a:p>
            <a:pPr algn="ctr"/>
            <a:r>
              <a:rPr lang="en-US" altLang="zh-TW" sz="1600" b="1" dirty="0"/>
              <a:t>Batch x Time  x Data 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6611127" y="2192569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Learning Network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2531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Model with Different Input Data (4/4)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58466"/>
                <a:ext cx="8229600" cy="4938886"/>
              </a:xfrm>
            </p:spPr>
            <p:txBody>
              <a:bodyPr>
                <a:normAutofit fontScale="92500" lnSpcReduction="10000"/>
              </a:bodyPr>
              <a:lstStyle/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Case</m:t>
                    </m:r>
                    <m:r>
                      <m:rPr>
                        <m:nor/>
                      </m:rPr>
                      <a:rPr lang="en-US" altLang="zh-TW" dirty="0"/>
                      <m:t> 3: </m:t>
                    </m:r>
                    <m:r>
                      <m:rPr>
                        <m:nor/>
                      </m:rPr>
                      <a:rPr lang="en-US" altLang="zh-TW" dirty="0"/>
                      <m:t>we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adopt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both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the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CSI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amplitude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and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b="0" i="0" dirty="0" smtClean="0"/>
                      <m:t>CSI</m:t>
                    </m:r>
                    <m:r>
                      <m:rPr>
                        <m:nor/>
                      </m:rPr>
                      <a:rPr lang="en-US" altLang="zh-TW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b="0" i="0" dirty="0" smtClean="0"/>
                      <m:t>phase</m:t>
                    </m:r>
                    <m:r>
                      <m:rPr>
                        <m:nor/>
                      </m:rPr>
                      <a:rPr lang="en-US" altLang="zh-TW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b="0" i="0" dirty="0" smtClean="0"/>
                      <m:t>difference</m:t>
                    </m:r>
                    <m:r>
                      <m:rPr>
                        <m:nor/>
                      </m:rPr>
                      <a:rPr lang="en-US" altLang="zh-TW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as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system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input</m:t>
                    </m:r>
                    <m:r>
                      <m:rPr>
                        <m:nor/>
                      </m:rPr>
                      <a:rPr lang="en-US" altLang="zh-TW" dirty="0"/>
                      <m:t>:</m:t>
                    </m:r>
                  </m:oMath>
                </a14:m>
                <a:endParaRPr lang="en-US" altLang="zh-TW" dirty="0"/>
              </a:p>
              <a:p>
                <a:endParaRPr lang="en-US" altLang="zh-TW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zh-TW" b="1" dirty="0"/>
                        <m:t>Φ</m:t>
                      </m:r>
                      <m:r>
                        <m:rPr>
                          <m:nor/>
                        </m:rPr>
                        <a:rPr lang="en-US" altLang="zh-TW" b="0" i="0" dirty="0" smtClean="0"/>
                        <m:t> 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lvl="1"/>
                <a:r>
                  <a:rPr lang="en-US" altLang="zh-TW" sz="2200" dirty="0"/>
                  <a:t>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2200" b="1" dirty="0"/>
                      <m:t>Φ</m:t>
                    </m:r>
                  </m:oMath>
                </a14:m>
                <a:r>
                  <a:rPr lang="en-US" altLang="zh-TW" sz="2200" dirty="0"/>
                  <a:t> is the phase difference of two chains for each time and subcarrier</a:t>
                </a:r>
              </a:p>
              <a:p>
                <a:pPr lvl="1"/>
                <a:r>
                  <a:rPr lang="en-US" altLang="zh-TW" sz="2200" dirty="0"/>
                  <a:t>Note: we still need to confirm if the data from those two chains represents phase difference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58466"/>
                <a:ext cx="8229600" cy="4938886"/>
              </a:xfrm>
              <a:blipFill>
                <a:blip r:embed="rId2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1413361"/>
            <a:ext cx="7704856" cy="221217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07604" y="2205450"/>
            <a:ext cx="2088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Amplitude</a:t>
            </a:r>
          </a:p>
          <a:p>
            <a:pPr algn="ctr"/>
            <a:r>
              <a:rPr lang="el-GR" altLang="zh-TW" sz="2400" b="1" dirty="0"/>
              <a:t>Ω</a:t>
            </a:r>
            <a:endParaRPr lang="en-US" altLang="zh-TW" sz="2400" b="1" dirty="0"/>
          </a:p>
          <a:p>
            <a:pPr algn="ctr"/>
            <a:r>
              <a:rPr lang="en-US" altLang="zh-TW" sz="1600" b="1" dirty="0"/>
              <a:t>Batch x Time  x Data </a:t>
            </a:r>
            <a:endParaRPr lang="zh-TW" altLang="en-US" sz="16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67988" y="1836118"/>
            <a:ext cx="20882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Phase Difference </a:t>
            </a:r>
          </a:p>
          <a:p>
            <a:pPr algn="ctr"/>
            <a:r>
              <a:rPr lang="el-GR" altLang="zh-TW" sz="2400" b="1" dirty="0"/>
              <a:t>Φ</a:t>
            </a:r>
            <a:r>
              <a:rPr lang="en-US" altLang="zh-TW" sz="2400" b="1" dirty="0"/>
              <a:t> </a:t>
            </a:r>
          </a:p>
          <a:p>
            <a:pPr algn="ctr"/>
            <a:r>
              <a:rPr lang="en-US" altLang="zh-TW" sz="1600" b="1" dirty="0"/>
              <a:t>Batch x Time  x Data 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6527082" y="2061433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Learning Network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20304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Performance Evaluation: Amplitude Only (1/2)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training model of round one’s data can achieve 99% validation accuracy and 0.01012 validation loss</a:t>
            </a:r>
          </a:p>
          <a:p>
            <a:r>
              <a:rPr lang="en-US" altLang="zh-TW" dirty="0"/>
              <a:t>We will use this model to predict another three rounds of data</a:t>
            </a:r>
          </a:p>
          <a:p>
            <a:pPr lvl="1"/>
            <a:r>
              <a:rPr lang="en-US" altLang="zh-TW" dirty="0"/>
              <a:t>To evaluate the time-varying effects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70" y="1412776"/>
            <a:ext cx="8545118" cy="2867425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8176222" y="3599074"/>
            <a:ext cx="648072" cy="2259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491880" y="3861048"/>
            <a:ext cx="648072" cy="2259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30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22921"/>
            <a:ext cx="2143125" cy="352425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Testing data: round 1</a:t>
            </a:r>
          </a:p>
          <a:p>
            <a:endParaRPr lang="en-US" altLang="zh-TW" dirty="0"/>
          </a:p>
          <a:p>
            <a:r>
              <a:rPr lang="en-US" altLang="zh-TW" dirty="0"/>
              <a:t>Testing data: round 2</a:t>
            </a:r>
          </a:p>
          <a:p>
            <a:endParaRPr lang="en-US" altLang="zh-TW" dirty="0"/>
          </a:p>
          <a:p>
            <a:r>
              <a:rPr lang="en-US" altLang="zh-TW" dirty="0"/>
              <a:t>Testing data: round 3</a:t>
            </a:r>
          </a:p>
          <a:p>
            <a:endParaRPr lang="en-US" altLang="zh-TW" dirty="0"/>
          </a:p>
          <a:p>
            <a:r>
              <a:rPr lang="en-US" altLang="zh-TW" dirty="0"/>
              <a:t>Testing data: round 4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performance of using model of round one data to predict different rounds of data will lead low accuracy because the influence of time varying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Performance Evaluation: Amplitude Only (2/2)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5830" y="1637440"/>
            <a:ext cx="2166887" cy="279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71" y="2337166"/>
            <a:ext cx="1981200" cy="32385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5830" y="2343822"/>
            <a:ext cx="2166887" cy="279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71" y="3115760"/>
            <a:ext cx="2009775" cy="27622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875571" y="3120361"/>
            <a:ext cx="2166887" cy="279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3855018"/>
            <a:ext cx="1990725" cy="32385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75571" y="3855018"/>
            <a:ext cx="2166887" cy="279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368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Performance Evaluation: Amplitude &amp; Variance of Amplitude (1/2)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training model of round </a:t>
            </a:r>
            <a:r>
              <a:rPr lang="en-US" altLang="zh-TW" dirty="0" err="1"/>
              <a:t>one;s</a:t>
            </a:r>
            <a:r>
              <a:rPr lang="en-US" altLang="zh-TW" dirty="0"/>
              <a:t> data can achieve 99% validation accuracy and 0.00818 validation loss</a:t>
            </a:r>
          </a:p>
          <a:p>
            <a:r>
              <a:rPr lang="en-US" altLang="zh-TW" dirty="0"/>
              <a:t>We will use this model to predict another three rounds of data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01" y="2129766"/>
            <a:ext cx="8575455" cy="2146303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3275856" y="4050099"/>
            <a:ext cx="648072" cy="2259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388000" y="3744000"/>
            <a:ext cx="648072" cy="2259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700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Testing data: round 1</a:t>
            </a:r>
          </a:p>
          <a:p>
            <a:endParaRPr lang="en-US" altLang="zh-TW" dirty="0"/>
          </a:p>
          <a:p>
            <a:r>
              <a:rPr lang="en-US" altLang="zh-TW" dirty="0"/>
              <a:t>Testing data: round 2</a:t>
            </a:r>
          </a:p>
          <a:p>
            <a:endParaRPr lang="en-US" altLang="zh-TW" dirty="0"/>
          </a:p>
          <a:p>
            <a:r>
              <a:rPr lang="en-US" altLang="zh-TW" dirty="0"/>
              <a:t>Testing data: round 3</a:t>
            </a:r>
          </a:p>
          <a:p>
            <a:endParaRPr lang="en-US" altLang="zh-TW" dirty="0"/>
          </a:p>
          <a:p>
            <a:r>
              <a:rPr lang="en-US" altLang="zh-TW" dirty="0"/>
              <a:t>Testing data: round 4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accuracy of each round is improved when we include the variance of amplitude as input data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Performance Evaluation: Amplitude &amp; Variance of Amplitude (1/2)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內容版面配置區 4"/>
          <p:cNvPicPr>
            <a:picLocks noChangeAspect="1"/>
          </p:cNvPicPr>
          <p:nvPr/>
        </p:nvPicPr>
        <p:blipFill rotWithShape="1">
          <a:blip r:embed="rId2"/>
          <a:srcRect t="88360" r="28879"/>
          <a:stretch/>
        </p:blipFill>
        <p:spPr>
          <a:xfrm>
            <a:off x="851916" y="1639491"/>
            <a:ext cx="2035767" cy="31779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61115" y="1648783"/>
            <a:ext cx="2035767" cy="288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3"/>
          <a:srcRect t="89102" r="33107"/>
          <a:stretch/>
        </p:blipFill>
        <p:spPr>
          <a:xfrm>
            <a:off x="866594" y="2357645"/>
            <a:ext cx="1944216" cy="29755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861115" y="2348880"/>
            <a:ext cx="2035767" cy="288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4"/>
          <a:srcRect t="88638" r="31268"/>
          <a:stretch/>
        </p:blipFill>
        <p:spPr>
          <a:xfrm>
            <a:off x="872130" y="3140968"/>
            <a:ext cx="1979529" cy="30821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851386" y="3131667"/>
            <a:ext cx="2035767" cy="288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5"/>
          <a:srcRect t="90101" r="35002"/>
          <a:stretch/>
        </p:blipFill>
        <p:spPr>
          <a:xfrm>
            <a:off x="861115" y="3830415"/>
            <a:ext cx="1877687" cy="264174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861115" y="3821114"/>
            <a:ext cx="2035767" cy="288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AF6F75-9315-E844-8975-673449A4CE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350097"/>
            <a:ext cx="2643104" cy="2967696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7A3BE-A7E3-974F-B220-149525B11241}"/>
              </a:ext>
            </a:extLst>
          </p:cNvPr>
          <p:cNvSpPr txBox="1"/>
          <p:nvPr/>
        </p:nvSpPr>
        <p:spPr>
          <a:xfrm>
            <a:off x="4975800" y="4283804"/>
            <a:ext cx="16914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TW" dirty="0"/>
              <a:t>Amplitude Only</a:t>
            </a:r>
          </a:p>
        </p:txBody>
      </p:sp>
    </p:spTree>
    <p:extLst>
      <p:ext uri="{BB962C8B-B14F-4D97-AF65-F5344CB8AC3E}">
        <p14:creationId xmlns:p14="http://schemas.microsoft.com/office/powerpoint/2010/main" val="144770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65" y="1340768"/>
            <a:ext cx="8580429" cy="309522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Performance Evaluation: Amplitude &amp; Phase Difference (1/2)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1458726"/>
            <a:ext cx="8229600" cy="5256584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training model of round one’s data can achieve 95% validation accuracy and 0.01933 validation loss</a:t>
            </a:r>
          </a:p>
          <a:p>
            <a:r>
              <a:rPr lang="en-US" altLang="zh-TW" dirty="0"/>
              <a:t>We will use this model to predict another three rounds of data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8244969" y="3974033"/>
            <a:ext cx="648072" cy="2259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131840" y="4244725"/>
            <a:ext cx="648072" cy="2259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7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30" y="3861790"/>
            <a:ext cx="2019300" cy="2857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17" y="3135944"/>
            <a:ext cx="1981200" cy="2667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84" y="2372097"/>
            <a:ext cx="1962150" cy="2667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1634261"/>
            <a:ext cx="2171700" cy="28575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Testing data: round 1</a:t>
            </a:r>
          </a:p>
          <a:p>
            <a:endParaRPr lang="en-US" altLang="zh-TW" dirty="0"/>
          </a:p>
          <a:p>
            <a:r>
              <a:rPr lang="en-US" altLang="zh-TW" dirty="0"/>
              <a:t>Testing data: round 2</a:t>
            </a:r>
          </a:p>
          <a:p>
            <a:endParaRPr lang="en-US" altLang="zh-TW" dirty="0"/>
          </a:p>
          <a:p>
            <a:r>
              <a:rPr lang="en-US" altLang="zh-TW" dirty="0"/>
              <a:t>Testing data: round 3</a:t>
            </a:r>
          </a:p>
          <a:p>
            <a:endParaRPr lang="en-US" altLang="zh-TW" dirty="0"/>
          </a:p>
          <a:p>
            <a:r>
              <a:rPr lang="en-US" altLang="zh-TW" dirty="0"/>
              <a:t>Testing data: round 4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Compared to pure amplitude as input, the performance by additionally include phase difference as input data does not improve testing accuracy</a:t>
            </a:r>
          </a:p>
          <a:p>
            <a:pPr lvl="1"/>
            <a:r>
              <a:rPr lang="en-US" altLang="zh-TW" sz="2000" dirty="0"/>
              <a:t>Further investigation and evaluation is required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Performance Evaluation: Amplitude &amp; Phase Difference (2/2)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5830" y="1637440"/>
            <a:ext cx="2166887" cy="279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75830" y="2343822"/>
            <a:ext cx="2166887" cy="279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875571" y="3120361"/>
            <a:ext cx="2166887" cy="279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875571" y="3855018"/>
            <a:ext cx="2166887" cy="279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26F4D1-5C8F-524D-B717-B01478496F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278089"/>
            <a:ext cx="2643104" cy="2967696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>
                <a:lumMod val="7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EE379F-C7EF-B44D-B137-FC404EB7EDAA}"/>
              </a:ext>
            </a:extLst>
          </p:cNvPr>
          <p:cNvSpPr txBox="1"/>
          <p:nvPr/>
        </p:nvSpPr>
        <p:spPr>
          <a:xfrm>
            <a:off x="4975800" y="4211796"/>
            <a:ext cx="16914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TW" dirty="0"/>
              <a:t>Amplitude Only</a:t>
            </a:r>
          </a:p>
        </p:txBody>
      </p:sp>
    </p:spTree>
    <p:extLst>
      <p:ext uri="{BB962C8B-B14F-4D97-AF65-F5344CB8AC3E}">
        <p14:creationId xmlns:p14="http://schemas.microsoft.com/office/powerpoint/2010/main" val="196024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Performance Comparison for Static and Walking Scenario: Amplitude &amp; Variance of Amplitude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124744"/>
            <a:ext cx="8229600" cy="5364510"/>
          </a:xfrm>
        </p:spPr>
        <p:txBody>
          <a:bodyPr>
            <a:normAutofit/>
          </a:bodyPr>
          <a:lstStyle/>
          <a:p>
            <a:r>
              <a:rPr lang="en-US" altLang="zh-TW" dirty="0"/>
              <a:t>Performance comparison between static and walking scenarios:</a:t>
            </a:r>
          </a:p>
          <a:p>
            <a:pPr lvl="1"/>
            <a:r>
              <a:rPr lang="en-US" altLang="zh-TW" sz="2000" dirty="0"/>
              <a:t>Predict static versus people walking based on the same training model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Better accuracy can be achieve in walking case compared to static case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320260"/>
            <a:ext cx="2411288" cy="365125"/>
          </a:xfrm>
        </p:spPr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16304"/>
            <a:ext cx="2447032" cy="302841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799" y="2197193"/>
            <a:ext cx="2416802" cy="3043053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1121983" y="532783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Empty Room &amp; Static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220072" y="5285767"/>
            <a:ext cx="329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Empty Room &amp; Walking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900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Monthly 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僅用</a:t>
            </a:r>
            <a:r>
              <a:rPr lang="en-US" altLang="zh-TW" dirty="0"/>
              <a:t>CSI Amplitude</a:t>
            </a:r>
            <a:r>
              <a:rPr lang="zh-TW" altLang="en-US" dirty="0"/>
              <a:t>去預測是否有人在於不同輪的資料中效果有限</a:t>
            </a:r>
            <a:r>
              <a:rPr lang="en-US" altLang="zh-TW" dirty="0"/>
              <a:t>, </a:t>
            </a:r>
            <a:r>
              <a:rPr lang="zh-TW" altLang="en-US" dirty="0"/>
              <a:t>其原因為</a:t>
            </a:r>
            <a:r>
              <a:rPr lang="en-US" altLang="zh-TW" b="1" dirty="0"/>
              <a:t>CSI</a:t>
            </a:r>
            <a:r>
              <a:rPr lang="zh-TW" altLang="en-US" b="1" dirty="0"/>
              <a:t>會受時變性的影響導致判別錯誤</a:t>
            </a:r>
            <a:endParaRPr lang="en-US" altLang="zh-TW" b="1" dirty="0"/>
          </a:p>
          <a:p>
            <a:r>
              <a:rPr lang="zh-TW" altLang="en-US" dirty="0"/>
              <a:t>將</a:t>
            </a:r>
            <a:r>
              <a:rPr lang="en-US" altLang="zh-TW" dirty="0"/>
              <a:t>variance of amplitude</a:t>
            </a:r>
            <a:r>
              <a:rPr lang="zh-TW" altLang="en-US" dirty="0"/>
              <a:t>加入網路去學習後可以發現對於不同輪的資料 其判別準確度有改善</a:t>
            </a:r>
            <a:r>
              <a:rPr lang="en-US" altLang="zh-TW" dirty="0"/>
              <a:t>, </a:t>
            </a:r>
            <a:r>
              <a:rPr lang="zh-TW" altLang="en-US" b="1" dirty="0"/>
              <a:t>因為</a:t>
            </a:r>
            <a:r>
              <a:rPr lang="en-US" altLang="zh-TW" b="1" dirty="0"/>
              <a:t>variance of amplitude</a:t>
            </a:r>
            <a:r>
              <a:rPr lang="zh-TW" altLang="en-US" b="1" dirty="0"/>
              <a:t>在於不同時間量測</a:t>
            </a:r>
            <a:r>
              <a:rPr lang="en-US" altLang="zh-TW" b="1" dirty="0"/>
              <a:t>,</a:t>
            </a:r>
            <a:r>
              <a:rPr lang="zh-TW" altLang="en-US" b="1" dirty="0"/>
              <a:t> 只要環境變化皆會產生波動</a:t>
            </a:r>
            <a:r>
              <a:rPr lang="en-US" altLang="zh-TW" b="1" dirty="0"/>
              <a:t>, </a:t>
            </a:r>
            <a:r>
              <a:rPr lang="zh-TW" altLang="en-US" b="1" dirty="0"/>
              <a:t>可預期用來抵抗時變性</a:t>
            </a:r>
            <a:endParaRPr lang="en-US" altLang="zh-TW" b="1" dirty="0"/>
          </a:p>
          <a:p>
            <a:r>
              <a:rPr lang="zh-TW" altLang="en-US" dirty="0"/>
              <a:t>將</a:t>
            </a:r>
            <a:r>
              <a:rPr lang="en-US" altLang="zh-TW" dirty="0"/>
              <a:t>phase difference</a:t>
            </a:r>
            <a:r>
              <a:rPr lang="zh-TW" altLang="en-US" dirty="0"/>
              <a:t>加入網路去學習後效果並不理想</a:t>
            </a:r>
            <a:r>
              <a:rPr lang="en-US" altLang="zh-TW" dirty="0"/>
              <a:t>,</a:t>
            </a:r>
            <a:r>
              <a:rPr lang="zh-TW" altLang="en-US" dirty="0"/>
              <a:t> 初步推測原因為</a:t>
            </a:r>
            <a:r>
              <a:rPr lang="en-US" altLang="zh-TW" dirty="0"/>
              <a:t>phase difference</a:t>
            </a:r>
            <a:r>
              <a:rPr lang="zh-TW" altLang="en-US" dirty="0"/>
              <a:t>存在有幅度較大的跳動</a:t>
            </a:r>
            <a:r>
              <a:rPr lang="en-US" altLang="zh-TW" dirty="0"/>
              <a:t>, </a:t>
            </a:r>
            <a:r>
              <a:rPr lang="zh-TW" altLang="en-US" dirty="0"/>
              <a:t>且每次量測的值皆存在有</a:t>
            </a:r>
            <a:r>
              <a:rPr lang="en-US" altLang="zh-TW" dirty="0"/>
              <a:t>offset</a:t>
            </a:r>
          </a:p>
          <a:p>
            <a:pPr lvl="1"/>
            <a:r>
              <a:rPr lang="zh-TW" altLang="en-US" dirty="0"/>
              <a:t>需要再進行前處理設計濾除</a:t>
            </a:r>
            <a:r>
              <a:rPr lang="en-US" altLang="zh-TW" dirty="0"/>
              <a:t>phase difference</a:t>
            </a:r>
            <a:r>
              <a:rPr lang="zh-TW" altLang="en-US" dirty="0"/>
              <a:t>大幅度的跳動後嘗試效果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24" y="3862532"/>
            <a:ext cx="5264551" cy="2858943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2256545" y="4293096"/>
            <a:ext cx="41044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267744" y="5445224"/>
            <a:ext cx="41044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8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9EB8-5A74-D94F-984F-D7FD285C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BDCFE-30C6-6641-833F-25C6BED15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Project Schedule</a:t>
            </a:r>
          </a:p>
          <a:p>
            <a:r>
              <a:rPr lang="en-US" sz="2400" dirty="0"/>
              <a:t>Scenarios</a:t>
            </a:r>
          </a:p>
          <a:p>
            <a:r>
              <a:rPr lang="en-US" sz="2400" dirty="0"/>
              <a:t>Time-varying Performance Analysis under Different Types of Inputs</a:t>
            </a:r>
          </a:p>
          <a:p>
            <a:r>
              <a:rPr lang="en-US" altLang="zh-TW" sz="2400" dirty="0"/>
              <a:t>Monthly Summary </a:t>
            </a:r>
          </a:p>
          <a:p>
            <a:r>
              <a:rPr lang="en-US" sz="2400" dirty="0"/>
              <a:t>Problem Discussion</a:t>
            </a:r>
          </a:p>
          <a:p>
            <a:r>
              <a:rPr lang="en-US" sz="2400" dirty="0"/>
              <a:t>Future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E282B-2829-6547-A01D-9C53C0BE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575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已購買單天線設備</a:t>
            </a:r>
            <a:r>
              <a:rPr lang="en-US" altLang="zh-TW" sz="2400" dirty="0"/>
              <a:t>,</a:t>
            </a:r>
            <a:r>
              <a:rPr lang="zh-TW" altLang="en-US" sz="2400" dirty="0"/>
              <a:t> 預計於</a:t>
            </a:r>
            <a:r>
              <a:rPr lang="en-US" altLang="zh-TW" sz="2400" dirty="0"/>
              <a:t>chamber</a:t>
            </a:r>
            <a:r>
              <a:rPr lang="zh-TW" altLang="en-US" sz="2400" dirty="0"/>
              <a:t>進行實驗探討其</a:t>
            </a:r>
            <a:r>
              <a:rPr lang="en-US" altLang="zh-TW" sz="2400" dirty="0"/>
              <a:t>phase difference</a:t>
            </a:r>
            <a:r>
              <a:rPr lang="zh-TW" altLang="en-US" sz="2400" dirty="0"/>
              <a:t>之物理意義</a:t>
            </a:r>
            <a:endParaRPr lang="en-US" altLang="zh-TW" sz="2400" dirty="0"/>
          </a:p>
          <a:p>
            <a:pPr lvl="1"/>
            <a:r>
              <a:rPr lang="en-US" altLang="zh-TW" sz="2400" dirty="0" err="1"/>
              <a:t>Zyxel</a:t>
            </a:r>
            <a:r>
              <a:rPr lang="zh-TW" altLang="en-US" sz="2400" dirty="0"/>
              <a:t>是否有</a:t>
            </a:r>
            <a:r>
              <a:rPr lang="en-US" altLang="zh-TW" sz="2400" dirty="0"/>
              <a:t>chamber</a:t>
            </a:r>
            <a:r>
              <a:rPr lang="zh-TW" altLang="en-US" sz="2400" dirty="0"/>
              <a:t>能提供進行實驗</a:t>
            </a:r>
            <a:endParaRPr lang="en-US" altLang="zh-TW" sz="2400" dirty="0"/>
          </a:p>
          <a:p>
            <a:r>
              <a:rPr lang="en-US" altLang="zh-TW" sz="2400" dirty="0"/>
              <a:t>Workshop</a:t>
            </a:r>
            <a:r>
              <a:rPr lang="zh-TW" altLang="en-US" sz="2400" dirty="0"/>
              <a:t>的進度和課程推進討論</a:t>
            </a:r>
            <a:endParaRPr lang="en-US" altLang="zh-TW" sz="2400" dirty="0"/>
          </a:p>
          <a:p>
            <a:pPr lvl="1"/>
            <a:endParaRPr lang="zh-TW" altLang="en-US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230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進行單天線的</a:t>
            </a:r>
            <a:r>
              <a:rPr lang="en-US" altLang="zh-TW" sz="2400" dirty="0"/>
              <a:t>phase difference</a:t>
            </a:r>
            <a:r>
              <a:rPr lang="zh-TW" altLang="en-US" sz="2400" dirty="0"/>
              <a:t>實驗進行分析</a:t>
            </a:r>
            <a:r>
              <a:rPr lang="en-US" altLang="zh-TW" sz="2400" dirty="0"/>
              <a:t>, </a:t>
            </a:r>
            <a:r>
              <a:rPr lang="zh-TW" altLang="en-US" sz="2400" dirty="0"/>
              <a:t>嘗試找出</a:t>
            </a:r>
            <a:r>
              <a:rPr lang="en-US" altLang="zh-TW" sz="2400" dirty="0"/>
              <a:t>chain</a:t>
            </a:r>
            <a:r>
              <a:rPr lang="zh-TW" altLang="en-US" sz="2400" dirty="0"/>
              <a:t>之物理意義</a:t>
            </a:r>
            <a:endParaRPr lang="en-US" altLang="zh-TW" sz="2400" dirty="0"/>
          </a:p>
          <a:p>
            <a:r>
              <a:rPr lang="zh-TW" altLang="en-US" sz="2400" dirty="0"/>
              <a:t>改良加入</a:t>
            </a:r>
            <a:r>
              <a:rPr lang="en-US" altLang="zh-TW" sz="2400" dirty="0"/>
              <a:t>CSI phase difference</a:t>
            </a:r>
            <a:r>
              <a:rPr lang="zh-TW" altLang="en-US" sz="2400" dirty="0"/>
              <a:t>進行前處理的設計</a:t>
            </a:r>
            <a:r>
              <a:rPr lang="en-US" altLang="zh-TW" sz="2400" dirty="0"/>
              <a:t>, </a:t>
            </a:r>
            <a:r>
              <a:rPr lang="zh-TW" altLang="en-US" sz="2400" dirty="0"/>
              <a:t>觀測其對於時變性抵抗的效果</a:t>
            </a:r>
            <a:endParaRPr lang="en-US" altLang="zh-TW" sz="2400" dirty="0"/>
          </a:p>
          <a:p>
            <a:r>
              <a:rPr lang="zh-TW" altLang="en-US" sz="2400" dirty="0"/>
              <a:t>以加入</a:t>
            </a:r>
            <a:r>
              <a:rPr lang="en-US" altLang="zh-TW" sz="2400" dirty="0"/>
              <a:t>variance of amplitude</a:t>
            </a:r>
            <a:r>
              <a:rPr lang="zh-TW" altLang="en-US" sz="2400" dirty="0"/>
              <a:t>的方向持續改良人員偵測演算法</a:t>
            </a:r>
            <a:r>
              <a:rPr lang="en-US" altLang="zh-TW" sz="2400" dirty="0"/>
              <a:t>, </a:t>
            </a:r>
            <a:r>
              <a:rPr lang="zh-TW" altLang="en-US" sz="2400" dirty="0"/>
              <a:t>提升判定精準度</a:t>
            </a:r>
            <a:endParaRPr lang="en-US" altLang="zh-TW" sz="2400" dirty="0"/>
          </a:p>
          <a:p>
            <a:r>
              <a:rPr lang="zh-TW" altLang="en-US" sz="2400" dirty="0"/>
              <a:t>改良學習演算法的網路架構</a:t>
            </a:r>
            <a:endParaRPr lang="en-US" altLang="zh-TW" sz="2400" dirty="0"/>
          </a:p>
          <a:p>
            <a:pPr lvl="1"/>
            <a:r>
              <a:rPr lang="zh-TW" altLang="en-US" sz="2200" dirty="0"/>
              <a:t>設計</a:t>
            </a:r>
            <a:r>
              <a:rPr lang="en-US" altLang="zh-TW" sz="2200" dirty="0"/>
              <a:t>Server</a:t>
            </a:r>
            <a:r>
              <a:rPr lang="zh-TW" altLang="en-US" sz="2200" dirty="0"/>
              <a:t>端的前處理演算法</a:t>
            </a:r>
            <a:r>
              <a:rPr lang="en-US" altLang="zh-TW" sz="2200" dirty="0"/>
              <a:t>, </a:t>
            </a:r>
            <a:r>
              <a:rPr lang="zh-TW" altLang="en-US" sz="2200" dirty="0"/>
              <a:t>以達成多傳一收</a:t>
            </a:r>
            <a:r>
              <a:rPr lang="en-US" altLang="zh-TW" sz="2200" dirty="0"/>
              <a:t>real-time</a:t>
            </a:r>
            <a:r>
              <a:rPr lang="zh-TW" altLang="en-US" sz="2200" dirty="0"/>
              <a:t>的</a:t>
            </a:r>
            <a:r>
              <a:rPr lang="zh-TW" altLang="en-US" sz="2000" dirty="0"/>
              <a:t>人員偵測</a:t>
            </a:r>
            <a:r>
              <a:rPr lang="zh-TW" altLang="en-US" sz="2200" dirty="0"/>
              <a:t>實驗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419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8CBF-14FB-F143-9971-339BCDB18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TW" sz="6000" b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1C8E-95F3-004F-B18D-8F7E387C0F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TW" sz="6000" b="1" dirty="0">
                <a:solidFill>
                  <a:schemeClr val="tx1"/>
                </a:solidFill>
              </a:rPr>
              <a:t>Q &amp;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89C43-C480-A74F-ABB6-D31A9B17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80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Schedule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1"/>
          <a:stretch/>
        </p:blipFill>
        <p:spPr>
          <a:xfrm>
            <a:off x="54697" y="2060848"/>
            <a:ext cx="9062547" cy="36004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36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Scenarios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Time-varying data analysis: use four different rounds of data as input to analyze the performance of presence detection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/>
              <a:t>Goal:</a:t>
            </a:r>
            <a:r>
              <a:rPr lang="zh-TW" altLang="en-US" b="1" dirty="0"/>
              <a:t> </a:t>
            </a:r>
            <a:r>
              <a:rPr lang="en-US" altLang="zh-TW" b="1" dirty="0"/>
              <a:t>try to find out and compare the performance of different types of input data</a:t>
            </a:r>
          </a:p>
          <a:p>
            <a:pPr lvl="1"/>
            <a:r>
              <a:rPr lang="en-US" altLang="zh-TW" b="1" dirty="0"/>
              <a:t>Including CSI amplitude, variance of CSI amplitude, and CSI phase difference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Google Shape;254;p3"/>
          <p:cNvGraphicFramePr/>
          <p:nvPr>
            <p:extLst>
              <p:ext uri="{D42A27DB-BD31-4B8C-83A1-F6EECF244321}">
                <p14:modId xmlns:p14="http://schemas.microsoft.com/office/powerpoint/2010/main" val="3346126433"/>
              </p:ext>
            </p:extLst>
          </p:nvPr>
        </p:nvGraphicFramePr>
        <p:xfrm>
          <a:off x="287524" y="1752574"/>
          <a:ext cx="8568951" cy="202397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40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9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4109">
                  <a:extLst>
                    <a:ext uri="{9D8B030D-6E8A-4147-A177-3AD203B41FA5}">
                      <a16:colId xmlns:a16="http://schemas.microsoft.com/office/drawing/2014/main" val="2766573642"/>
                    </a:ext>
                  </a:extLst>
                </a:gridCol>
                <a:gridCol w="2394442">
                  <a:extLst>
                    <a:ext uri="{9D8B030D-6E8A-4147-A177-3AD203B41FA5}">
                      <a16:colId xmlns:a16="http://schemas.microsoft.com/office/drawing/2014/main" val="2327618630"/>
                    </a:ext>
                  </a:extLst>
                </a:gridCol>
              </a:tblGrid>
              <a:tr h="12924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Type</a:t>
                      </a:r>
                      <a:endParaRPr sz="18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u="none" strike="noStrike" cap="none" dirty="0"/>
                        <a:t>Input: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u="none" strike="noStrike" cap="none" dirty="0"/>
                        <a:t>Amplitude Only</a:t>
                      </a:r>
                      <a:endParaRPr lang="en-US" sz="18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u="none" strike="noStrike" cap="none" dirty="0"/>
                        <a:t>Input: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u="none" strike="noStrike" cap="none" dirty="0"/>
                        <a:t>Amplitude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u="none" strike="noStrike" cap="none" dirty="0"/>
                        <a:t>&amp;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u="none" strike="noStrike" cap="none" dirty="0"/>
                        <a:t>Variance of Amplitude 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u="none" strike="noStrike" cap="none" dirty="0"/>
                        <a:t>Input: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u="none" strike="noStrike" cap="none" dirty="0"/>
                        <a:t>Amplitude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u="none" strike="noStrike" cap="none" dirty="0"/>
                        <a:t>&amp;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altLang="zh-TW" sz="1800" u="none" strike="noStrike" cap="none" dirty="0"/>
                        <a:t>Phase</a:t>
                      </a:r>
                      <a:r>
                        <a:rPr lang="en-US" altLang="zh-TW" sz="1800" u="none" strike="noStrike" cap="none" baseline="0" dirty="0"/>
                        <a:t> Difference</a:t>
                      </a:r>
                      <a:endParaRPr lang="en-US" altLang="zh-TW" sz="1800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5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Time-varying Data Analysis</a:t>
                      </a:r>
                      <a:endParaRPr sz="18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V</a:t>
                      </a:r>
                      <a:endParaRPr sz="18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V</a:t>
                      </a:r>
                      <a:endParaRPr sz="18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V</a:t>
                      </a:r>
                      <a:endParaRPr sz="1800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6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97614" y="2924944"/>
            <a:ext cx="69487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Time-varying Performance Analysis under Different Types of Inputs</a:t>
            </a:r>
            <a:r>
              <a:rPr lang="en-US" altLang="zh-TW" sz="320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9284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未提供說明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067" y="1186003"/>
            <a:ext cx="4209933" cy="31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540" y="4369385"/>
            <a:ext cx="3162476" cy="248861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EC1CF0F-A428-4DFD-B610-8098EEBF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4082"/>
          </a:xfrm>
        </p:spPr>
        <p:txBody>
          <a:bodyPr/>
          <a:lstStyle/>
          <a:p>
            <a:r>
              <a:rPr lang="en-TW" b="1" dirty="0"/>
              <a:t>Presence Detection with Tx/Rx at Different Rooms:</a:t>
            </a:r>
            <a:r>
              <a:rPr lang="en-TW" dirty="0"/>
              <a:t> </a:t>
            </a:r>
            <a:r>
              <a:rPr lang="en-US" altLang="zh-TW" dirty="0"/>
              <a:t>Experimental Setup (1/2)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63074C-D18E-4BCB-AE01-01F120A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708375EF-0C5D-4EAF-BEF3-141114652ADB}"/>
              </a:ext>
            </a:extLst>
          </p:cNvPr>
          <p:cNvSpPr/>
          <p:nvPr/>
        </p:nvSpPr>
        <p:spPr>
          <a:xfrm>
            <a:off x="6337176" y="1793972"/>
            <a:ext cx="432048" cy="41976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FB73CA9-B984-4C55-AA49-CAC540FC7B43}"/>
              </a:ext>
            </a:extLst>
          </p:cNvPr>
          <p:cNvSpPr txBox="1"/>
          <p:nvPr/>
        </p:nvSpPr>
        <p:spPr>
          <a:xfrm>
            <a:off x="6358041" y="1365126"/>
            <a:ext cx="143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Tx</a:t>
            </a:r>
            <a:r>
              <a:rPr lang="en-US" altLang="zh-TW" dirty="0">
                <a:solidFill>
                  <a:srgbClr val="FF0000"/>
                </a:solidFill>
              </a:rPr>
              <a:t>: WAX650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FB73CA9-B984-4C55-AA49-CAC540FC7B43}"/>
              </a:ext>
            </a:extLst>
          </p:cNvPr>
          <p:cNvSpPr txBox="1"/>
          <p:nvPr/>
        </p:nvSpPr>
        <p:spPr>
          <a:xfrm>
            <a:off x="6358041" y="6015692"/>
            <a:ext cx="1193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rgbClr val="FF0000"/>
                </a:solidFill>
              </a:rPr>
              <a:t>Tx</a:t>
            </a:r>
            <a:r>
              <a:rPr lang="en-US" altLang="zh-TW" sz="1400" dirty="0">
                <a:solidFill>
                  <a:srgbClr val="FF0000"/>
                </a:solidFill>
              </a:rPr>
              <a:t>: 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WAX650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FB73CA9-B984-4C55-AA49-CAC540FC7B43}"/>
              </a:ext>
            </a:extLst>
          </p:cNvPr>
          <p:cNvSpPr txBox="1"/>
          <p:nvPr/>
        </p:nvSpPr>
        <p:spPr>
          <a:xfrm>
            <a:off x="5431155" y="4923892"/>
            <a:ext cx="1193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Rx: 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WAX510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44918" y="4569949"/>
            <a:ext cx="28456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Tx: WAX650</a:t>
            </a:r>
          </a:p>
          <a:p>
            <a:r>
              <a:rPr lang="en-US" altLang="zh-TW" dirty="0"/>
              <a:t>Rx: WAX510</a:t>
            </a:r>
          </a:p>
          <a:p>
            <a:endParaRPr lang="en-US" altLang="zh-TW" dirty="0"/>
          </a:p>
          <a:p>
            <a:r>
              <a:rPr lang="en-US" altLang="zh-TW" dirty="0"/>
              <a:t>Package: 5000 pkts per case</a:t>
            </a:r>
          </a:p>
          <a:p>
            <a:r>
              <a:rPr lang="en-US" altLang="zh-TW" dirty="0">
                <a:sym typeface="Arial"/>
              </a:rPr>
              <a:t>Distance: ~5m</a:t>
            </a:r>
            <a:endParaRPr lang="zh-TW" altLang="en-US" dirty="0">
              <a:sym typeface="Arial"/>
            </a:endParaRPr>
          </a:p>
          <a:p>
            <a:endParaRPr lang="zh-TW" altLang="en-US" dirty="0"/>
          </a:p>
        </p:txBody>
      </p:sp>
      <p:pic>
        <p:nvPicPr>
          <p:cNvPr id="19" name="Picture 4" descr="未提供說明。">
            <a:extLst>
              <a:ext uri="{FF2B5EF4-FFF2-40B4-BE49-F238E27FC236}">
                <a16:creationId xmlns:a16="http://schemas.microsoft.com/office/drawing/2014/main" id="{8369939A-558F-486B-898A-79D7BF546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6003"/>
            <a:ext cx="4224469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: 圓角 8">
            <a:extLst>
              <a:ext uri="{FF2B5EF4-FFF2-40B4-BE49-F238E27FC236}">
                <a16:creationId xmlns:a16="http://schemas.microsoft.com/office/drawing/2014/main" id="{D51B5A67-C548-4DB3-974D-B97B7985FC37}"/>
              </a:ext>
            </a:extLst>
          </p:cNvPr>
          <p:cNvSpPr/>
          <p:nvPr/>
        </p:nvSpPr>
        <p:spPr>
          <a:xfrm>
            <a:off x="2591735" y="2177824"/>
            <a:ext cx="432048" cy="4320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A56417B-45FC-47EF-9EA1-6C8D154B2026}"/>
              </a:ext>
            </a:extLst>
          </p:cNvPr>
          <p:cNvSpPr txBox="1"/>
          <p:nvPr/>
        </p:nvSpPr>
        <p:spPr>
          <a:xfrm>
            <a:off x="2053156" y="1696747"/>
            <a:ext cx="144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Rx: WAX510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29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3D372E1E-C4B8-417F-82AB-9B3A9D3BD7EC}"/>
              </a:ext>
            </a:extLst>
          </p:cNvPr>
          <p:cNvSpPr txBox="1">
            <a:spLocks/>
          </p:cNvSpPr>
          <p:nvPr/>
        </p:nvSpPr>
        <p:spPr>
          <a:xfrm>
            <a:off x="457200" y="1196752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0000FF"/>
                </a:solidFill>
                <a:latin typeface="+mj-lt"/>
                <a:ea typeface="+mj-ea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>
                <a:solidFill>
                  <a:srgbClr val="000000"/>
                </a:solidFill>
              </a:rPr>
              <a:t>Person walks and stands in the room randomly</a:t>
            </a:r>
          </a:p>
          <a:p>
            <a:r>
              <a:rPr lang="en-US" altLang="zh-TW" b="1" dirty="0">
                <a:solidFill>
                  <a:srgbClr val="000000"/>
                </a:solidFill>
              </a:rPr>
              <a:t>Using four rounds data at different time interval as input to compare the influence of time-varying</a:t>
            </a:r>
          </a:p>
          <a:p>
            <a:endParaRPr lang="zh-TW" altLang="en-US" dirty="0"/>
          </a:p>
        </p:txBody>
      </p:sp>
      <p:pic>
        <p:nvPicPr>
          <p:cNvPr id="14" name="Picture 2" descr="未提供說明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6003"/>
            <a:ext cx="4209933" cy="31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470" y="1167450"/>
            <a:ext cx="4532356" cy="3566601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EC1CF0F-A428-4DFD-B610-8098EEBF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4082"/>
          </a:xfrm>
        </p:spPr>
        <p:txBody>
          <a:bodyPr/>
          <a:lstStyle/>
          <a:p>
            <a:r>
              <a:rPr lang="en-TW" b="1" dirty="0"/>
              <a:t>Presence Detection with Tx/Rx at Different Rooms: </a:t>
            </a:r>
            <a:r>
              <a:rPr lang="en-US" altLang="zh-TW" dirty="0"/>
              <a:t>Experimental Setup (2/2)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63074C-D18E-4BCB-AE01-01F120A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FB73CA9-B984-4C55-AA49-CAC540FC7B43}"/>
              </a:ext>
            </a:extLst>
          </p:cNvPr>
          <p:cNvSpPr txBox="1"/>
          <p:nvPr/>
        </p:nvSpPr>
        <p:spPr>
          <a:xfrm>
            <a:off x="7521646" y="3820506"/>
            <a:ext cx="118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rgbClr val="FF0000"/>
                </a:solidFill>
              </a:rPr>
              <a:t>Tx</a:t>
            </a:r>
            <a:r>
              <a:rPr lang="en-US" altLang="zh-TW" sz="1400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WAX650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FB73CA9-B984-4C55-AA49-CAC540FC7B43}"/>
              </a:ext>
            </a:extLst>
          </p:cNvPr>
          <p:cNvSpPr txBox="1"/>
          <p:nvPr/>
        </p:nvSpPr>
        <p:spPr>
          <a:xfrm>
            <a:off x="5990532" y="1620022"/>
            <a:ext cx="118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Rx: 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WAX510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矩形: 圓角 5">
            <a:extLst>
              <a:ext uri="{FF2B5EF4-FFF2-40B4-BE49-F238E27FC236}">
                <a16:creationId xmlns:a16="http://schemas.microsoft.com/office/drawing/2014/main" id="{708375EF-0C5D-4EAF-BEF3-141114652ADB}"/>
              </a:ext>
            </a:extLst>
          </p:cNvPr>
          <p:cNvSpPr/>
          <p:nvPr/>
        </p:nvSpPr>
        <p:spPr>
          <a:xfrm>
            <a:off x="1403109" y="1793972"/>
            <a:ext cx="432048" cy="41976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FB73CA9-B984-4C55-AA49-CAC540FC7B43}"/>
              </a:ext>
            </a:extLst>
          </p:cNvPr>
          <p:cNvSpPr txBox="1"/>
          <p:nvPr/>
        </p:nvSpPr>
        <p:spPr>
          <a:xfrm>
            <a:off x="1423974" y="1365126"/>
            <a:ext cx="143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Tx</a:t>
            </a:r>
            <a:r>
              <a:rPr lang="en-US" altLang="zh-TW" dirty="0">
                <a:solidFill>
                  <a:srgbClr val="FF0000"/>
                </a:solidFill>
              </a:rPr>
              <a:t>: WAX650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87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Model with Different Input Data (1/4)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utoShape 2" descr="data:image/png;base64,iVBORw0KGgoAAAANSUhEUgAAC3gAAAOECAYAAABJ/XJpAAAPjnRFWHRteGZpbGUAJTNDbXhHcmFwaE1vZGVsJTNFJTNDcm9vdCUzRSUzQ214Q2VsbCUyMGlkJTNEJTIyMCUyMiUyRiUzRSUzQ214Q2VsbCUyMGlkJTNEJTIyMSUyMiUyMHBhcmVudCUzRCUyMjAlMjIlMkYlM0UlM0NteENlbGwlMjBpZCUzRCUyMjIlMjIlMjB2YWx1ZSUzRCUyMiUyMiUyMHN0eWxlJTNEJTIyZW5kQXJyb3clM0Rub25lJTNCaHRtbCUzRDElM0JzdHJva2VXaWR0aCUzRDQlM0IlMjIlMjBlZGdlJTNEJTIyMSUyMiUyMHBhcmVudCUzRCUyMjElMjIlM0UlM0NteEdlb21ldHJ5JTIwd2lkdGglM0QlMjI1MCUyMiUyMGhlaWdodCUzRCUyMjUwJTIyJTIwcmVsYXRpdmUlM0QlMjIxJTIyJTIwYXMlM0QlMjJnZW9tZXRyeSUyMiUzRSUzQ214UG9pbnQlMjB4JTNEJTIyMjAlMjIlMjB5JTNEJTIyNDgwJTIyJTIwYXMlM0QlMjJzb3VyY2VQb2ludCUyMiUyRiUzRSUzQ214UG9pbnQlMjB4JTNEJTIyMjAlMjIlMjB5JTNEJTIyMjgwJTIyJTIwYXMlM0QlMjJ0YXJnZXRQb2ludCUyMiUyRiUzRSUzQyUyRm14R2VvbWV0cnklM0UlM0MlMkZteENlbGwlM0UlM0NteENlbGwlMjBpZCUzRCUyMjMlMjIlMjB2YWx1ZSUzRCUyMiUyMiUyMHN0eWxlJTNEJTIyZW5kQXJyb3clM0Rub25lJTNCaHRtbCUzRDElM0JzdHJva2VXaWR0aCUzRDQlM0IlMjIlMjBlZGdlJTNEJTIyMSUyMiUyMHBhcmVudCUzRCUyMjElMjIlM0UlM0NteEdlb21ldHJ5JTIwd2lkdGglM0QlMjI1MCUyMiUyMGhlaWdodCUzRCUyMjUwJTIyJTIwcmVsYXRpdmUlM0QlMjIxJTIyJTIwYXMlM0QlMjJnZW9tZXRyeSUyMiUzRSUzQ214UG9pbnQlMjB4JTNEJTIyNDAlMjIlMjB5JTNEJTIyMjgwJTIyJTIwYXMlM0QlMjJzb3VyY2VQb2ludCUyMiUyRiUzRSUzQ214UG9pbnQlMjB4JTNEJTIyMjAlMjIlMjB5JTNEJTIyMjgwJTIyJTIwYXMlM0QlMjJ0YXJnZXRQb2ludCUyMiUyRiUzRSUzQyUyRm14R2VvbWV0cnklM0UlM0MlMkZteENlbGwlM0UlM0NteENlbGwlMjBpZCUzRCUyMjQlMjIlMjB2YWx1ZSUzRCUyMiUyMiUyMHN0eWxlJTNEJTIyZW5kQXJyb3clM0Rub25lJTNCaHRtbCUzRDElM0JzdHJva2VXaWR0aCUzRDQlM0IlMjIlMjBlZGdlJTNEJTIyMSUyMiUyMHBhcmVudCUzRCUyMjElMjIlM0UlM0NteEdlb21ldHJ5JTIwd2lkdGglM0QlMjI1MCUyMiUyMGhlaWdodCUzRCUyMjUwJTIyJTIwcmVsYXRpdmUlM0QlMjIxJTIyJTIwYXMlM0QlMjJnZW9tZXRyeSUyMiUzRSUzQ214UG9pbnQlMjB4JTNEJTIyNDAlMjIlMjB5JTNEJTIyNDgwJTIyJTIwYXMlM0QlMjJzb3VyY2VQb2ludCUyMiUyRiUzRSUzQ214UG9pbnQlMjB4JTNEJTIyMjAlMjIlMjB5JTNEJTIyNDgwJTIyJTIwYXMlM0QlMjJ0YXJnZXRQb2ludCUyMiUyRiUzRSUzQyUyRm14R2VvbWV0cnklM0UlM0MlMkZteENlbGwlM0UlM0NteENlbGwlMjBpZCUzRCUyMjUlMjIlMjB2YWx1ZSUzRCUyMiUyMiUyMHN0eWxlJTNEJTIyZW5kQXJyb3clM0Rub25lJTNCaHRtbCUzRDElM0JzdHJva2VXaWR0aCUzRDQlM0IlMjIlMjBlZGdlJTNEJTIyMSUyMiUyMHBhcmVudCUzRCUyMjElMjIlM0UlM0NteEdlb21ldHJ5JTIwd2lkdGglM0QlMjI1MCUyMiUyMGhlaWdodCUzRCUyMjUwJTIyJTIwcmVsYXRpdmUlM0QlMjIxJTIyJTIwYXMlM0QlMjJnZW9tZXRyeSUyMiUzRSUzQ214UG9pbnQlMjB4JTNEJTIyNDYwJTIyJTIweSUzRCUyMjQ4MCUyMiUyMGFzJTNEJTIyc291cmNlUG9pbnQlMjIlMkYlM0UlM0NteFBvaW50JTIweCUzRCUyMjQ2MCUyMiUyMHklM0QlMjIyODAlMjIlMjBhcyUzRCUyMnRhcmdldFBvaW50JTIyJTJGJTNFJTNDJTJGbXhHZW9tZXRyeSUzRSUzQyUyRm14Q2VsbCUzRSUzQ214Q2VsbCUyMGlkJTNEJTIyNiUyMiUyMHZhbHVlJTNEJTIyJTIyJTIwc3R5bGUlM0QlMjJlbmRBcnJvdyUzRG5vbmUlM0JodG1sJTNEMSUzQnN0cm9rZVdpZHRoJTNENCUzQiUyMiUyMGVkZ2UlM0QlMjIxJTIyJTIwcGFyZW50JTNEJTIyMSUyMiUzRSUzQ214R2VvbWV0cnklMjB3aWR0aCUzRCUyMjUwJTIyJTIwaGVpZ2h0JTNEJTIyNTAlMjIlMjByZWxhdGl2ZSUzRCUyMjElMjIlMjBhcyUzRCUyMmdlb21ldHJ5JTIyJTNFJTNDbXhQb2ludCUyMHglM0QlMjI0NjAlMjIlMjB5JTNEJTIyMjgwJTIyJTIwYXMlM0QlMjJzb3VyY2VQb2ludCUyMiUyRiUzRSUzQ214UG9pbnQlMjB4JTNEJTIyNDQwJTIyJTIweSUzRCUyMjI4MCUyMiUyMGFzJTNEJTIydGFyZ2V0UG9pbnQlMjIlMkYlM0UlM0MlMkZteEdlb21ldHJ5JTNFJTNDJTJGbXhDZWxsJTNFJTNDbXhDZWxsJTIwaWQlM0QlMjI3JTIyJTIwdmFsdWUlM0QlMjIlMjIlMjBzdHlsZSUzRCUyMmVuZEFycm93JTNEbm9uZSUzQmh0bWwlM0QxJTNCc3Ryb2tlV2lkdGglM0Q0JTNCJTIyJTIwZWRnZSUzRCUyMjElMjIlMjBwYXJlbnQlM0QlMjIxJTIyJTNFJTNDbXhHZW9tZXRyeSUyMHdpZHRoJTNEJTIyNTAlMjIlMjBoZWlnaHQlM0QlMjI1MCUyMiUyMHJlbGF0aXZlJTNEJTIyMSUyMiUyMGFzJTNEJTIyZ2VvbWV0cnklMjIlM0UlM0NteFBvaW50JTIweCUzRCUyMjQ2MCUyMiUyMHklM0QlMjI0ODAlMjIlMjBhcyUzRCUyMnNvdXJjZVBvaW50JTIyJTJGJTNFJTNDbXhQb2ludCUyMHglM0QlMjI0NDAlMjIlMjB5JTNEJTIyNDgwJTIyJTIwYXMlM0QlMjJ0YXJnZXRQb2ludCUyMiUyRiUzRSUzQyUyRm14R2VvbWV0cnklM0UlM0MlMkZteENlbGwlM0UlM0NteENlbGwlMjBpZCUzRCUyMjglMjIlMjB2YWx1ZSUzRCUyMiUyMiUyMHN0eWxlJTNEJTIyd2hpdGVTcGFjZSUzRHdyYXAlM0JodG1sJTNEMSUzQmFzcGVjdCUzRGZpeGVkJTNCc3Ryb2tlV2lkdGglM0Q0JTNCJTIyJTIwdmVydGV4JTNEJTIyMSUyMiUyMHBhcmVudCUzRCUyMjElMjIlM0UlM0NteEdlb21ldHJ5JTIweCUzRCUyMjUwJTIyJTIweSUzRCUyMjI5MCUyMiUyMHdpZHRoJTNEJTIyMTgwJTIyJTIwaGVpZ2h0JTNEJTIyMTgwJTIyJTIwYXMlM0QlMjJnZW9tZXRyeSUyMiUyRiUzRSUzQyUyRm14Q2VsbCUzRSUzQ214Q2VsbCUyMGlkJTNEJTIyOSUyMiUyMHZhbHVlJTNEJTIyJTIyJTIwc3R5bGUlM0QlMjJ3aGl0ZVNwYWNlJTNEd3JhcCUzQmh0bWwlM0QxJTNCYXNwZWN0JTNEZml4ZWQlM0JzdHJva2VXaWR0aCUzRDQlM0IlMjIlMjB2ZXJ0ZXglM0QlMjIxJTIyJTIwcGFyZW50JTNEJTIyMSUyMiUzRSUzQ214R2VvbWV0cnklMjB4JTNEJTIyMjUwJTIyJTIweSUzRCUyMjI5MCUyMiUyMHdpZHRoJTNEJTIyMTgwJTIyJTIwaGVpZ2h0JTNEJTIyMTgwJTIyJTIwYXMlM0QlMjJnZW9tZXRyeSUyMiUyRiUzRSUzQyUyRm14Q2VsbCUzRSUzQ214Q2VsbCUyMGlkJTNEJTIyMTAlMjIlMjB2YWx1ZSUzRCUyMiUyMiUyMHN0eWxlJTNEJTIyZW5kQXJyb3clM0RjbGFzc2ljJTNCaHRtbCUzRDElM0JzdHJva2VXaWR0aCUzRDQlM0IlMjIlMjBlZGdlJTNEJTIyMSUyMiUyMHBhcmVudCUzRCUyMjElMjIlM0UlM0NteEdlb21ldHJ5JTIwd2lkdGglM0QlMjI1MCUyMiUyMGhlaWdodCUzRCUyMjUwJTIyJTIwcmVsYXRpdmUlM0QlMjIxJTIyJTIwYXMlM0QlMjJnZW9tZXRyeSUyMiUzRSUzQ214UG9pbnQlMjB4JTNEJTIyNTAwJTIyJTIweSUzRCUyMjM4MCUyMiUyMGFzJTNEJTIyc291cmNlUG9pbnQlMjIlMkYlM0UlM0NteFBvaW50JTIweCUzRCUyMjU2MCUyMiUyMHklM0QlMjIzODAlMjIlMjBhcyUzRCUyMnRhcmdldFBvaW50JTIyJTJGJTNFJTNDJTJGbXhHZW9tZXRyeSUzRSUzQyUyRm14Q2VsbCUzRSUzQ214Q2VsbCUyMGlkJTNEJTIyMTElMjIlMjB2YWx1ZSUzRCUyMiUyMiUyMHN0eWxlJTNEJTIyd2hpdGVTcGFjZSUzRHdyYXAlM0JodG1sJTNEMSUzQmFzcGVjdCUzRGZpeGVkJTNCc3Ryb2tlV2lkdGglM0Q0JTNCJTIyJTIwdmVydGV4JTNEJTIyMSUyMiUyMHBhcmVudCUzRCUyMjElMjIlM0UlM0NteEdlb21ldHJ5JTIweCUzRCUyMjU3MCUyMiUyMHklM0QlMjIzMDAlMjIlMjB3aWR0aCUzRCUyMjE2MCUyMiUyMGhlaWdodCUzRCUyMjE2MCUyMiUyMGFzJTNEJTIyZ2VvbWV0cnklMjIlMkYlM0UlM0MlMkZteENlbGwlM0UlM0MlMkZyb290JTNFJTNDJTJGbXhHcmFwaE1vZGVsJTNFk9GvXwAAIABJREFUeF7s3duOLMltBdDR/3+0/DDGAEL3kaLIKDLJXH513GoxjDw7mhj/6y//Q4AAAQIECBAgQIAAAQIECBAgQIAAAQIECBAgQIAAAQIECBAgQIAAAQIECBAgQIAAAQKPEPjXI07hEAQIECBAgAABAgQIECBAgAABAgQIECBAgAABAgQIECBAgAABAgQIECBAgAABAgQIECDwlwZvl4AAAQIECBAgQIAAAQIECBAgQIAAAQIECBAgQIAAAQIECBAgQIAAAQIECBAgQIAAAQIPEdDg/ZBCOAYBAgQIECBAgAABAgQIECBAgAABAgQIECBAgAABAgQIECBAgAABAgQIECBAgAABAgQ0eLsDBAgQIECAAAECBAgQIECAAAECBAgQIECAAAECBAgQIECAAAECBAgQIECAAAECBAgQeIiABu+HFMIxCBAgQIAAAQIECBAgQIAAAQIECBAgQIAAAQIECBAgQIAAAQIECBAgQIAAAQIECBAgoMHbHSBAgAABAgQIECBAgAABAgQIECBAgAABAgQIECBAgAABAgQIECBAgAABAgQIECBAgMBDBDR4P6QQjkGAAAECBAgQIECAAAECBAgQIECAAAECBAgQIECAAAECBAgQIECAAAECBAgQIECAAAEN3u4AAQIECBAgQIAAAQIECBAgQIAAAQIECBAgQIAAAQIECBAgQIAAAQIECBAgQIAAAQIEHiKgwfshhXAMAgQIECBAgAABAgQIECBAgAABAgQIECBAgAABAgQIECBAgAABAgQIECBAgAABAgQIaPB2BwgQIECAAAECBAgQIECAAAECBAgQIECAAAECBAgQIECAAAECBAgQIECAAAECBAgQIPAQAQ3eDymEYxAgQIAAAQIECBAgQIAAAQIECBAgQIAAAQIECBAgQIAAAQIECBAgQIAAAQIECBAgQECDtztAgAABAgQIECBAgAABAgQIECBAgAABAgQIECBAgAABAgQIECBAgAABAgQIECBAgACBhwho8H5IIRyDAAECBAgQIECAAAECBAgQIECAAAECBAgQIECAAAECBAgQIECAAAECBAgQIECAAAECGrzdAQIECBAgQIAAAQIECBAgQIAAAQIECBAgQIAAAQIECBAgQIAAAQIECBAgQIAAAQIECDxEQIP3QwrhGAQIECBAgAABAgQIECBAgAABAgQIECBAgAABAgQIECBAgAABAgQIECBAgAABAgQIENDg7Q4QIECAAAECBAgQIECAAAECBAgQIECAAAECBAgQIECAAAECBAgQIECAAAECBAgQIEDgIQIavB9SCMcgQIAAAQIECBAgQIAAAQIECBAgQIAAAQIECBAgQIAAAQIECBAgQIAAAQIECBAgQICABm93gAABAgQIECBAgAABAgQIECBAgAABAgQIECBAgAABAgQIECBAgAABAgQIECBAgAABAg8R0OD9kEI4BgECBAgQIECAAAECBAgQIECAAAECBAgQIECAAAECBAgQIECAAAECBAgQIECAAAECBDR4uwMECBAgQIAAAQIECBAgQIAAAQIECBAgQIAAAQIECBAgQIAAAQIECBAgQIAAAQIECBB4iIAG74cUwjEIECBAgAABAgQIECBAgAABAgQIECBAgAABAgQIECBAgAABAgQIECBAgAABAgQIECCgwdsdIECAAAECBAgQIECAAAECBAgQIECAAAECBAgQIECAAAECBAgQIECAAAECBAgQIECAwEMENHg/pBCOQYAAAQIECBAgQIAAAQIECBAgQIAAAQIECBAgQIAAAQIECBAgQIAAAQIECBAgQIAAAQ3e7gABAgQIECBAgAABAgQIECBAgAABAgQIECBAgAABAgQIECBAgAABAgQIECBAgAABAgQeIqDB+yGFcAwCBAgQIECAAAECBAgQIECAAAECBAgQIECAAAECBAgQIECAAAECBAgQIECAAAECBAho8HYHCBAgQIAAAQIECBAgQIAAAQIECBAgQIAAAQIECBAgQIAAAQIECBAgQIAAAQIECBAg8BABDd4PKYRjECBAgAABAgQIECBAgAABAgQIECBAgAABAgQIECBAgAABAgQIECBAgAABAgQIECBAQIO3O0CAAAECBAgQIECAAAECBAgQIECAAAECBAgQIECAAAECBAgQIECAAAECBAgQIECAAIGHCGjwfkghHIMAAQIECBAgQIAAAQIECBAgQIAAAQIECBAgQIAAAQIECBAgQIAAAQIECBAgQIAAAQIavN0BAgQIECBAgAABAgQIECBAgAABAgQIECBAgAABAgQIECBAgAABAgQIECBAgAABAgQIPERAg/dDCuEYBAgQIECAAAECBAgQIECAAAECBAgQIECAAAECBAgQIECAAAECBAgQIECAAAECBAgQ0ODtDhAgQIAAAQIECBAgQIAAAQIECBAgQIAAAQIECBAgQIAAAQIECBAgQIAAAQIECBAgQOAhAhq8H1IIxyBAgAABAgQIECBAgAABAgQIECBAgAABAgQIECBAgAABAgQIECBAgAABAgQIECBAgIAGb3eAAAECBAgQIECAAAECBAgQIECAAAECBAgQIECAAAECBAgQIECAAAECBAgQIECAAAECDxHQ4P2QQjgGAQIECBAgQIAAAQIECBAgQIAAAQIECBAgQIAAAQIECBAgQIAAAQIECBAgQIAAAQIENHi7AwQIECBAgAABAgQIECBAgAABAgQIECBAgAABAgQIECBAgAABAgQIECBAgAABAgQIEHiIgAbvhxTCMQgQIECAAAECBAgQIECAAAECBAgQIECAAAECBAgQIECAAAECBAgQIECAAAECBAgQIKDB2x0gQIAAAQIECBAgQIAAAQIECBAgQIAAAQIECBAgQIAAAQIECBAgQIAAAQIECBAgQIDAQwQ0eD+kEI5BgAABAgQIECBAgAABAgQIECBAgAABAgQIECBAgAABAgQIECBAgAABAgQIECBAgAABDd7uAAECBAgQIECAAAECBAgQIECAAAECBAgQIECAAAECBAgQIECAAAECBAgQIECAAAECBB4ioMH7IYVwDAIECBAgQIAAAQIECBAgQIAAAQIECBAgQIAAAQIECBAgQIAAAQIECBAgQIAAAQIECGxq8P63cqYENt2FFITJBAgQIECAAAECBAgQIECAAAECBAgQIECAwBoBfz/KldLfj3J+ZhMgQIAAAQIECBAgQIAAAQIEQgKbHmU80IWuwD+TNt2FnITZBAgQIECAAAECBAgQIECAAAECBAgQIECAwBYBfz/KVdLfj3J+ZhMgQIAAAQIECBAgQIAAAQIEQgKbHmU80IWuwD+TNt2FnITZBAgQIECAAAECBAgQIECAAAECBAgQIECAwBYBfz/KVdLfj3J+ZhMgQIAAAQIECBAgQIAAAQIEQgKbHmU80IWuwD+TNt2FnITZBAgQIECAAAECBAgQIECAAAECBAgQIECAwBYBfz/KVdLfj3J+ZhMgQIAAAQIECBAgQIAAAQIEQgKbHmU80IWuwD+TNt2FnITZBAgQIECAAAECBAgQIECAAAECBAgQIECAwBYBfz/KVdLfj3J+ZhMgQIAAAQIECBAgQIAAAQIEQgKbHmU80IWuwD+TNt2FnITZBAgQIECAAAECBAgQIECAAAECBAgQIECAwBYBfz/KVdLfj3J+ZhMgQIAAAQIECBAgQIAAAQIEQgKbHmU80IWuwD+TNt2FnITZBAgQIECAAAECBAgQIECAAAECBAgQIECAwBYBfz/KVdLfj3J+ZhMgQIAAAQIECBAgQIAAAQIEQgKbHmU80IWuwD+TNt2FnITZBAgQIECAAAECBAgQIECAAAECBAgQIECAwBYBfz/KVdLfj3J+ZhMgQIAAAQIECBAgQIAAAQIEQgKTHmU8wIVKfDxp0l04/lEGEiBAgAABAgQIECBAgAABAgQIECBAgAABAq8W8Pel75bf35e+62t1AgQIECBAgAABAgQIECBA4KUCkx5dPMB995JOugvflbA6AQIECBAgQIAAAQIECBAgQIAAAQIECBAgsEXA35e+W0l/X/qur9UJECBAgAABAgQIECBAgACBlwpMenTxAPfdSzrpLnxXwuoECBAgQIAAAQIECBAgQIAAAQIECBAgQIDAFgF/X/puJf196bu+VidAgAABAgQIECBAgAABAgReKjDp0cUD3Hcv6aS78F0JqxMgQIAAAQIECBAgQIAAAQIECBAgQIAAAQJbBPx96buV9Pel7/panQABAgQIECBAgAABAgQIEHipwKRHFw9w372kk+7CdyWsToAAAQIECBAgQIAAAQIECBAgQIAAAQIECGwR8Pel71bS35e+62t1AgQIECBAgAABAgQIECBA4KUCkx5dPMB995JOugvflbA6AQIECBAgQIAAAQIECBAgQIAAAQIECBAgsEXA35e+W0l/X/qur9UJECBAgAABAgQIECBAgACBlwpMenTxAPfdSzrpLnxXwuoECBAgQIAAAQIECBAgQIAAAQIECBAgQIDAFgF/X/puJf196bu+VidAgAABAgQIECBAgAABAgReKjDp0cUD3Hcv6aS78F0JqxMgQIAAAQIECBAgQIAAAQIECBAgQIAAAQJbBPx96buV9Pel7/panQABAgQIECBAgAABAgQIEHipwKRHl+wD3KTf+tLr6GcTIECAAAECBAgQIECAAAECBAgQIECAAAECBAgUCvj7WyG2rQgQIECAAAECBAgQIECAAAECpwKTmp49MJ1W1TgCBAgQIECAAAECBAgQIECAAAECBAgQIECAAAEC/1vA39/+t5ERBAgQIECAAAECBAgQIECAAIFyAQ3e5eQ2JECAAAECBAgQIECAAAECBAgQIECAAAECBAgQIPAIAQ3ejyiDQxAgQIAAAQIECBAgQIAAAQIE/lNAg7cbQYAAAQIECBAgQIAAAQIECBAgQIAAAQIECBAgQOCdAhq831l3v5oAAQIECBAgQIAAAQIECBB4uIAG74cXyPEIECBAgAABAgQIECBAgAABAgQIECBAgAABAgQIfElAg/eXYC1LgAABAgQIECBAgAABAgQIEMgIaPDO6JlLgAABAgQIECBAgAABAgQIECBAgAABAgQIECBAYK6ABu+5tXNyAgQIECBAgAABAgQIECBAYLGABu/FxfXTCBAgQIAAAQIECBAgQIAAAQIECBAgQIAAAQIECPwXAQ3ergcBAgQIECBAgAABAgQIECBA4IECGrwfWBRHIkCAAAECBAgQIECAAAECBAgQIECAAAECBAgQIFAgoMG7ANkWBAgQIECAAAECBAgQIECAAIFPBTR4fypmPAECBAgQIECAAAECBAgQIECAAAECBAgQIECAAIEdAhq8d9TRryBAgAABAgQIECBAgAABAgSWCWjwXlZQP4cAAQIECBAgQIAAAQIECBAgQIAAAQIECBAgQIDAoYAG70MowwgQIECAAAECBAgQIECAAAEClQIavCu17UWAAAECBAgQIECAAAECBAgQIECAAAECBAgQIEDgOQIavJ9TCychQIAAAQIECBAgQIAAAQIECPwjoMHbZSBAgAABAgQIECBAgAABAgQIECBAgAABAgQIECDwTgEN3u+su19NgAABAgQIECBAgAABAgQIPFxAg/fDC+R4BAgQIECAAAECBAgQIECAAAECBAgQIECAAAECBL4koMH7S7CWJUCAAAECBAgQIECAAAECBAhkBDR4Z/TMJUCAAAECBAgQIECAAAECBAgQIECAAAECBAgQIDBXQIP33No5OQECBAgQIECAAAECBAgQILBYQIP34uL6aQQIECBAgAABAgQIECBAgAABAgQIECBAgAABAgT+i4AGb9eDAAECBAgQIECAAAECBAgQIPBAAQ3eDyyKIxEgQIAAAQIECBAgQIAAAQIECBAgQIAAAQIECBAoENDgXYBsCwIECBAgQIAAAQIECBAgQIDApwIavD8VM54AAQIECBAgQIAAAQIECBAgQIAAAQIECBAgQIDADgEN3jvq6FcQIECAAAECBAgQIECAAAECywQ0eC8rqJ9DgAABAgQIECBAgAABAgQIECBAgAABAgQIECBA4FBAg/chlGEECBAgQIAAAQIECBAgQIAAgUoBDd6V2vYiQIAAAQIECBAgQIAAAQIECBAgQIAAAQIECBAg8BwBDd7PqYWTECBAgAABAgQIECBAgAABAgT+EdDg7TIQIECAAAECBAgQIECAAAECBAgQIECAAAECBAgQeKeABu931t2vJkCAAAECBAgQIECAAAECBB4uoMH74QVyPAIECBAgQIAAAQIECBAgQIAAAQIECBAgQIAAAQJfEtDg/SVYyxIgQIAAAQIECBAgQIAAAQIEMgIavDN65hIgQIAAAQIECBAgQIAAAQIECBAgQIAAAQIECBCYK6DBe27tnJwAAQIECBAgQIAAAQIECBBYLKDBe3Fx/TQCBAgQIECAAAECBAgQIECAAAECBAgQIECAAAEC/0VAg7frQYAAAQIECBAgQIAAAQIECBB4oIAG7wcWxZEIECBAgAABAgQIECBAgAABAgQIECBAgAABAgQIFAho8C5AtgUBAgQIECBAgAABAgQIECBA4FMBDd6fihn/LYHsA+K3zmVdAgQIECBAgAABAhsFJmXBb/jLH99QtSYBAgQIECBAgACB3wXenj+efi+y+Uh9n15h5yNAgAABAgQIECBAgAABAgRGCkx6dPHANPKKHR86W9/jjQwkQIAAAQIECBAgQOCvSVnwG+WSP76hak0CBAgQIECAAAECvwu8PX88/V5k85H6Pr3CzkeAAAECBAgQIECAAAECBAiMFJj06OKBaeQVOz50tr7HGxlIgAABAgQIECBAgIAGb3eAAAECBAgQIECAAIEygUl/iypDedBG2b/PqO+DiukoBAgQIECAAAECBAgQIECAwB6BSY8uHpj23Lvffkm2vrt1/DoCBAgQIECAAAECdwUmZcG7v/zv1eSPb6hakwABAgQIECBAgMDvAm/PH0+/F9l8pL5Pr7DzESBAgAABAgQIECBAgAABAiMFJj26eGAaecWOD52t7/FGBhIgQIAAAQIECBAg4L/g7Q4QIECAAAECBAgQIFAmMOlvUWUoD9oo+/cZ9X1QMR2FAAECBAgQIECAAAECBAgQ2CMw6dHFA9Oee/fbL8nWd7eOX0eAAAECBAgQIEDgrsCkLHj3l/+9mvzxDVVrEiBAgAABAgQIEPhd4O354+n3IpuP1PfpFXY+AgQIECBAgAABAgQIECBAYKTApEcXD0wjr9jxobP1Pd7IQAIECBAgQIAAAQIE/Be83QECBAgQIECAAAECBMoEJv0tqgzlQRtl/z6jvg8qpqMQIECAAAECBAgQIECAAAECewQmPbp4YNpz7377Jdn67tbx6wgQIECAAAECBAjcFZiUBe/+8r9Xkz++oWpNAgQIECBAgAABAr8LvD1/PP1eZPOR+j69ws5HgAABAgQIECBAgAABAgQIjBSY9OjigWnkFTs+dLa+xxsZSIAAAQIECBAgQICA/4K3O0CAAAECBAgQIECAQJnApL9FlaE8aKPs32fU90HFdBQCBAgQIECAAAECBAgQIEBgj8CkRxcPTHvu3W+/JFvf3Tp+HQECBAgQIECAAIG7ApOy4N1f/vdq8sc3VK1JgAABAgQIECBA4HeBt+ePp9+LbD5S36dX2PkIECBAgAABAgQIECBAgACBkQKTHl08MI28YseHztb3eCMDCRAgQIAAAQIECBDwX/B2BwgQIECAAAECBAgQKBOY9LeoMpQHbZT9+4z6PqiYjkKAAAECBAgQIECAAAECBAjsEZj06OKBac+9++2XZOu7W8evI0CAAAECBAgQIHBXYFIWvPvL/15N/viGqjUJECBAgAABAgQI/C7w9vzx9HuRzUfq+/QKOx8BAgQIECBAgAABAgQIECAwUmDSo4sHppFX7PjQ2foeb2QgAQIECBAgQIAAAQL+C97uAAECBAgQIECAAAECZQKT/hZVhvKgjbJ/n1HfBxXTUQgQIECAAAECBAgQIECAAIE9ApMeXTww7bl3v/2SbH136/h1BAgQIECAAAECBO4KTMqCd3/536vJH99QtSYBAgQIECBAgACB3wXenj+efi+y+Uh9n15h5yNAgAABAgQIECBAgAABAgRGCkx6dPHANPKKHR86W9/jjQwkQIAAAQIECBAgQMB/wdsdIECAAAECBAgQIECgTGDS36LKUB60UfbvM+r7oGI6CgECBAgQIECAAAECBAgQILBHYNKjiwemPffut1+Sre9uHb+OAAECBAgQIECAwF2BSVnw7i//ezX54xuq1iRAgAABAgQIECDwu8Db88fT70U2H6nv0yvsfAQIECBAgAABAgQIECBAgMBIgUmPLh6YRl6x40On6vvvf6emHx/SQAIECBAgQIAAAQJPEPjXv9JRLr3AExwSZ0gFCPkjIW8qAQIECBAgQIDAOAH5Y1zJPj1wKh/99dfr/z9EfeptPAECBAgQIECAAAECBAgQIEDgSGDSH/U9MB2VdOygVH01WIytu4MTIECAAAECBAgEBDRYBND+c4r8kSa0AAECBAgQIECAwFsE5I/1lU7lIw3e6++HH0iAAAECBAgQIECAAAECBAg0CWjwboK37Q+B1AOiBm83igABAgQIECBA4E0CGizS1ZY/0oQWIECAAAECBAgQeIuA/LG+0ql8pMF7/f3wAwkQIECAAAECBAgQIECAAIEmAQ3eTfC2/SGQekDU4O1GESBAgAABAgQIvElAg0W62vJHmtACBAgQIECAAAECbxGQP9ZXOpWPNHivvx9+IAECBAgQIECAAAECBAgQINAkoMG7Cd62PwRSD4gavN0oAgQIECBAgACBNwlosEhXW/5IE1qAAAECBAgQIEDgLQLyx/pKp/KRBu/198MPJECAAAECBAgQIECAAAECBJoENHg3wdv2h0DqAVGDtxtFgAABAgQIECDwJgENFulqyx9pQgsQIECAAAECBAi8RUD+WF/pVD7S4L3+fviBBAgQIECAAAECBAgQIECAQJOABu8meNv+EEg9IGrwdqMIECBAgAABAgTeJKDBIl1t+SNNaAECBAgQIECAAIG3CMgf6yudykcavNffDz+QAAECBAgQIECAAAECBAgQaBLQ4N0Eb9sfAqkHRA3ebhQBAgQIECBAgMCbBDRYpKstf6QJLUCAAAECBAgQIPAWAfljfaVT+UiD9/r74QcSIECAAAECBAgQIECAAAECTQIavJvgbftDIPWAqMHbjSJAgAABAgQIEHiTgAaLdLXljzShBQgQIECAAAECBN4iIH+sr3QqH2nwXn8//EACBAgQIECAAAECBAgQIECgSUCDdxO8bX8IpB4QNXi7UQQIECBAgAABAm8S0GCRrrb8kSa0AAECBAgQIECAwFsE5I/1lU7lIw3e6++HH0iAAAECBAgQIECAAAECBAg0CWjwboK37Q+B1AOiBm83igABAgQIECBA4E0CGizS1ZY/0oQWIECAAAECBAgQeIuA/LG+0ql8pMF7/f3wAwkQIECAAAECBAgQIECAAIEmAQ3eTfC2/SGQekDU4O1GESBAgAABAgQIvElAg0W62vJHmtACBAgQIECAAAECbxGQP9ZXOpWPNHivvx9+IAECBAgQIECAAAECBAgQINAkoMG7Cd62PwRSD4gavN0oAgQIECBAgACBNwlosEhXW/5IE1qAAAECBAgQIEDgLQLyx/pKp/KRBu/198MPJECAAAECBAgQIECAAAECBJoENHg3wdv2h0DqAVGDtxtFgAABAgQIECDwJgENFulqyx9pQgsQIECAAAECBAi8RUD+WF/pVD7S4L3+fviBBAgQIECAAAECBAgQIECAQJOABu8meNv+EEg9IGrwdqMIECBAgAABAgTeJKDBIl1t+SNNaAECBAgQIECAAIG3CMgf6yudykcavNffDz+QAAECBAgQIECAAAECBAgQaBLQ4N0Eb9sfAqkHRA3ebhQBAgQIECBAgMCbBDRYpKstf6QJLUCAAAECBAgQIPAWAfljfaVT+UiD9/r74QcSIECAAAECBAgQIECAAAECTQIavJvgbftDIPWAqMHbjSJAgAABAgQIEHiTgAaLdLXljzShBQgQIECAAAECBN4iIH+sr3QqH2nwXn8//EACBAgQIECAAAECBAgQIECgSUCDdxO8bX8IpB4QNXi7UQQIECBAgAABAm8S0GCRrrb8kSa0AAECBAgQIECAwFsE5I/1lU7lIw3e6++HH0iAAAECBAgQIECAAAECBAg0CWjwboK37Q+B1AOiBm83igABAgQIECBA4E0CGizS1ZY/0oQWIECAAAECBAgQeIuA/LG+0ql8pMF7/f3wAwkQIECAAAECBAgQIECAAIEmAQ3eTfC2/SGQekDU4O1GESBAgAABAgQIvElAg0W62vJHmtACBAgQIECAAAECbxGQP9ZXOpWPNHivvx9+IAECBAgQIECAAAECBAgQINAkoMG7Cd62PwRSD4gavN0oAgQIECBAgACBNwlosEhXW/5IE1qAAAECBAgQIEDgLQLyx/pKp/KRBu/198MPJECAAAECBAgQIECAAAECBJoENHg3wdv2h0DqAVGDtxtFgAABAgQIECDwJgENFulqyx9pQgsQIECAAAECBAi8RUD+WF/pVD7S4L3+fviBBAgQIECAAAECBAgQIECAQJOABu8meNv+EEg9IGrwdqMIECBAgAABAgTeJKDBIl1t+SNNaAECBAgQIECAAIG3CMgf6yudykcavNffDz+QAAECBAgQIECAAAECBAgQaBLQ4N0Eb9sfAqkHRA3ebhQBAgQIECBAgMCbBDRYpKstf6QJLUCAAAECBAgQIPAWAfljfaVT+UiD9/r74QcSIECAAAECBAgQIECAAAECTQIavJvgbftDIPWAqMEK3vuXAAAgAElEQVTbjSJAgAABAgQIEHiTgAaLdLXljzShBQgQIECAAAECBN4iIH+sr3QqH2nwXn8//EACBAhMFch+36b+bucmQIAAAQIECBCICTyyl/qRh/qDb/Yf4JN+a+yKzZ6Vqq8G79nFd3oCBAgQIECAAIHPBDRYfOb1y2j5I01oAQIECBAgQIAAgbcIyB/rK53KRxq8198PP5AAAQJTBbLft6m/27kJECBAgAABAgRiAo/sL37kof7gm/0H+KTfGrtis2el6qvBe3bxnZ4AAQIECBAgQOAzAQ0Wn3n9Mlr+SBNagAABAgQIECBA4C0C8sf6SqfykQbv9ffDDyRAgMBUgez3bervdm4CBAgQIECAAIGYwCP7ix95qD/4Zv8BPum3xq7Y7Fmp+mrwnl18pydAgAABAgQIEPhMQIPFZ16/jJY/0oQWIECAAAECBAgQeIuA/LG+0ql8pMF7/f3wAwkQIDBVIPt9m/q7nZsAAQIECBAgQCAm8Mj+4kce6g++2X+AT/qtsSs2e1aqvhq8Zxff6QkQIECAAAECBD4T0GDxmdcvo+WPNKEFCBAgQIAAAQIE3iIgf6yvdCofafBefz/8QAIECEwVyH7fpv5u5yZAgAABAgQIEIgJPLK/+JGH+oNv9h/gk35r7IrNnpWqrwbv2cV3egIECBAgQIAAgc8ENFh85vXLaPkjTWgBAgQIECBAgACBtwjIH+srncpHGrzX3w8/kAABAlMFst+3qb/buQkQIECAAAECBGICj+wvfuSh/uCb/Qf4pN8au2KzZ6Xqq8F7dvGdngABAgQIECBA4DMBDRafef0yWv5IE1qAAAECBAgQIEDgLQLyx/pKp/KRBu/198MPJECAwFSB7Pdt6u92bgIECBAgQIAAgZjAI/uLH3moP/hm/wE+6bfGrtjsWan6avCeXXynJ0CAAAECBAgQ+ExAg8VnXr+Mlj/ShBYgQIAAAQIECBB4i4D8sb7SqXykwXv9/fADCRAgMFUg+32b+rudmwABAgQIECBAICbwyP7iRx7qD77Zf4BP+q2xKzZ7Vqq+GrxnF9/pCRAgQIAAAQIEPhPQYPGZ1y+j5Y80oQUIECBAgAABAgTeIiB/rK90Kh9p8F5/P/xAAgQITBXIft+m/m7nJkCAAAECBAgQiAk8sr/4kYf6g2/2H+CTfmvsis2elaqvBu/ZxXd6AgQIECBAgACBzwQ0WHzm9cto+SNNaAECBAgQIECAAIG3CMgf6yudykcavNffDz+QAAECUwWy37epv9u5CRAgQIAAAQIEYgKP7C9+5KH+4Jv9B/ik3xq7YrNnpeqrwXt28Z2eAAECBAgQIEDgMwENFp95/TJa/kgTWoAAAQIECBAgQOAtAvLH+kqn8pEG7/X3ww8kQIDAVIHs923q73ZuAgQIECBAgACBmMAj+4sfeag/+Gb/AT7pt8au2OxZqfpq8J5dfKcnQIAAAQIECBD4TECDxWdev4yWP9KEFiBAgAABAgQIEHiLgPyxvtKpfKTBe/398AMJECAwVSD7fZv6u52bAAECBAgQIEAgJvDI/uJHHuoPvtl/gE/6rbErNntWqr4avGcX3+kJECBAgAABAgQ+E9Bg8ZnXL6PljzShBQgQIECAAAECBN4iIH+sr3QqH2nwXn8//EACBAhMFch+36b+bucmQIAAAQIECBCICTyyv/iRh/qDb/Yf4JN+a+yKzZ6Vqq8G79nFd3oCBAgQIECAAIHPBDRYfOb1y2j5I01oAQIECBAgQIAAgbcIyB/rK53KRxq8198PP5AAAQJTBbLft6m/27kJECBAgAABAgRiAo/sL37kof7gm/0H+KTfGrtis2el6qvBe3bxnZ4AAQIECBAgQOAzAQ0Wn3n9Mlr+SBNagAABAgQIECBA4C0C8sf6SqfykQbv9ffDDyRAgMBUgez3bervdm4CBAgQIECAAIGYwCP7ix95qD/4Zv8BPum3xq7Y7Fmp+mrwnl18pydAgAABAgQIEPhMQIPFZ16/jJY/0oQWIECAAAECBAgQeIuA/LG+0ql8pMF7/f3wAwkQIDBVIPt9m/q7nZsAAQIECBAgQCAm8Mj+4kce6g++2X+AT/qtsSs2e1aqvhq8Zxff6QkQIECAAAECBD4T0GDxmdcvo+WPNKEFCBAgQIAAAQIE3iIgf6yvdCofafBefz/8QAIECEwVSH3f9B9MLbtzEyBAgAABAm8V2Pp+NanpOfUPcA9Mj/8/3VR9BazH19cBCRAgQIAAAQIELgpsDagXif7XUvLH/xLyvydAgAABAgQIECDw/wLyx/qrkMpH/v62/n74gQQIEJgqkPq+6T+YWnbnJkCAAAECBN4qsPX9SoP3W2/08363gPW8mjgRAQIECBAgQIDAQwW2BtRCbvmjENtWBAgQIECAAAECswXkj9n1Ozh9Kh9p8D4QNoQAAQIEOgRS3zcN3h0lsycBAgQIECBAIC6w9f1Kg3f8Tph5V0DAuutpNQIECBAgQIAAgcUCWwNqYcnkj0JsWxEgQIAAAQIECMwWkD9m1+/g9Kl8pMH7QNgQAgQIEOgQSH3fNHh3lMyeBAgQIECAAIG4wNb3Kw3e8Tth5l0BAeuup9UIECBAgAABAgQWC2wNqIUlkz8KsW1FgAABAgQIECAwW0D+mF2/g9On8pEG7wNhQwgQIECgQyD1fdPg3VEyexIgQIAAAQIE4gJb3680eMfvhJl3BQSsu55WI0CAAAECBAgQWCywNaAWlkz+KMS2FQECBAgQIECAwGwB+WN2/Q5On8pHGrwPhA0hQIAAgQ6B1PdNg3dHyexJgAABAgQIEIgLbH2/0uAdvxNm3hUQsO56Wo0AAQIECBAgQGCxwNaAWlgy+aMQ21YECBAgQIAAAQKzBeSP2fU7OH0qH2nwPhA2hAABAgQ6BFLfNw3eHSWzJwECBAgQIEAgLrD1/UqDd/xOmHlXQMC662k1AgQIECBAgACBxQJbA2phyeSPQmxbESBAgAABAgQIzBaQP2bX7+D0qXykwftA2BACBAgQ6BBIfd80eHeUzJ4ECBAgQIAAgbjA1vcrDd7xO2HmXQEB666n1QgQIECAAAECBBYLbA2ohSWTPwqxbUWAAAECBAgQIDBbQP6YXb+D06fykQbvA2FDCBAgQKBDIPV90+DdUTJ7EiBAgAABAgTiAlvfrzR4x++EmXcFBKy7nlYjQIAAAQIECBBYLLA1oBaWTP4oxLYVAQIECBAgQIDAbAH5Y3b9Dk6fykcavA+EDSFAgACBDoHU902Dd0fJ7EmAAAECBAgQiAtsfb/S4B2/E2beFRCw7npajQABAgQIECBAYLHA1oBaWDL5oxDbVgQIECBAgAABArMF5I/Z9Ts4fSofafA+EDaEAAECBDoEUt83Dd4dJbMnAQIECBAgQCAusPX9SoN3/E6YeVdAwLrraTUCBAgQIECAAIHFAlsDamHJ5I9CbFsRIECAAAECBAjMFpA/Ztfv4PSpfKTB+0DYEAIECBDoEEh93zR4d5TMngQIECBAgACBuMDW9ysN3vE7YeZdAQHrrqfVCBAgQIAAAQIEFgtsDaiFJZM/CrFtRYAAAQIECBAgMFtA/phdv4PTp/KRBu8DYUMIECBAoEMg9X3T4N1RMnsSIECAAAECBOICW9+vNHjH74SZdwUErLueViNAgAABAgQIEFgssDWgFpZM/ijEthUBAgQIECBAgMBsAfljdv0OTp/KRxq8D4QNIUCAAIEOgdT3TYN3R8nsSYAAAQIECBCIC2x9v9LgHb8TZt4VELDuelqNAAECBAgQIEBgscDWgFpYMvmjENtWBAgQIECAAAECswXkj9n1Ozh9Kh9p8D4QNoQAAQIEOgRS3zcN3h0lsycBAgQIECBAIC6w9f1Kg3f8Tph5V0DAuutpNQIECBAgQIAAgcUCWwNqYcnkj0JsWxEgQIAAAQIECMwWkD9m1+/g9Kl8pMH7QNgQAgQIEOgQSH3fNHh3lMyeBAgQIECAAIG4wNb3Kw3e8Tth5l0BAeuup9UIECBAgAABAgQWC2wNqIUlkz8KsW1FgAABAgQIECAwW0D+mF2/g9On8pEG7wNhQwgQIECgQyD1fdPg3VEyexIgQIAAAQIE4gJb3680eMfvhJl3BQSsu55WI0CAAAECBAgQWCywNaAWlkz+KMS2FQECBAgQIECAwGwB+WN2/Q5On8pHGrwPhA0hQIAAgQ6B1PdNg3dHyexJgAABAgQIEIgLbH2/0uAdvxNm3hUQsO56Wo0AAQIECBAgQGCxwNaAWlgy+aMQ21YECBAgQIAAAQKzBeSP2fU7OH0qH2nwPhA2hAABAgQ6BFLfNw3eHSWzJwECBAgQIEAgLrD1/UqDd/xOmHlXQMC662k1AgQIECBAgACBxQJbA2phyeSPQmxbESBAgAABAgQIzBaQP2bX7+D0qXykwftA2BACBAgQ6BBIfd80eHeUzJ4ECBAgQIAAgbjA1vcrDd7xO2HmXQEB666n1QgQIECAAAECBBYLbA2ohSWTPwqxbUWAAAECBAgQIDBbQP6YXb+D06fykQbvA2FDCBAgQKBDIPV90+DdUTJ7EiBAgAABAgTiAlvfrzR4x++EmXcFBKy7nlYjQIAAAQIECBBYLLA1oBaWTP4oxLYVAQIECBAgQIDAbAH5Y3b9Dk6fykcavA+EDSFAgACBDoHU902Dd0fJ7EmAAAECBAgQiAtsfb/S4B2/E2beFRCw7npajQABAgQIECBAYLHA1oBaWDL5oxDbVgQIECBAgAABArMF5I/Z9Ts4fSofafA+EDaEAAECBDoEUt83Dd4dJbMnAQIECBAgQCAusPX9SoN3/E6YeVdAwLrraTUCBAgQIECAAIHFAlsDamHJ5I9CbFsRIECAAAECBAjMFpA/Ztfv4PSpfKTB+0DYEAIECBDoEEh93zR4d5TMngQIECBAgACBuMDW9ysN3vE7YeZdAQHrrqfVCBAgQIAAAQIEFgtsDaiFJZM/CrFtRYAAAQIECBAgMFtA/phdv4PTp/KRBu8DYUMIECBAoEMg9X3T4N1RMnsSIECAAAECBOICW9+vNHjH74SZdwUErLueViNAgAABAgQIEFgssDWgFpZM/ijEthUBAgQIECBAgMBsAfljdv0OTp/KRxq8D4QNIUCAAIEOgdT3TYN3R8nsSYAAAQIECBCIC2x9v9LgHb8TZt4VELDuelqNAAECBAgQIEBgscDWgFpYMvmjENtWBAgQIECAAAECswXkj9n1Ozh9Kh9p8D4QNoQAAQIEOgRS3zcN3h0lsycBAgQIECBAIC6w9f1Kg3f8Tph5V0DAuutpNQIECBAgQIAAgcUCWwNqYcnkj0JsWxEgQIAAAQIECMwWkD9m1+/g9Kl8pMH7QNgQAgQIEOgQSH3fNHh3lMyeBAgQIECAAIG4wNb3Kw3e8Tth5l0BAeuup9UIECBAgAABAgQWC2wNqIUlkz8KsW1FgAABAgQIECAwW0D+mF2/g9On8pEG7wNhQwgQIECgQyD1fdPg3VEyexIgQIAAAQIE4gJb3680eMfvhJl3BQSsu55WI0CAAAECBAgQWCywNaAWlkz+KMS2FQECBAgQIECAwGwB+WN2/Q5On8pHGrwPhA0hQIAAgQ6B1PdNg3dHyexJgAABAgQIEIgLbH2/0uAdvxNm3hUQsO56Wo0AAQIECBAgQGCxwNaAWlgy+aMQ21YECBAgQIAAAQKzBeSP2fU7OH0qH2nwPhA2hAABAgQ6BFLfNw3eHSWzJwECBAgQIEAgLrD1/UqDd/xOmHlXQMC662k1AgQIECBAgACBxQJbA2phyeSPQmxbESBAgAABAgQIzBaQP2bX7+D0qXykwftA2BACBAgQ6BBIfd80eHeUzJ4ECBAgQIAAgbjA1vcrDd7xO2HmXQEB666n1QgQIECAAAECBBYLbA2ohSWTPwqxbUWAAAECBAgQIDBbQP6YXb+D06fykQbvA2FDCBAgQKBDIPV90+DdUTJ7EiBAgAABAgTiAlvfrzR4x++EmXcFBKy7nlYjQIAAAQIECBBYLLA1oBaWTP4oxLYVAQIECBAgQIDAbAH5Y3b9Dk6fykcavA+EDSFAgACBDoHU902Dd0fJ7EmAAAECBAgQiAtsfb/S4B2/E2beFRCw7npajQABAgQIECBAYLHA1oBaWDL5oxDbVgQIECBAgAABArMF5I/Z9Ts4fSofafA+EDaEAAECBDoEUt83Dd4dJbMnAQIECBAgQCAusPX9SoN3/E6YeVdAwLrraTUCBAgQIECAAIHFAlsDamHJ5I9CbFsRIECAAAECBAjMFpA/Ztfv4PSpfKTB+0DYEAIECBDoEEh93zR4d5TMngQIECBAgACBuMDW9ysN3vE7YeZdAQHrrqfVCBAgQIAAAQIEFgtsDaiFJZM/CrFtRYAAAQIECBAgMFtA/phdv4PTp/KRBu8DYUMIECBAoEMg9X3T4N1RMnsSIECAAAECBOICW9+vNHjH74SZdwUErLueViNAgAABAgQIEFgssDWgFpZM/ijEthUBAgQIECBAgMBsAfljdv0OTp/KRxq8D4QNIUCAAIEOgdT3TYN3R8nsSYAAAQIECBCIC2x9v9LgHb8TZt4VELDuelqNAAECBAgQIEBgscDWgFpYMvmjENtWBAgQIECAAAECswXkj9n1Ozh9Kh9p8D4QNoQAAQIEOgRS3zcN3h0lsycBAgQIECBAIC6w9f1Kg3f8Tph5V0DAuutpNQIECBAgQIAAgcUCWwNqYcnkj0JsWxEgQIAAAQIECMwWkD9m1+/g9Kl8pMH7QNgQAgQIEOgQSH3fNHh3lMyeBAgQIECAAIG4wNb3Kw3e8Tth5l0BAeuup9UIECBAgAABAgQWC2wNqIUlkz8KsW1FgAABAgQIECAwW0D+mF2/g9On8pEG7wNhQwgQIECgQyD1fdPg3VEyexIgQIAAAQIE4gJb3680eMfvhJl3BQSsu55WI0CAAAECBAgQWCywNaAWlkz+KMS2FQECBAgQIECAwGwB+WN2/Q5On8pHGrwPhA0hQIAAgQ6B1PdNg3dHyexJgAABAgQIEIgLbH2/0uAdvxNm3hUQsO56Wo0AAQIECBAgQGCxwNaAWlgy+aMQ21YECBAgQIAAAQKzBeSP2fU7OH0qH2nwPhA2hAABAgQ6BFLfNw3eHSWzJwECBAgQIEAgLrD1/UqDd/xOmHlXQMC662k1AgQIECBAgACBxQJbA2phyeSPQmxbESBAgAABAgQIzBaQP2bX7+D0qXykwftA2BACBAgQ6BBIfd80eHeUzJ4ECBAgQIAAgbjA1vcrDd7xO2HmXQEB666n1QgQIECAAAECBBYLbA2ohSWTPwqxbUWAAAECBAgQIDBbQP6YXb+D06fykQbvA2FDCBAgQKBDIPV90+DdUTJ7EiBAgAABAgTiAlvfrzR4x++EmXcFBKy7nlYjQIAAAQIECBBYLLA1oBaWTP4oxLYVAQIECBAgQIDAbAH5Y3b9Dk6fykcavA+EDSFAgACBDoHU902Dd0fJ7EmAAAECBAgQiAtsfb/S4B2/E2beFRCw7npajQABAgQIECBAYLHA1oBaWDL5oxDbVgQIECBAgAABArMF5I/Z9Ts4fSofafA+EDaEAAECBDoEUt83Dd4dJbMnAQIECBAgQCAusPX9SoN3/E6YeVdAwLrraTUCBAgQIECAAIHFAlsDamHJ5I9CbFsRIECAAAECBAjMFpA/Ztfv4PSpfKTB+0DYEAIECBDoEEh93zR4d5TMngQIECBAgACBuMDW9ysN3vE7YeZdAQHrrqfVCBAgQIAAAQIEFgtsDaiFJZM/CrFtRYAAAQIECBAgMFtA/phdv4PTp/KRBu8DYUMIECBAoEMg9X3T4N1RMnsSIECAAAECBOICW9+vNHjH74SZdwUErLueViNAgAABAgQIEFgssDWgFpZM/ijEthUBAgQIECBAgMBsAfljdv0OTp/KRxq8D4QNIUCAAIEOgdT3TYN3R8nsSYAAAQIECBCIC2x9v9LgHb8TZt4VELDuelqNAAECBAgQIEBgscDWgFpYMvmjENtWBAgQIECAAAECswXkj9n1Ozh9Kh9p8D4QNoQAAQIEOgRS3zcN3h0lsycBAgQIECBAIC6w9f1Kg3f8Tph5V0DAuutpNQIECBAgQIAAgcUCWwNqYcnkj0JsWxEgQIAAAQIECMwWkD9m1+/g9Kl8pMH7QNgQAgQIEOgQSH3fNHh3lMyeBAgQIECAAIG4wNb3Kw3e8Tth5l0BAeuup9UIECBAgAABAgQWC2wNqIUlkz8KsW1FgAABAgQIECAwW0D+mF2/g9On8pEG7wNhQwgQIECgQyD1fdPg3VEyexIgQIAAAQIE4gJb3680eMfvhJl3BQSsu55WI0CAAAECBAgQWCywNaAWlkz+KMS2FQECBAgQIECAwGwB+WN2/Q5On8pHGrwPhA0hQIAAgQ6B1PdNg3dHyexJgAABAgQIEIgLbH2/0uAdvxNm3hUQsO56Wo0AAQIECBAgQGCxwNaAWlgy+aMQ21YECBAgQIAAAQKzBeSP2fU7OH0qH2nwPhA2hAABAgQ6BFLfNw3eHSWzJwECBAgQIEAgLrD1/UqDd/xOmHlXQMC662k1AgQIECBAgACBxQJbA2phyeSPQmxbESBAgAABAgQIzBaQP2bX7+D0qXykwftA2BACBAgQ6BBIfd80eHeUzJ4ECBAgQIAAgbjA1vcrDd7xO2HmXQEB666n1QgQIECAAAECBBYLbA2ohSWTPwqxbUWAAAECBAgQIDBbQP6YXb+D06fykQbvA2FDCBAgQKBDIPV90+DdUTJ7EiBAgAABAgTiAlvfrzR4x++EmXcFBKy7nlYjQIAAAQIECBBYLLA1oBaWTP4oxLYVAQIECBAgQIDAbAH5Y3b9Dk6fykcavA+EDSFAgACBDoHU902Dd0fJ7EmAAAECBAgQiAtsfb/S4B2/E2beFRCw7npajQABAgQIECBAYLHA1oBaWDL5oxDbVgQIECBAgAABArMF5I/Z9Ts4fSofafA+EDaEAAECBDoEUt83Dd4dJbMnAQIECBAgQCAusPX9SoN3/E6YeVdAwLrraTUCBAgQIECAAIHFAlsDamHJ5I9CbFsRIECAAAECBAjMFpA/Ztfv4PSpfKTB+0DYEAIECBDoEEh93zR4d5TMngQIECBAgACBuMDW9ysN3vE7YeZdAQHrrqfVCBAgQIAAAQIEFgtsDaiFJZM/CrFtRYAAAQIECBAgMFtA/phdv4PTp/KRBu8DYUMIECBAoEMg9X3T4N1RMnsSIECAAAECBOICW9+vNHjH74SZdwUErLueViNAgAABAgQIEFgssDWgFpZM/ijEthUBAgQIECBAgMBsAfljdv0OTp/KRxq8D4QNIUCAAIEOgdT3TYN3R8nsSYAAAQIECBCIC2x9v9LgHb8TZt4VELDuelqNAAECBAgQIEBgscDWgFpYMvmjENtWBAgQIECAAAECswXkj9n1Ozh9Kh9p8D4QNoQAAQIEOgRS3zcN3h0lsycBAgQIECBAIC6w9f1Kg3f8Tph5V0DAuutpNQIECBAgQIAAgcUCWwNqYcnkj0JsWxEgQIAAAQIECMwWkD9m1+/g9Kl8pMH7QNgQAgQIEOgQSH3fNHh3lMyeBAgQIECAAIG4wNb3Kw3e8Tth5l0BAeuup9UIECBAgAABAgQWC2wNqIUlkz8KsW1FgAABAgQIECAwW0D+mF2/g9On8pEG7wNhQwgQIECgQyD1fdPg3VEyexIgQIAAAQIE4gJb3680eMfvhJl3BQSsu55WI0CAAAECBAgQWCywNaAWlkz+KMS2FQECBAgQIECAwGwB+WN2/Q5On8pHGrwPhA0hQIAAgQ6B1PdNg3dHyexJgAABAgQIEIgLbH2/0uAdvxNm3hUQsO56Wo0AAQIECBAgQGCxwNaAWlgy+aMQ21YECBAgQIAAAQKzBeSP2fU7OH0qH2nwPhA2hAABAgQ6BFLfNw3eHSWzJwECBAgQIEAgLrD1/UqDd/xOmHlXQMC662k1AgQIECBAgACBxQJbA2phyeSPQmxbESBAgAABAgQIzBaQP2bX7+D0qXykwftA2BACBAgQ6BBIfd80eHeUzJ4ECBAgQIAAgbjA1vcrDd7xO2HmXQEB666n1QgQIECAAAECBBYLbA2ohSWTPwqxbUWAAAECBAgQIDBbQP6YXb+D06fykQbvA2FDCBAgQKBDIPV90+DdUTJ7EiBAgAABAgTiAlvfrzR4x++EmXcFBKy7nlYjQIAAAQIECBBYLLA1oBaWTP4oxLYVAQIECBAgQIDAbAH5Y3b9Dk6fykcavA+EDSFAgACBDoHU902Dd0fJ7EmAAAECBAgQiAtsfb/S4B2/E2beFRCw7npajQABAgQIECBAYLHA1oBaWDL5oxDbVgQIECBAgAABArMF5I/Z9Ts4fSofafA+EDaEAAECBDoEUt83Dd4dJbMnAQIECBAgQCAusPX9SoN3/E6YeVdAwLrraTUCBAgQIECAAIHFAlsDamHJ5I9CbFsRIECAAAECBAjMFpA/Ztfv4PSpfKTB+0DYEAIECBDoEEh93zR4d5TMngQIECBAgACBuMDW9ysN3vE7YeZdAQHrrqfVCBAgQIAAAQIEFgtsDaiFJZM/CrFtRYAAAQIECBAgMFtA/phdv4PTp/KRBu8DYUMIECBAoEMg9X3T4N1RMnsSIECAAAECBOICW9+vNHjH74SZdwUErLueViNAgAABAgQIEFgssDWgFpZM/ijEthUBAgQIECBAgMBsAfljdv0OTp/KRxq8D4QNIUCAAIEOgdT3TYN3R8nsSYAAAQIECBCIC2x9v9LgHb8TZt4VELDuelqNAAECBAgQIEBgscDWgFpYMvmjENtWBAgQIECAAAECswXkj9n1Ozh9Kh9p8D4QNoQAAQIEOgRS3zcN3h0lsycBAgQIECBAIK1XJ14AACAASURBVC6w9f1Kg3f8Tph5V0DAuutpNQIECBAgQIAAgcUCWwNqYcnkj0JsWxEgQIAAAQIECMwWkD9m1+/g9Kl8pMH7QNgQAgQIEOgQSH3fNHh3lMyeBAgQIECAAIG4wNb3Kw3e8Tth5l0BAeuup9UIECBAgAABAgQWC2wNqIUlkz8KsW1FgAABAgQIECAwW0D+mF2/g9On8pEG7wNhQwgQIECgQyD1fdPg3VEyexIgQIAAAQIE4gJb3680eMfvhJl3BQSsu55WI0CAAAECBAgQWCywNaAWlkz+KMS2FQECBAgQIECAwGwB+WN2/Q5On8pHGrwPhA0hQIAAgQ6B1PdNg3dHyexJgAABAgQIEIgLbH2/0uAdvxNm3hUQsO56Wo0AAQIECBAgQGCxwNaAWlgy+aMQ21YECBAgQIAAAQKzBeSP2fU7OH0qH2nwPhA2hAABAgQ6BFLfNw3eHSWzJwECBAgQIEAgLrD1/UqDd/xOmHlXQMC662k1AgQIECBAgACBxQJbA2phyeSPQmxbESBAgAABAgQIzBaQP2bX7+D0qXykwftA2BACBAgQ6BBIfd80eHeUzJ4ECBAgQIAAgbjA1vcrDd7xO2HmXQEB666n1QgQIECAAAECBBYLbA2ohSWTPwqxbUWAAAECBAgQIDBbQP6YXb+D06fykQbvA2FDCBAgQKBDIPV90+DdUTJ7EiBAgAABAgTiAlvfrzR4x++EmXcFBKy7nlYjQIAAAQIECBBYLLA1oBaWTP4oxLYVAQIECBAgQIDAbAH5Y3b9Dk6fykcavA+EDSFAgACBDoHU902Dd0fJ7EmAAAECBAgQiAtsfb/S4B2/E2beFRCw7npajQABAgQIECBAYLHA1oBaWDL5oxDbVgQIECBAgAABArMF5I/Z9Ts4fSofafA+EDaEAAECBDoEUt83Dd4dJbMnAQIECBAgQCAusPX9SoN3/E6YeVdAwLrraTUCBAgQIECAAIHFAlsDamHJ5I9CbFsRIECAAAECBAjMFpA/Ztfv4PSpfKTB+0DYEAIECBDoEEh93zR4d5TMngQIECBAgACBuMDW9ysN3vE7YeZdAQHrrqfVCBAgQIAAAQIEFgtsDaiFJZM/CrFtRYAAAQIECBAgMFtA/phdv4PTp/KRBu8DYUMIECBAoEMg9X3T4N1RMnsSIECAAAECBOICW9+vNHjH74SZdwUErLueViNAgAABAgQIEFgssDWgFpZM/ijEthUBAgQIECBAgMBsAfljdv0OTp/KRxq8D4QNIUCAAIEOgdT3TYN3R8nsSYAAAQIECBCIC2x9v9LgHb8TZt4VELDuelqNAAECBAgQIEBgscDWgFpYMvmjENtWBAgQIECAAAECswXkj9n1Ozh9Kh9p8D4QNoQAAQIEOgRS3zcN3h0lsycBAgQIECBAIC6w9f1Kg3f8Tph5V0DAuutpNQIECBAgQIAAgcUCWwNqYcnkj0JsWxEgQIAAAQIECMwWkD9m1+/g9Kl8pMH7QNgQAgQIEOgQSH3fNHh3lMyeBAgQIECAAIG4wNb3Kw3e8Tth5l0BAeuup9UIECBAgAABAgQWC2wNqIUlkz8KsW1FgAABAgQIECAwW0D+mF2/g9On8pEG7wNhQwgQIECgQyD1fdPg3VEyexIgQIAAAQIE4gJb3680eMfvhJl3BQSsu55WI0CAAAECBAgQWCywNaAWlkz+KMS2FQECBAgQIECAwGwB+WN2/Q5On8pHGrwPhA0hQIAAgQ6B1PdNg3dHyexJgAABAgQIEIgLbH2/0uAdvxNm3hUQsO56Wo0AAQIECBAgQGCxwNaAWlgy+aMQ21YECBAgQIAAAQKzBeSP2fU7OH0qH2nwPhA2hAABAgQ6BFLfNw3eHSWzJwECBAgQIEAgLrD1/UqDd/xOmHlXQMC662k1AgQIECBAgACBxQJbA2phyeSPQmxbESBAgAABAgQIzBaQP2bX7+D0qXykwftA2BACBAgQ6BBIfd80eHeUzJ4ECBAgQIAAgbjA1vcrDd7xO2HmXQEB666n1QgQIECAAAECBBYLbA2ohSWTPwqxbUWAAAECBAgQIDBbQP6YXb+D06fykQbvA2FDCBAgQKBDIPV90+DdUTJ7EiBAgAABAgTiAlvfrzR4x++EmXcFBKy7nlYjQIAAAQIECBBYLLA1oBaWTP4oxLYVAQIECBAgQIDAbAH5Y3b9Dk6fykcavA+EDSFAgACBDoHU902Dd0fJ7EmAAAECBAgQiAtsfb/S4B2/E2beFRCw7npajQABAgQIECBAYLHA1oBaWDL5oxDbVgQIECBAgAABArMF5I/Z9Ts4fSofafA+EDaEAAECBDoEUt83Dd4dJbMnAQIECBAgQCAusPX9SoN3/E6YeVdAwLrraTUCBAgQIECAAIHFAlsDamHJ5I9CbFsRIECAAAECBAjMFpA/Ztfv4PSpfKTB+0DYEAIECBDoEEh93zR4d5TMngQIECBAgACBuMDW9ysN3vE7YeZdAQHrrqfVCBAgQIAAAQIEFgtsDaiFJZM/CrFtRYAAAQIECBAgMFtA/phdv4PTp/KRBu8DYUMIECBAoEMg9X3T4N1RMnsSIECAAAECBOICW9+vNHjH74SZdwUErLueViNAgAABAgQIEFgssDWgFpZM/ijEthUBAgQIECBAgMBsAfljdv0OTp/KRxq8D4QNIUCAAIEOgdT3TYN3R8nsSYAAAQIECBCIC2x9v9LgHb8TZt4VELDuelqNAAECBAgQIEBgscDWgFpYMvmjENtWBAgQIECAAAECswXkj9n1Ozh9Kh9p8D4QNoQAAQIEOgRS3zcN3h0lsycBAgQIECBAIC6w9f1Kg3f8Tph5V0DAuutpNQIECBAgQIAAgcUCWwNqYcnkj0JsWxEgQIAAAQIECMwWkD9m1+/g9Kl8pMH7QNgQAgQIEOgQSH3fNHh3lMyeBAgQIECAAIG4wNb3Kw3e8Tth5l0BAeuup9UIECBAgAABAgQWC2wNqIUlkz8KsW1FgAABAgQIECAwW0D+mF2/g9On8pEG7wNhQwgQIECgQyD1fdPg3VEyexIgQIAAAQIE4gJb3680eMfvhJl3BQSsu55WI0CAAAECBAgQWCywNaAWlkz+KMS2FQECBAgQIECAwGwB+WN2/Q5On8pHGrwPhA0hQIAAgQ6B1PdNg3dHyexJgAABAgQIEIgLbH2/0uAdvxNm3hUQsO56Wo0AAQIECBAgQGCxwNaAWlgy+aMQ21YECBAgQIAAAQKzBeSP2fU7OH0qH2nwPhA2hAABAgQ6BFLfNw3eHSWzJwECBAgQIEAgLrD1/UqDd/xOmHlXQMC662k1AgQIECBAgACBxQJbA2phyeSPQmxbESBAgAABAgQIzBaQP2bX7+D0qXykwftA2BACBAgQ6BBIfd80eHeUzJ4ECBAgQIAAgbjA1vcrDd7xO2HmXQEB666n1QgQIECAAAECBBYLbA2ohSWTPwqxbUWAAAECBAgQIDBbQP6YXb+D06fykQbvA2FDCBAgQKBDIPV90+DdUTJ7EiBAgAABAgTiAlvfrzR4x++EmXcFBKy7nlYjQIAAAQIECBBYLLA1oBaWTP4oxLYVAQIECBAgQIDAbAH5Y3b9Dk6fykcavA+EDSFAgACBDoHU902Dd0fJ7EmAAAECBAgQiAtsfb/S4B2/E2beFRCw7npajQABAgQIECBAYLHA1oBaWDL5oxDbVgQIECBAgAABArMF5I/Z9Ts4fSofafA+EDaEAAECBDoEUt83Dd4dJbMnAQIECBAgQCAusPX9SoN3/E6YeVdAwLrraTUCBAgQIECAAIHFAlsDamHJ5I9CbFsRIECAAAECBAjMFpA/Ztfv4PSpfKTB+0DYEAIECBDoEEh93zR4d5TMngQIECBAgACBuMDW9ysN3vE7YeZdAQHrrqfVCBAgQIAAAQIEFgtsDaiFJZM/CrFtRYAAAQIECBAgMFtA/phdv4PTp/KRBu8DYUMIECBAoEMg9X3T4N1RMnsSIECAAAECBOICW9+vNHjH74SZdwUErLueViNAgAABAgQIEFgssDWgFpZM/ijEthUBAgQIECBAgMBsAfljdv0OTp/KRxq8D4QNIUCAAIEOgdT3TYN3R8nsSYAAAQIECBCIC2x9v9LgHb8TZt4VELDuelqNAAECBAgQIEBgscDWgFpYMvmjENtWBAgQIECAAAECswXkj9n1Ozh9Kh9p8D4QNoQAAQIEOgRS3zcN3h0lsycBAgQIECBAIC6w9f1Kg3f8Tph5V0DAuutpNQIECBAgQIAAgcUCWwNqYcnkj0JsWxEgQIAAAQIECMwWkD9m1+/g9Kl8pMH7QNgQAgQIEOgQSH3fNHh3lMyeBAgQIECAAIG4wNb3Kw3e8Tth5l0BAeuup9UIECBAgAABAgQWC2wNqIUlkz8KsW1FgAABAgQIECAwW0D+mF2/g9On8pEG7wNhQwgQIECgQyD1fdPg3VEyexIgQIAAAQIE4gJb3680eMfvhJl3BQSsu55WI0CAAAECBAgQWCywNaAWlkz+KMS2FQECBAgQIECAwGwB+WN2/Q5On8pHGrwPhA0hQIAAgQ6B1PdNg3dHyexJgAABAgQIEIgLbH2/0uAdvxNm3hUQsO56Wo0AAQIECBAgQGCxwNaAWlgy+aMQ21YECBAgQIAAAQKzBeSP2fU7OH0qH2nwPhA2hAABAgQ6BFLfNw3eHSWzJwECBAgQIEAgLrD1/UqDd/xOmHlXQMC662k1AgQIECBAgACBxQJbA2phyeSPQmxbESBAgAABAgQIzBaQP2bX7+D0qXykwftA2BACBAgQ6BBIfd80eHeUzJ4ECBAgQIAAgbjA1vcrDd7xO2HmXQEB666n1QgQIECAAAECBBYLbA2ohSWTPwqxbUWAAAECBAgQIDBbQP6YXb+D06fykQbvA2FDCBAgQKBDIPV90+DdUTJ7EiBAgAABAgTiAlvfrzR4x++EmXcFBKy7nlYjQIAAAQIECBBYLLA1oBaWTP4oxLYVAQIECBAgQIDAbAH5Y3b9Dk6fykcavA+EDSFAgACBDoHU902Dd0fJ7EmAAAECBAgQiAtsfb/S4B2/E2beFRCw7npajQABAgQIECBAYLHA1oBaWDL5oxDbVgQIECBAgAABArMF5I/Z9Ts4fSofafA+EDaEAAECBDoEUt83Dd4dJbMnAQIECBAgQCAusPX9SoN3/E6YeVdAwLrraTUCBAgQIECAAIHFAlsDamHJ5I9CbFsRIECAAAECBAjMFpA/Ztfv4PSpfKTB+0DYEAIECBDoEEh93zR4d5TMngQIECBAgACBuMDW9ysN3vE7YeZdAQHrrqfVCBAgQIAAAQIEFgtsDaiFJZM/CrFtRYAAAQIECBAgMFtA/phdv4PTp/KRBu8DYUMIECBAoEMg9X3T4N1RMnsSIECAAAECBOICW9+vNHjH74SZdwUErLueViNAgAABAgQIEFgssDWgFpZM/ijEthUBAgQIECBAgMBsAfljdv0OTp/KRxq8D4QNIUCAAIEOgdT3TYN3R8nsSYAAAQIECBCIC2x9v9LgHb8TZt4VELDuelqNAAECBAgQIEBgscDWgFpYMvmjENtWBAgQIECAAAECswXkj9n1Ozh9Kh9p8D4QNoQAAQIEOgRS3zcN3h0lsycBAgQIECBAIC6w9f1Kg3f8Tph5V0DAuutpNQIECBAgQIAAgcUCWwNqYcnkj0JsWxEgQIAAAQIECMwWkD9m1+/g9Kl8pMH7QNgQAgQIEOgQSH3fNHh3lMyeBAgQIECAAIG4wNb3Kw3e8Tth5l0BAeuup9UIECBAgAABAgQWC2wNqIUlkz8KsW1FgAABAgQIECAwW0D+mF2/g9On8pEG7wNhQwgQIECgQyD1fdPg3VEyexIgQIAAAQIE4gJb3680eMfvhJl3BQSsu55WI0CAAAECBAgQWCywNaAWlkz+KMS2FQECBAgQIECAwGwB+WN2/Q5On8pHGrwPhA0hQIAAgQ6B1PdNg3dHyexJgAABAgQIEIgLbH2/0uAdvxNm3hUQsO56Wo0AAQIECBAgQGCxwNaAWlgy+aMQ21YECBAgQIAAAQKzBeSP2fU7OH0qH2nwPhA2hAABAgQ6BFLfNw3eHSWzJwECBAgQIEAgLrD1/UqDd/xOmHlXQMC662k1AgQIECBAgACBxQJbA2phyeSPQmxbESBAgAABAgQIzBaQP2bX7+D0qXykwftA2BACBAgQ6BBIfd80eHeUzJ4ECBAgQIAAgbjA1vcrDd7xO2HmXQEB666n1QgQIECAAAECBBYLbA2ohSWTPwqxbUWAAAECBAgQIDBbQP6YXb+D06fykQbvA2FDCBAgQKBDIPV90+DdUTJ7EiBAgAABAgTiAlvfrzR4x++EmXcFBKy7nlYjQIAAAQIECBBYLLA1oBaWTP4oxLYVAQIECBAgQIDAbAH5Y3b9Dk6fykcavA+EDSFAgACBDoHU902Dd0fJ7EmAAAECBAgQiAtsfb/S4B2/E2beFRCw7npajQABAgQIECBAYLHA1oBaWDL5oxDbVgQIECBAgAABArMF5I/Z9Ts4fSofafA+EDaEAAECBDoEUt83Dd4dJbMnAQIECBAgQCAusPX9SoN3/E6YeVdAwLrraTUCBAgQIECAAIHFAlsDamHJ5I9CbFsRIECAAAECBAjMFpA/Ztfv4PSpfKTB+0DYEAIECBDoEEh93zR4d5TMngQIECBAgACBuMDW9ysN3vE7YeZdAQHrrqfVCBAgQIAAAQIEFgtsDaiFJZM/CrFtRYAAAQIECBAgMFtA/phdv4PTp/KRBu8DYUMIECBAoEMg9X3T4N1RMnsSIECAAAECBOICW9+vNHjH74SZdwUErLueViNAgAABAgQIEFgssDWgFpZM/ijEthUBAgQIECBAgMBsAfljdv0OTp/KRxq8D4QNIUCAAIEOgdT3TYN3R8nsSYAAAQIECBCIC2x9v9LgHb8TZt4VELDuelqNAAECBAgQIEBgscDWgFpYMvmjENtWBAgQIECAAAECswXkj9n1Ozh9Kh9p8D4QNoQAAQIEOgRS3zcN3h0lsycBAgQIECBAIC6w9f1Kg3f8Tph5V0DAuutpNQIECBAgQIAAgcUCWwNqYcnkj0JsWxEgQIAAAQIECMwWkD9m1+/g9Kl8pMH7QNgQAgQIEOgQSH3fNHh3lMyeBAgQIECAAIG4wNb3Kw3e8Tth5l0BAeuup9UIECBAgAABAgQWC2wNqIUlkz8KsW1FgAABAgQIECAwW0D+mF2/g9On8pEG7wNhQwgQIECgQyD1fdPg3VEyexIgQIAAAQIE4gJb3680eMfvhJl3BQSsu55WI0CAAAECBAgQWCywNaAWlkz+KMS2FQECBAgQIECAwGwB+WN2/Q5On8pHGrwPhA0hQIAAgQ6B1PdNg3dHyexJgAABAgQIEIgLbH2/0uAdvxNm3hUQsO56Wo0AAQIECBAgQGCxwNaAWlgy+aMQ21YECBAgQIAAAQKzBeSP2fU7OH0qH2nwPhA2hAABAgQ6BFLfNw3eHSWzJwECBAgQIEAgLrD1/UqDd/xOmHlXQMC662k1AgQIECBAgACBxQJbA2phyeSPQmxbESBAgAABAgQIzBaQP2bX7+D0qXykwftA2BACBAgQ6BBIfd80eHeUzJ4ECBAgQIAAgbjA1vcrDd7xO2HmXQEB666n1QgQIECAAAECBBYLbA2ohSWTPwqxbUWAAAECBAgQIDBbQP6YXb+D06fykQbvA2FDCBAgQKBDIPV90+DdUTJ7EiBAgAABAgTiAlvfrzR4x++EmXcFBKy7nlYjQIAAAQIECBBYLLA1oBaWTP4oxLYVAQIECBAgQIDAbAH5Y3b9Dk6fykcavA+EDSFAgACBDoHU902Dd0fJ7EmAAAECBAgQiAtsfb/S4B2/E2beFRCw7npajQABAgQIECBAYLHA1oBaWDL5oxDbVgQIECBAgAABArMF5I/Z9Ts4fSofafA+EDaEAAECBDoEUt83Dd4dJbMnAQIECBAgQCAusPX9SoN3/E6YeVdAwLrraTUCBAgQIECAAIHFAlsDamHJ5I9CbFsRIECAAAECBAjMFpA/Ztfv4PSpfKTB+0DYEAIECBDoEEh93zR4d5TMngQIECBAgACBuMDW9ysN3vE7YeZdAQHrrqfVCBAgQIAAAQIEFgtsDaiFJZM/CrFtRYAAAQIECBAgMFtA/phdv4PTp/KRBu8DYUMIECBAoEMg9X3T4N1RMnsSIECAAAECBOICW9+vNHjH74SZdwUErLueViNAgAABAgQIEFgssDWgFpZM/ijEthUBAgQIECBAgMBsAfljdv0OTp/KRxq8D4QNIUCAAIEOgdT3TYN3R8nsSYAAAQIECBCIC2x9v9LgHb8TZt4VELDuelqNAAECBAgQIEBgscDWgFpYMvmjENtWBAgQIECAAAECswXkj9n1Ozh9Kh9p8D4QNoQAAQIEOgRS3zcN3h0lsycBAgQIECBAIC6w9f1Kg3f8Tph5V0DAuutpNQIECBAgQIAAgcUCWwNqYcnkj0JsWxEgQIAAAQIECMwWkD9m1+/g9Kl8pMH7QNgQAgQIEOgQSH3fNHh3lMyeBAgQIECAAIG4wNb3Kw3e8Tth5l0BAeuup9UIECBAgAABAgQWC2wNqIUlkz8KsW1FgAABAgQIECAwW0D+mF2/g9On8pEG7wNhQwgQIECgQyD1fdPg3VEyexIgQIAAAQIE4gJb3680eMfvhJl3BQSsu55WI0CAAAECBAgQWCywNaAWlkz+KMS2FQECBAgQIECAwGwB+WN2/Q5On8pHGrwPhA0hQIAAgQ6B1PdNg3dHyexJgAABAgQIEIgLbH2/0uAdvxNm3hUQsO56Wo0AAQIECBAgQGCxwNaAWlgy+aMQ21YECBAgQIAAAQKzBeSP2fU7OH0qH2nwPhA2hAABAgQ6BFLfNw3eHSWzJwECBAgQIEAgLrD1/UqDd/xOmHlXQMC662k1AgQIECBAgACBxQJbA2phyeSPQmxbESBAgAABAgQIzBaQP2bX7+D0qXykwftA2BACBAgQ6BBIfd80eHeUzJ4ECBAgQIAAgbjA1vcrDd7xO2HmXQEB666n1QgQIECAAAECBBYLbA2ohSWTPwqxbUWAAAECBAgQIDBbQP6YXb+D06fykQbvA2FDCBAgQKBDIPV90+DdUTJ7EiBAgAABAgTiAlvfrzR4x++EmXcFBKy7nlYjQIAAAQIECBBYLLA1oBaWTP4oxLYVAQIECBAgQIDAbAH5Y3b9Dk6fykcavA+EDSFAgACBDoHU902Dd0fJ7EmAAAECBAgQiAtsfb/S4B2/E2beFRCw7npajQABAgQIECBAYLHA1oBaWDL5oxDbVgQIECBAgAABArMF5I/Z9Ts4fSofafA+EDaEAAECBDoEUt83Dd4dJbMnAQIECBAgQCAusPX9SoN3/E6YeVdAwLrraTUCBAgQIECAAIHFAlsDamHJ5I9CbFsRIECAAAECBAjMFpA/Ztfv4PSpfKTB+0DYEAIECBDoEEh93zR4d5TMngQIECBAgACBuMDW9ysN3vE7YeZdAQHrrqfVCBAgQIAAAQIEFgtsDaiFJZM/CrFtRYAAAQIECBAgMFtA/phdv4PTp/KRBu8DYUMIECBAoEMg9X3T4N1RMnsSIECAAAECBOICW9+vNHjH74SZdwUErLueViNAgAABAgQIEFgssDWgFpZM/ijEthUBAgQIECBAgMBsAfljdv0OTp/KRxq8D4QNIUCAAIEOgdT3TYN3R8nsSYAAAQIECBCIC2x9v9LgHb8TZt4VELDuelqNAAECBAgQIEBgscDWgFpYMvmjENtWBAgQIECAAAECswXkj9n1Ozh9Kh9p8D4QNoQAAQIEOgRS3zcN3h0lsycBAgQIECBAIC6w9f1Kg3f8Tph5V0DAuutpNQIECBAgQIAAgcUCWwNqYcnkj0JsWxEgQIAAAQIECMwWkD9m1+/g9Kl8pMH7QNgQAgQIEOgQSH3fNHh3lMyeBAgQIECAAIG4wNb3Kw3e8Tth5l0BAeuup9UIECBAgAABAgQWC2wNqIUlkz8KsW1FgAABAgQIECAwW0D+mF2/g9On8pEG7wNhQwgQIECgQyD1fdPg3VEyexIgQIAAAQIE4gJb3680eMfvhJl3BQSsu55WI0CAAAECBAgQWCywNaAWlkz+KMS2FQECBAgQIECAwGwB+WN2/Q5On8pHGrwPhA0hQIAAgQ6B1PdNg3dHyexJgAABAgQIEIgLbH2/0uAdvxNm3hUQsO56Wo0AAQIECBAgQGCxwNaAWlgy+aMQ21YECBAgQIAAAQKzBeSP2fU7OH0qH2nwPhA2hAABAgQ6BFLfNw3eHSWzJwECBAgQIEAgLrD1/UqDd/xOmHlXQMC662k1AgQIECBAgACBxQJbA2phyeSPQmxbESBAgAABAgQIzBaQP2bX7+D0qXykwftA2BACBAgQ6BBIfd80eHeUzJ4ECBAgQIAAgbjA1vcrDd7xO2HmXQEB666n1QgQIECAAAECBBYLbA2ohSWTPwqxbUWAAAECBAgQIDBbQP6YXb+D06fykQbvA2FDCBAgQKBDIPV90+DdUTJ7EiBAgAABAgTiAlvfrzR4x++EmXcFBKy7nlYjQIAAAQIECBBYLLA1oBaWTP4oxLYVAQIECBAgQIDAbAH5Y3b9Dk6fykcavA+EDSFAgACBDoHU902Dd0fJ7EmAAAECBAgQiAtsfb/S4B2/E2beFRCw7npajQABAgQIECBAYLHA1oBaWDL5oxDbVgQIECBAgAABArMF5I/Z9Ts4fSofafA+EDaEAAECBDoEUt83Dd4dJbMnAQIECBAgQCAusPX9SoN3/E6YeVdAwLrraTUCBAgQIECAAIHFAlsDamHJ5I9CbFsRIECAAAECBAjMFpA/Ztfv4PSpfKTB+0DYEAIECBDoEEh9oz9W/QAAIABJREFU3zR4d5TMngQIECBAgACBuMDW9ysN3vE7YeZdAQHrrqfVCBAgQIAAAQIEFgtsDaiFJZM/CrFtRYAAAQIECBAgMFtA/phdv4PTp/KRBu8DYUMIECBAoEMg9X3T4N1RMnsSIECAAAECBOICW9+vNHjH74SZdwUErLueViNAgAABAgQIEFgssDWgFpZM/ijEthUBAgQIECBAgMBsAfljdv0OTp/KRxq8D4QNIUCAAIEOgdT3TYN3R8nsSYAAAQIECBCIC2x9v9LgHb8TZt4VELDuelqNAAECBAgQIEBgscDWgFpYMvmjENtWBAgQIECAAAECswXkj9n1Ozh9Kh9p8D4QNoQAAQIEOgRS3zcN3h0lsycBAgQIECBAIC6w9f1Kg3f8Tph5V0DAuutpNQIECBAgQIAAgcUCWwNqYcnkj0JsWxEgQIAAAQIECMwWkD9m1+/g9Kl8pMH7QNgQAgQIEOgQSH3fNHh3lMyeBAgQIECAAIG4wNb3Kw3e8Tth5l0BAeuup9UIECBAgAABAgQWC2wNqIUlkz8KsW1FgAABAgQIECAwW0D+mF2/g9On8pEG7wNhQwgQIECgQyD1fdPg3VEyexIgQIDA/7F3bzu7L8tdmP+HOOKAAy4wuYiADUL2Wgts4EK8bHBCIE7CHomN2CZsY8BnsSXfBPJSNPCY0vDUXHPW6Kqv+q16H0584P539/tUz9H6NcUHAQIEzgW2vl9p8D4/E76sFRCwaj3NRoAAAQIECBAgsFhga0BtLJn80YhtKQIECBAgQIAAgdkC8sfs+gV2n8pHGrwDwoYQIECAwA2B1P2mwftGyaxJgAABAgQIEDgX2Pp+pcH7/Ez4slZAwKr1NBsBAgQIECBAgMBiga0BtbFk8kcjtqUIECBAgAABAgRmC8gfs+sX2H0qH2nwDggbQoAAAQI3BFL3mwbvGyWzJgECBAgQIEDgXGDr+5UG7/Mz4ctaAQGr1tNsBAgQIECAAAECiwW2BtTGkskfjdiWIkCAAAECBAgQmC0gf8yuX2D3qXykwTsgbAgBAgQI3BBI3W8avG+UzJoECBAgQIAAgXOBre9XGrzPz4QvawUErFpPsxEgQIAAAQIECCwW2BpQG0smfzRiW4oAAQIECBAgQGC2gPwxu36B3afykQbvgLAhBAgQIHBDIHW/afC+UTJrEiBAgAABAgTOBba+X2nwPj8TvqwVELBqPc1GgAABAgQIECCwWGBrQG0smfzRiG0pAgQIECBAgACB2QLyx+z6BXafykcavAPChhAgQIDADYHU/abB+0bJrEmAAAECBAgQOBfY+n6lwfv8TPiyVkDAqvU0GwECBAgQIECAwGKBrQG1sWTyRyO2pQgQIECAAAECBGYLyB+z6xfYfSofafAOCBtCgAABAjcEUvebBu8bJbMmAQIECBAgQOBcYOv7lQbv8zPhy1oBAavW02wECBAgQIAAAQKLBbYG1MaSyR+N2JYiQIAAAQIECBCYLSB/zK5fYPepfKTBOyBsCAECBAjcEEjdbxq8b5TMmgQIECBAgACBc4Gt71cavM/PhC9rBQSsWk+zESBAgAABAgQILBbYGlAbSyZ/NGJbigABAgQIECBAYLaA/DG7foHdp/KRBu+AsCEECBAgcEMgdb9p8L5RMmsSIECAAAECBM4Ftr5fafA+PxO+rBUQsGo9zUaAAAECBAgQILBYYGtAbSyZ/NGIbSkCBAgQIECAAIHZAvLH7PoFdp/KRxq8A8KGECBAgMANgdT9psH7RsmsSYAAAQIECBA4F9j6fqXB+/xM+LJWQMCq9TQbAQIECBAgQIDAYoGtAbWxZPJHI7alCBAgQIAAAQIEZgvIH7PrF9h9Kh9p8A4IG0KAAAECNwRS95sG7xslsyYBAgQIECBA4Fxg6/uVBu/zM+HLWgEBq9bTbAQIECBAgAABAosFtgbUxpLJH43YliJAgAABAgQIEJgtIH/Mrl9g96l8pME7IGwIAQIECNwQSN1vGrxvlMyaBAgQIECAAIFzga3vVxq8z8+EL2sFBKxaT7MRIECAAAECBAgsFtgaUBtLJn80YluKAAECBAgQIEBgtoD8Mbt+gd2n8pEG74CwIQQIECBwQyB1v2nwvlEyaxIgQIAAAQIEzgW2vl9p8D4/E76sFRCwaj3NRoAAAQIECBAgsFhga0BtLJn80YhtKQIECBAgQIAAgdkC8sfs+gV2n8pHGrwDwoYQIECAwA2B1P2mwftGyaxJgAABAgQIEDgX2Pp+pcH7/Ez4slZAwKr1NBsBAgQIECBAgMBiga0BtbFk8kcjtqUIECBAgAABAgRmC8gfs+sX2H0qH2nwDggbQoAAAQI3BFL3mwbvGyWzJgECBAgQIEDgXGDr+5UG7/Mz4ctaAQGr1tNsBAgQIECAAAECiwW2BtTGkskfjdiWIkCAAAECBAgQmC0gf8yuX2D3qXykwTsgbAgBAgQI3BBI3W8avG+UzJoECBAgQIAAgXOBre9XGrzPz4QvawUErFpPsxEgQIAAAQIECCwW2BpQG0smfzRiW4oAAQIECBAgQGC2gPwxu36B3afykQbvgLAhBAgQIHBDIHW/afC+UTJrEiBAgAABAgTOBba+X2nwPj8TvqwVELBqPc1GgAABAgQIECCwWGBrQG0smfzRiG0pAgQIECBAgACB2QLyx+z6BXafykcavAPChhAgQIDADYHU/abB+0bJrEmAAAECBAgQOBfY+n6lwfv8TPiyVkDAqvU0GwECBAgQIECAwGKBrQG1sWTyRyO2pQgQIECAAAECBGYLyB+z6xfYfSofafAOCBtCgAABAjcEUvebBu8bJbMmAQIECBAgQOBcYOv7lQbv8zPhy1oBAavW02wECBAgQIAAAQKLBbYG1MaSyR+N2JYiQIAAAQIECBCYLSB/zK5fYPepfKTBOyBsCAECBAjcEEjdbxq8b5TMmgQIECBAgACBc4Gt71cavM/PhC9rBQSsWk+zESBAgAABAgQILBbYGlAbSyZ/NGJbigABAgQIECBAYLaA/DG7foHdp/KRBu+AsCEECBAgcEMgdb9p8L5RMmsSIECAAAECBM4Ftr5fafA+PxO+rBUQsGo9zUaAAAECBAgQILBYYGtAbSyZ/NGIbSkCBAgQIECAAIHZAvLH7PoFdp/KRxq8A8KGECBAgMANgdT9psH7RsmsSYAAAQIECBA4F9j6fqXB+/xM+LJWQMCq9TQbAQIECBAgQIDAYoGtAbWxZPJHI7alCBAgQIAAAQIEZgvIH7PrF9h9Kh9p8A4IG0KAAAECNwRS95sG7xslsyYBAgQIECBA4Fxg6/uVBu/zM+HLWgEBq9bTbAQIECBAgAABAosFtgbUxpLJH43YliJAgAABAgQIEJgtIH/Mrl9g96l8pME7IGwIAQIECNwQSN1vGrxvlMyaBAgQIECAAIFzga3vVxq8z8+EL2sFBKxaT7MRIECAAAECBAgsFtgaUBtLJn80YluKAAECBAgQIEBgtoD8Mbt+gd2n8pEG74CwIQQIECBwQyB1v2nwvlEyaxIgQIAAAQIEzgW2vl9p8D4/E76sFRCwaj3NRoAAAQIECBAgsFhga0BtLJn80YhtKQIECBAgQIAAgdkC8sfs+gV2n8pHGrwDwoYQIECAwA2B1P2mwftGyaxJgAABAgQIEDgX2Pp+pcH7/Ez4slZAwKr1NBsBAgQIECBAgMBiga0BtbFk8kcjtqUIECBAgAABAgRmC8gfs+sX2H0qH2nwDggbQoAAAQI3BFL3mwbvGyWzJgECBAgQIEDgXGDr+5UG7/Mz4ctaAQGr1tNsBAgQIECAAAECiwW2BtTGkskfjdiWIkCAAAECBAgQmC0gf8yuX2D3qXykwTsgbAgBAgQI3BBI3W8avG+UzJoECBAgQIAAgXOBre9XGrzPz4QvawUErFpPsxEgQIAAAQIECCwW2BpQG0smfzRiW4oAAQIECBAgQGC2gPwxu36B3afykQbvgLAhBAgQIHBDIHW/afC+UTJrEiBAgAABAgTOBba+X2nwPj8TvqwVELBqPc1GgAABAgQIECCwWGBrQG0smfzRiG0pAgQIECBAgACB2QLyx+z6BXafykcavAPChhAgQIDADYHU/abB+0bJrEmAAAECBAgQOBfY+n6lwfv8TPiyVkDAqvU0GwECBAgQIECAwGKBrQG1sWTyRyO2pQgQIECAAAECBGYLyB+z6xfYfSofafAOCBtCgAABAjcEUvebBu8bJbMmAQIECBAgQOBcYOv7lQbv8zPhy1oBAavW02wECBAgQIAAAQKLBbYG1MaSyR+N2JYiQIAAAQIECBCYLSB/zK5fYPepfKTBOyBsCAECBAjcEEjdbxq8b5TMmgQIECBAgACBc4Gt71cavM/PhC9rBQSsWk+zESBAgAABAgQILBbYGlAbSyZ/NGJbigABAgQIECBAYLaA/DG7foHdp/KRBu+AsCEECBAgcEMgdb9p8L5RMmsSIECAAAECBM4Ftr5fafA+PxO+rBUQsGo9zUaAAAECBAgQILBYYGtAbSyZ/NGIbSkCBAgQIECAAIHZAvLH7PoFdp/KRxq8A8KGECBAgMANgdT9psH7RsmsSYAAAQIECBA4F9j6fqXB+/xM+LJWQMCq9TQbAQIECBAgQIDAYoGtAbWxZPJHI7alCBAgQIAAAQIEZgvIH7PrF9h9Kh9p8A4IG0KAAAECNwRS95sG7xslsyYBAgQIECBA4Fxg6/uVBu/zM+HLWgEBq9bTbAQIECBAgAABAosFtgbUxpLJH43YliJAgAABAgQIEJgtIH/Mrl9g96l8pME7IGwIAQIECNwQSN1vGrxvlMyaBAgQIECAAIFzga3vVxq8z8+EL2sFBKxaT7MRIECAAAECBAgsFtgaUBtLJn80YluKAAECBAgQIEBgtoD8Mbt+gd2n8pEG74CwIQQIECBwQyB1v2nwvlEyaxIgQIAAAQIEzgW2vl9p8D4/E76sFRCwaj3NRoAAAQIECBAgsFhga0BtLJn80YhtKQIECBAgQIAAgdkC8sfs+gV2n8pHGrwDwoYQIECAwA2B1P2mwftGyaxJgAABAgQIEDgX2Pp+pcH7/Ez4slZAwKr1NBsBAgQIECBAgMBiga0BtbFk8kcjtqUIECBAgAABAgRmC8gfs+sX2H0qH2nwDggbQoAAAQI3BFL3mwbvGyWzJgECBAgQIEDgXGDr+5UG7/Mz4ctaAQGr1tNsBAgQIECAAAECiwW2BtTGkskfjdiWIkCAAAECBAgQmC0gf8yuX2D3qXykwTsgbAgBAgQI3BBI3W8avG+UzJoECBAgQIAAgXOBre9XGrzPz4QvawUErFpPsxEgQIAAAQIECCwW2BpQG0smfzRiW4oAAQIECBAgQGC2gPwxu36B3afykQbvgLAhBAgQIHBDIHW/afC+UTJrEiBAgAABAgTOBba+X2nwPj8TvqwVELBqPc1GgAABAgQIECCwWGBrQG0smfzRiG0pAgQIECBAgACB2QLyx+z6BXafykcavAPChhAgQIDADYHU/abB+0bJrEmAAAECBAgQOBfY+n6lwfv8TPiyVkDAqvU0GwECBAgQIECAwGKBrQG1sWTyRyO2pQgQIECAAAECBGYLyB+z6xfYfSofafAOCBtCgAABAjcEUvebBu8bJbMmAQIECBAgQOBcYOv7lQbv8zPhy1oBAavW02wECBAgQIAAAQKLBbYG1MaSyR+N2JYiQIAAAQIECBCYLSB/zK5fYPepfKTBOyBsCAECBAjcEEjdbxq8b5TMmgQIECBAgACBc4Gt71cavM/PhC9rBQSsWk+zESBAgAABAgQILBbYGlAbSyZ/NGJbigABAgQIECBAYLaA/DG7foHdp/KRBu+AsCEECBAgcEMgdb9p8L5RMmsSIECAAAECBM4Ftr5fafA+PxO+rBUQsGo9zUaAAAECBAgQILBYYGtAbSyZ/NGIbSkCBAgQIECAAIHZAvLH7PoFdp/KRxq8A8KGECBAgMANgdT9psH7RsmsSYAAAQIECBA4F9j6fqXB+/xM+LJWQMCq9TQbAQIECBAgQIDAYoGtAbWxZPJHI7alCBAgQIAAAQIEZgvIH7PrF9h9Kh9p8A4IG0KAAAECNwRS95sG7xslsyYBAgQIECBA4Fxg6/uVBu/zM+HLWgEBq9bTbAQIECBAgAABAosFtgbUxpLJH43YliJAgAABAgQIEJgtIH/Mrl9g96l8pME7IGwIAQIECNwQSN1vGrxvlMyaBAgQIECAAIFzga3vVxq8z8+EL2sFBKxaT7MRIECAAAECBAgsFtgaUBtLJn80YluKAAECBAgQIEBgtoD8Mbt+gd2n8pEG74CwIQQIECBwQyB1v2nwvlEyaxIgQIAAAQIEzgW2vl9p8D4/E76sFRCwaj3NRoAAAQIECBAgsFhga0BtLJn80YhtKQIECBAgQIAAgdkC8sfs+gV2n8pHGrwDwoYQIECAwA2B1P2mwftGyaxJgAABAgQIEDgX2Pp+pcH7/Ez4slZAwKr1NBsBAgQIECBAgMBiga0BtbFk8kcjtqUIECBAgAABAgRmC8gfs+sX2H0qH2nwDggbQoAAAQI3BFL3mwbvGyWzJgECBAgQIEDgXGDr+5UG7/Mz4ctaAQGr1tNsBAgQIECAAAECiwW2BtTGkskfjdiWIkCAAAECBAgQmC0gf8yuX2D3qXykwTsgbAgBAgQI3BBI3W8avG+UzJoECBAgQIAAgXOBre9XGrzPz4QvawUErFpPsxEgQIAAAQIECCwW2BpQG0smfzRiW4oAAQIECBAgQGC2gPwxu36B3afykQbvgLAhBAgQIHBDIHW/afC+UTJrEiBAgAABAgTOBba+X2nwPj8TvqwVELBqPc1GgAABAgQIECCwWGBrQG0smfzRiG0pAgQIECBAgACB2QLyx+z6BXafykcavAPChhAgQIDADYHU/abB+0bJrEmAAAECBAgQOBfY+n6lwfv8TPiyVkDAqvU0GwECBAgQIECAwGKBrQG1sWTyRyO2pQgQIECAAAECBGYLyB+z6xfYfSofafAOCBtCgAABAjcEUvebBu8bJbMmAQIECBAgQOBcYOv7lQbv8zPhy1oBAavW02wECBAgQIAAAQKLBbYG1MaSyR+N2JYiQIAAAQIECBCYLSB/zK5fYPepfKTBOyBsCAECBAjcEEjdbxq8b5TMmgQIECBAgACBc4Gt71cavM/PhC9rBQSsWk+zESBAgAABAgQILBbYGlAbSyZ/NGJbigABAgQIECBAYLaA/DG7foHdp/KRBu+AsCEECBAgcEMgdb9p8L5RMmsSIECAAAECBM4Ftr5fafA+PxO+rBUQsGo9zUaAAAECBAgQILBYYGtAbSyZ/NGIbSkCBAgQIECAAIHZAvLH7PoFdp/KRxq8A8KGECBAgMANgdT9psH7RsmsSYAAAQIECBA4F9j6fqXB+/xM+LJWQMCq9TQbAQIECBAgQIDAYoGtAbWxZPJHI7alCBAgQIAAAQIEZgvIH7PrF9h9Kh9p8A4IG0KAAAECNwRS95sG7xslsyYBAgQIECBA4Fxg6/uVBu/zM+HLWgEBq9bTbAQIECBAgAABAosFtgbUxpLJH43YliJAgAABAgQIEJgtIH/Mrl9g96l8pME7IGwIAQIECNwQSN1vGrxvlMyaBAgQIECAAIFzga3vVxq8z8+EL2sFBKxaT7MRIECAAAECBAgsFtgaUBtLJn80YluKAAECBAgQIEBgtoD8Mbt+gd2n8pEG74CwIQQIECBwQyB1v2nwvlEyaxIgQIAAAQIEzgW2vl9p8D4/E76sFRCwaj3NRoAAAQIECBAgsFhga0BtLJn80YhtKQIECBAgQIAAgdkC8sfs+gV2n8pHGrwDwoYQIECAwA2B1P2mwftGyaxJgAABAgQIEDgX2Pp+pcH7/Ez4slZAwKr1NBsBAgQIECBAgMBiga0BtbFk8kcjtqUIECBAgAABAgRmC8gfs+sX2H0qH2nwDggbQoAAAQI3BFL3mwbvGyWzJgECBAgQIEDgXGDr+5UG7/Mz4ctaAQGr1tNsBAgQIECAAAECiwW2BtTGkskfjdiWIkCAAAECBAgQmC0gf8yuX2D3qXykwTsgbAgBAgQI3BBI3W8avG+UzJoECBAgQIAAgXOBre9XGrzPz4QvawUErFpPsxEgQIAAAQIECCwW2BpQG0smfzRiW4oAAQIECBAgQGC2gPwxu36B3afykQbvgLAhBAgQIHBDIHW/afC+UTJrEiBAgAABAgTOBba+X2nwPj8TvqwVELBqPc1GgAABAgQIECCwWGBrQG0smfzRiG0pAgQIECBAgACB2QLyx+z6BXafykcavAPChhAgQIDADYHU/abB+0bJrEmAAAECBAgQOBfY+n6lwfv8TPiyVkDAqvU0GwECBAgQIECAwGKBrQG1sWTyRyO2pQgQIECAAAECBGYLyB+z6xfYfSofafAOCBtCgAABAjcEUvebBu8bJbMmAQIECBAgQOBcYOv7lQbv8zPhy1oBAavW02wECBAgQIAAAQKLBbYG1MaSyR+N2JYiQIAAAQIECBCYLSB/zK5fYPepfKTBOyBsCAECBAjcEEjdbxq8b5TMmgQIECBAgACBc4Gt71cavM/PhC9rBQSsWk+zESBAgAABAgQILBbYGlAbSyZ/NGJbigABAgQIECBAYLaA/DG7foHdp/KRBu+AsCEECBAgcEMgdb9p8L5RMmsSIECAAAECBM4Ftr5fafA+PxO+rBUQsGo9zUaAAAECBAgQILBYYGtAbSyZ/NGIbSkCBAgQIECAAIHZAvLH7PoFdp/KRxq8A8KGECBAgMANgdT9psH7RsmsSYAAAQIECBA4F9j6fqXB+/xM+LJWQMCq9TQbAQIECBAgQIDAYoGtAbWxZPJHI7alCBAgQIAAAQIEZgvIH7PrF9h9Kh9p8A4IG0KAAAECNwRS95sG7xslsyYBAgQIECBA4Fxg6/uVBu/zM+HLWgEBq9bTbAQIECBAgAABAosFtgbUxpLJH43YliJAgAABAgQIEJgtIH/Mrl9g96l8pME7IGwIAQIECNwQSN1vGrxvlMyaBAgQIECAAIFzga3vVxq8z8+EL2sFBKxaT7MRIECAAAECBAgsFtgaUBtLJn80YluKAAECBAgQIEBgtoD8Mbt+gd2n8pEG74CwIQQIECBwQyB1v2nwvlEyaxIgQIAAAQIEzgW2vl9p8D4/E76sFRCwaj3NRoAAAQIECBAgsFhga0BtLJn80YhtKQIECBAgQIAAgdkC8sfs+gV2n8pHGrwDwoYQIECAwA2B1P2mwftGyaxJgAABAgQIEDgX2Pp+pcH7/Ez4slZAwKr1NBsBAgQIECBAgMBiga0BtbFk8kcjtqUIECBAgAABAgRmC8gfs+sX2H0qH2nwDggbQoAAAQI3BFL3mwbvGyWzJgECBAgQIEDgXGDr+5UG7/Mz4ctaAQGr1tNsBAgQIECAAAECiwW2BtTGkskfjdiWIkCAAAECBAgQmC0gf8yuX2D3qXykwTsgbAgBAgQI3BBI3W8avG+UzJoECBAgQIAAgXOBre9XGrzPz4QvawUErFpPsxEgQIAAAQIECCwW2BpQG0smfzRiW4oAAQIECBAgQGC2gPwxu36B3afykQbvgLAhBAgQIHBDIHW/afC+UTJrEiBAgAABAgTOBba+X2nwPj8TvqwVELBqPc1GgAABAgQIECCwWGBrQG0smfzRiG0pAgQIECBAgACB2QLyx+z6BXafykcavAPChhAgQIDADYHU/abB+0bJrEmAAAECBAgQOBfY+n6lwfv8TPiyVkDAqvU0GwECBAgQIECAwGKBrQG1sWTyRyO2pQgQIECAAAECBGYLyB+z6xfYfSofafAOCBtCgAABAjcEUvebBu8bJbMmAQIECBAgQOBcYOv7lQbv8zPhy1oBAavW02wECBAgQIAAAQKLBbYG1MaSyR+N2JYiQIAAAQIECBCYLSB/zK5fYPepfKTBOyBsCAECBAjcEEjdbxq8b5TMmgQIECBAgACBc4Gt71cavM/PhC9rBQSsWk+zESBAgAABAgQILBbYGlAbSyZ/NGJbigABAgQIECBAYLaA/DG7foHdp/KRBu+AsCEECBAgcEMgdb9p8L5RMmsSIECAAAECBM4Ftr5fafA+PxO+rBUQsGo9zUaAAAECBAgQILBYYGtAbSyZ/NGIbSkCBAgQIECAAIHZAvLH7PoFdp/KRxq8A8KGECBAgMANgdT9psH7RsmsSYAAAQIECBA4F9j6fqXB+/xM+LJWQMCq9TQbAQIECBAgQIDAYoGtAbWxZPJHI7alCBAgQIAAAQIEZgvIH7PrF9h9Kh9p8A4IG0KAAAECNwRS95sG7xslsyYBAgQIECBA4Fxg6/uVBu/zM+HLWgEBq9bTbAQIECBAgAABAosFtgbUxpLJH43YliJAgAABAgQIEJgtIH/Mrl9g96l8pME7IGwIAQIECNwQSN1vGrxvlMyaBAgQIECAAIFzga3vVxq8z8+EL2sFBKxaT7MRIECAAAECBAgsFtgaUBtLJn80YluKAAECBAgQIEBgtoD8Mbt+gd2n8pEG74CwIQQIECBwQyB1v2nwvlEyaxIgQIAAAQIEzgW2vl9p8D4/E76sFRCwaj3NRoAAAQIECBAgsFhga0BtLJn80YhtKQIECBAgQIAAgdkC8sfs+gV2n8pHGrwDwoYQIECAwA2B1P2mwftGyaxJgAABAgQIEDgX2Pp+pcH7/Ez4slZAwKr1NBsBAgQIECBAgMBiga0BtbFk8kcjtqUIECBAgAABAgRmC8gfs+sX2H0qH2nwDggbQoAAAQI3BFL3mwbvGyWzJgECBAgQIEDgXGDr+5UG7/Mz4ctaAQGr1tNsBAgQIECAAAECiwW2BtTGkskfjdiWIkCAAAECBAgQmC0gf8yuX2D3qXykwTsgbAg190JEAAAgAElEQVQBAgQI3BBI3W8avG+UzJoECBAgQIAAgXOBre9XGrzPz4QvawUErFpPsxEgQIAAAQIECCwW2BpQG0smfzRiW4oAAQIECBAgQGC2gPwxu36B3afykQbvgLAhBAgQIHBDIHW/afC+UTJrEiBAgAABAgTOBba+X2nwPj8TvqwVELBqPc1GgAABAgQIECCwWGBrQG0smfzRiG0pAgQIECBAgACB2QLyx+z6BXafykcavAPChhAgQIDADYHU/abB+0bJrEmAAAECBAgQOBfY+n6lwfv8TPiyVkDAqvU0GwECBAgQIECAwGKBrQG1sWTyRyO2pQgQIECAAAECBGYLyB+z6xfYfSofafAOCBtCgAABAjcEUvebBu8bJbMmAQIECBAgQOBcYOv7lQbv8zPhy1oBAavW02wECBAgQIAAAQKLBbYG1MaSyR+N2JYiQIAAAQIECBCYLSB/zK5fYPepfKTBOyBsCAECBAjcEEjdbxq8b5TMmgQIECBAgACBc4Gt71cavM/PhC9rBQSsWk+zESBAgAABAgQILBbYGlAbSyZ/NGJbigABAgQIECBAYLaA/DG7foHdp/KRBu+AsCEECBAgcEMgdb9p8L5RMmsSIECAAAECBM4Ftr5fafA+PxO+rBUQsGo9zUaAAAECBAgQILBYYGtAbSyZ/NGIbSkCBAgQIECAAIHZAvLH7PoFdp/KRxq8A8KGECBAgMANgdT9psH7RsmsSYAAAQIECBA4F9j6fqXB+/xM+LJWQMCq9TQbAQIECBAgQIDAYoGtAbWxZPJHI7alCBAgQIAAAQIEZgvIH7PrF9h9Kh9p8A4IG0KAAAECNwRS95sG7xslsyYBAgQIECBA4Fxg6/uVBu/zM+HLWgEBq9bTbAQIECBAgAABAosFtgbUxpLJH43YliJAgAABAgQIEJgtIH/Mrl9g96l8pME7IGwIAQIECNwQSN1vGrxvlMyaBAgQIECAAIFzga3vVxq8z8+EL2sFBKxaT7MRIECAAAECBAgsFtgaUBtLJn80YluKAAECBAgQIEBgtoD8Mbt+gd2n8pEG74CwIQQIECBwQyB1v2nwvlEyaxIgQIAAAQIEzgW2vl9p8D4/E76sFRCwaj3NRoAAAQIECBAgsFhga0BtLJn80YhtKQIECBAgQIAAgdkC8sfs+gV2n8pHGrwDwoYQIECAwA2B1P2mwftGyaxJgAABAgQIEDgX2Pp+pcH7/Ez4slZAwKr1NBsBAgQIECBAgMBiga0BtbFk8kcjtqUIECBAgAABAgRmC8gfs+sX2H0qH2nwDggbQoAAAQI3BFL3mwbvGyWzJgECBAgQIEDgXGDr+5UG7/Mz4ctaAQGr1tNsBAgQIECAAAECiwW2BtTGkskfjdiWIkCAAAECBAgQmC0gf8yuX2D3qXykwTsgbAgBAgQI3BBI3W8avG+UzJoECBAgQIAAgXOBre9XGrzPz4QvawUErFpPsxEgQIAAAQIECCwW2BpQG0smfzRiW4oAAQIECBAgQGC2gPwxu36B3afykQbvgLAhBAgQIHBDIHW/afC+UTJrEiBAgAABAgTOBba+X2nwPj8TvqwVELBqPc1GgAABAgQIECCwWGBrQG0smfzRiG0pAgQIECBAgACB2QLyx+z6BXafykcavAPChhAgQIDADYHU/abB+0bJrEmAAAECBAgQOBfY+n6lwfv8TPiyVkDAqvU0GwECBAgQIECAwGKBrQG1sWTyRyO2pQgQIECAAAECBGYLyB+z6xfYfSofafAOCBtCgMAWgf/xeZ4/fJ7n1z//zy2/a+vvSN1vGry3Hgu/iwABAgQIENgqsPX9SoP31hM773cJWPNqZscECBAgQIAAAQKXBLYG1EZO+aMR21IECBAgQIAAAQKzBeSP2fUL7D6VjzR4B4QNIUBgi8Cfep7n95/n+YPneX7yudH7Z1t+3MLfkbrfNHgvPBF+EgECBAgQILBaYOv7lQbv1cd21I8TsEaVy2YJECBAgAABAgRuCmwNqI2m8kcjtqUIECBAgAABAgRmC8gfs+sX2H0qH2nwDggbQoDAJoG/9DzPn/v8g/7r50bvnz7Po9H79aqcut80eL9eQe2IAAECBAgQIPB9AlvfrzR4O/evIiBgvUol7IMAAQIECBAgQODlBbYG1EZ4+aMR21IECBAgQIAAAQKzBeSP2fUL7D6VjzR4B4QNIUBgk8A3f8X7T37xoz41ev/4eZ7f0Oj9UqVO3W8avF+qljZDgAABAgQIEPhBga3vVxq8f7D0BjQJCFhN0JYhQIAAAQIECBCYL7A1oDZWRv5oxLYUAQIECBAgQIDAbAH5Y3b9ArtP5SMN3gFhQwgQ2Cbw5V/x/vK3/ZfPjd6/qdH7JUqeut80eL9EDW2CAAECBAgQIBAW2Pp+pcE7fAQM/GABAeuDgU1PgAABAgQIECCwR2BrQG2skPzRiG0pAgQIECBAgACB2QLyx+z6BXafykcavAPChhAgsE3gu/6K95e/8T8/z/OT53k0et+tfOp+0+B9t3hWJ0CAAAECBAh8rcDW9ysN3l97Eoz/KAEB66NkzUuAAAECBAgQILBOYGtAbSyU/NGIbSkCBAgQIECAAIHZAvLH7PoFdp/KRxq8A8KGECCwUeBXn+f5pR/4YZ8avX/8udE7+2/tRsOP/k0pcw3eH10e8xMgQIAAAQIEagW2vl9p8K49J2Y7FxCwzu18SYAAAQIECBAg8GYCWwNqYxnlj0ZsSxEgQIAAAQIECMwWkD9m1y+w+1Q+0uAdEDaEAIGNAj/0V7y//M2/87nR+689z5P9N3ej5Uf9ppS1Bu+PKot5CRAgQIAAAQIfI7D1/UqD98ecF7N+vYCA9fVmviBAgAABAgQIEHhTga0BtbGc8kcjtqUIECBAgAABAgRmC8gfs+sX2H0qH2nwDggbQoDAVoHIX/H+8rf/v58bvf+6Ru+WI5G63zR4t9TIIgQIECBAgACBMoGt71cavMuOiImSAgJWEtDnBAgQIECAAAEC7yOwNaA2VlD+aMS2FAECBAgQIECAwGwB+WN2/QK7T+UjDd4BYUMIENgq8DV/xftLg0+N3j96nue3NHp/6NFI3W8avD+0NiYnQIAAAQIECJQLbH2/0uBdflRMeCggYB3C+YwAAQIECBAgQOD9BLYG1MZKyh+N2JYiQIAAAQIECBCYLSB/zK5fYPepfKTBOyBsCAECmwV+7XmeXzz8gf/p81/01uh9CPgDn6XuNw3eH1MUsxIgQIAAAQIEPkpg6/uVBu+POjHm/VoBAetrxYwnQIAAAQIECBB4W4GtAbWxoPJHI7alCBAgQIAAAQIEZgvIH7PrF9h9Kh9p8A4IG0KAwGaB07/i/aXJf/zc6P2/+IvepUcldb9p8C6thckIECBAgAABAh8usPX9SoP3hx8dCwQFBKwglGEECBAgQIAAAQIEtgbUxsrKH43YliJAgAABAgQIEJgtIH/Mrl9g96l8pME7IGwIAQLbBTJ/xftLm0+N3j96nud/1ehdcmRS95sG75IamIQAAQIECBAg0Caw9f1Kg3fbEbLQDwgIWI4IAQIECBAgQIAAgaDA1oAa/PkVw+SPCkVzECBAgAABAgQIvIWA/LG+zKl8pMF7/fnwAwkQ+GGBir/i/eUq/+Fzo/ff0Oj9w/jfMyJ1v2nwTtn7mAABAgQIECDQLrD1/UqDd/tRsuDPERCwHA0CBAgQIECAAAECQYGtATX48yuGyR8ViuYgQIAAAQIECBB4CwH5Y32ZU/lIg/f68+EHEiAQE/jV53l+KTY0POo/fW70/q3wFwZ+KZC63zR4O0wECBAgQIAAgVkCW9+vNHjPOoebdytgba6u30aAAAECBAgQIFAqsDWgliJ9/2TyRyO2pQgQIECAAAECBGYLyB+z6xfYfSofafAOCBtCgMA7CHz6K95/8DzPL3zAj/33nxu9/zd/0furdFP3mwbvr7I2mAABAgQIECBwXWDr+5UG7+tHywY+CwhYjgIBAgQIECBAgACBoMDWgBr8+RXD5I8KRXMQIECAAAECBAi8hYD8sb7MqXykwXv9+fADCRCIC/zl53n+bHz4V4/8d58bvf+mRu+QXep+0+AdMjaIAAECBAgQIPAyAlvfrzR4v8wRe/uNCFhvfwQAECBAgAABAgQIRAW2BtTo7y8YJ38UIJqCAAECBAgQIEDgPQTkj/V1TuUjDd7rz4cfSIBAXOBPP8/zex/0V7y/3MW//aLRO7679xuZut80eL/fgfGLCRAgQIAAgdkCW9+vNHjPPpebdi9gbaqm30KAAAECBAgQIPChAlsD6oei/fHJ5Y9GbEsRIECAAAECBAjMFpA/ZtcvsPtUPtLgHRA2hACBdxL46L/i/aXlp0bvX3me52+9E/BX/NbU/abB+yukDSVAgAABAgQIvIDA1vcrDd4vcLhs4b8LCFgOAgECBAgQIECAAIGgwNaAGvz5FcPkjwpFcxAgQIAAAQIECLyFgPyxvsypfKTBe/358AMJEPg6ga6/4v3lrv6fz43e//vXbXX96NT9psF7/fnwAwkQIECAAIFlAlvfrzR4Lzuog3+OgDW4eLZOgAABAgQIECDQK7A1oDYqyh+N2JYiQIAAAQIECBCYLSB/zK5fYPepfKTBOyBsCAEC7ybwV57n+TMXfvT//TzPj57n0ej9R/ip+02D94UTbEkCBAgQIECAQEJg6/uVBu/EofBpqYCAVcppMgIECBAgQIAAgc0CWwNqY83kj0ZsSxEgQIAAAQIECMwWkD9m1y+w+1Q+0uAdEDaEAIF3E7jxV7y/NP7U6P0rz/P89rvBf+v3pu43Dd5vfnr8fAIECBAgQGCcwNb3Kw3e447i2g0LWGtL64cRIECAAAECBAhUC2wNqNVO3zOf/NGIbSkCBAgQIECAAIHZAvLH7PoFdp/KRxq8A8KGECDwjgK3/or3l9b/5nOj9//xjgXwF7zftOp+NgECBAgQIPC2AlvfrzR4v+2RfrkfnnpA9P+C9uXqaUMECBAgQIAAAQIfKLA1oH4g2benlj8asS1FgAABAgQIECAwW0D+mF2/wO5T+UiDd0DYEAIE3lHg9l/x/tL8X39u9P4/36wQqftN/8GbnRY/lwABAgQIEBgvsPX9SoP3+KO55gcIWGtK6YcQIECAAAECBAh8tMDWgPrRbl/ML380YluKAAECBAgQIEBgtoD8Mbt+gd2n8pEG74CwIQQIvKvAK/wV7y/t/9XnRu//600KkrrfNHi/ySnxMwkQIECAAIE1AlvfrzR4rzmi43+IgDW+hH4AAQIECBAgQIBAl8DWgNrl5/+L1kZpSxEgQIAAAQIECIwXkD/Gl/CHfkDq/35Gg/cP8frfEyDwxgKf/or37z/P8ydezODTX/T+8fM8v/1i+6reTup+0+BdXQ7zESBAgAABAgQ+VmDr+5UG7489N2aPCwhYcSsjCRAgQIAAAQIE3lxga0BtLKv80YhtKQIECBAgQIAAgdkC8sfs+gV2n8pHGrwDwoYQIPDOAn/1eZ7/+UUB/uXnv+j9t190f9ltpe43Dd5Zft8TIECAAAECBHoFtr5fafDuPUdW+/kCApbTQYAAAQIECBAgQCAosDWgBn9+xTD5o0LRHAQIECBAgAABAm8hIH+sL3MqH2nwXn8+/EACBHICn/6K9+89z/MLuWk+9Ot/8bnR++986Cr9k6fuNw3e/QWzIgECBAgQIEAgI7D1/UqDd+ZU+LZSQMCq1DQXAQIECBAgQIDAaoGtAbWxaPJHI7alCBAgQIAAAQIEZgvIH7PrF9h9Kh9p8A4IG0KAwLsLvPJf8f6yNv/8c6P3311SsNT9psF7ySnwMwgQIECAAIG3Edj6fqXB+22O8Mv/UAHr5UtkgwQIECBAgAABAq8isDWgNvrKH43YliJAgAABAgQIEJgtIH/Mrl9g96l8pME7IGwIAQLvLjDhr3h/WaNPjd6//DzP3xteuNT9psF7ePVtnwABAgQIEHg7ga3vVxq83+4ov+wPFrBetjQ2RoAAAQIECBAg8GoCWwNqo7P80YhtKQIECBAgQIAAgdkC8sfs+gV2n8pHGrwDwoZkBLLnM7O2bwm8u8D0v+id+vdDg/e7H3+/nwABAgQIEJgmsPX9SoP3tJO4d78C1t7a+mUECBAgQIAAAQLFAlsDajHT900nfzRiW4oAAQIECBAgQGC2gPwxu36B3afykQbvgLAhGYHs+cys7VsCBP5I4J89z/Mrz/P8/WEgqX8/NHgPq7btEiBAgAABAm8vsPX9SoP32x/tlwEQsF6mFDZCgAABAgQIECDw6gJbA2qju/zRiG0pAgQIECBAgACB2QLyx+z6BXafykcavAPChmQEsuczs7ZvCRD44wL/9HOj9z8YApP690OD95Aq2yYBAgQIECBA4LPA1vcrDd6O+KsICFivUgn7IECAAAECBAgQeHmBrQG1EV7+aMS2FAECBAgQIECAwGwB+WN2/QK7T+UjDd4BYUMyAtnzmVnbtwQIfLfAp0bvX36e5x++OFDq3w8N3i9eXdsjQIAAAQIECHxLYOv7lQZvR/1VBASsV6mEfRAgQIAAAQIECLy8wNaA2ggvfzRiW4oAAQIECBAgQGC2gPwxu36B3afykQbvgLAhGYHs+cys7VsCBL5f4J99/ovef/9FoVL/fmjwftGq2hYBAgQIECBA4OcIbH2/0uDtyL+KgID1KpWwDwIECBAgQIAAgZcX2BpQG+Hlj0ZsSxEgQIAAAQIECMwWkD9m1y+w+1Q+0uAdEDYkI5A9n5m1fUuAQEzgH39u9P5HseFto1L/fmjwbquThQgQIECAAAECJQJb3680eJccD5MUCAhYBYimIECAAAECBAgQeA+BrQG1sXryRyO2pQgQIECAAAECBGYLyB+z6xfYfSofafAOCBuSEciez8zaviVA4OsE/snzPD9+nudV/qJ36t8PDd5fV3yjCRAgQIAAAQK3Bba+X2nwvn2yrP+NgIDlLBAgQIAAAQIECBAICmwNqMGfXzFM/qhQNAcBAgQIECBAgMBbCMgf68ucykcavNefj9s/MHs+b+/f+gTeUeCfPs/zS8/zfPqfN/9P6t8PDd43S2dtAgQIECBAgMDXC2x9v9Lg/fVnwRcfIyBgfYyrWQkQIECAAAECBBYKbA2ojaWSPxqxLUWAAAECBAgQIDBbQP6YXb/A7lP5SIN3QNiQjED2fGbW9i0BAmcC//J5nj//PM8/OPu87KvUvx8avMvqYCICBAgQIECAQIvA1vcrDd4tx8ciAQEBK4BkCAECBAgQIECAAIFPAlsDamN15Y9GbEsRIECAAAECBAjMFpA/ZtcvsPtUPtLgHRA2JCOQPZ+ZtX1LgMDXCfyL53l++Xmev/t1n33Y6NS/Hxq8P6wuJiZAgAABAgQIfIjA1vcrDd4fclxMeiAgYB2g+YQAAQIECBAgQOA9BbYG1MZqyh+N2JYiQIAAAQIECBCYLSB/zK5fYPepfKTBOyBsSEYgez4za/uWAIGYwL/63Nj9t2PD20al/v3Q4N1WJwsRIECAAAECBEoEtr5fafAuOR4mKRAQsAoQTUGAAAECBAgQIPAeAlsDamP15I9GbEsRIECAAAECBAjMFpA/ZtcvsPtUPtLgHRA2JCOQPZ+ZtX1LgMD3C/y753n+wvM8v/2iUKl/PzR4v2hVbYsAAQIECBAg8HMEtr5fafB25F9FQMB6lUrYBwECBAgQIECAwMsLbA2ojfDyRyO2pQgQIECAAAECBGYLyB+z6xfYfSofafAOCBuSEciez8zaviVA4LsFPjV2/8rzPH/zxYFS/35o8H7x6toeAQIECBAgQOBbAlvfrzR4O+qvIiBgvUol7IMAAQIECBAgQODlBbYG1EZ4+aMR21IECBAgQIAAAQKzBeSP2fUL7D6VjzR4B4QNyQhkz2dmbd8SIPDHBf7j58buv/E8z4T/NlN71ODt+BMgQIAAAQIEZglsfb/S4D3rHG7erYC1ubp+GwECBAgQIECAQKnA1oBaivT9k8kfjdiWIkCAAAECBAgQmC0gf8yuX2D3qXykwTsgbEhGIHs+M2v7lgCBPxL4ned5fvQ8z18f0tj9Td1S/35o8Hb8CRAgQIAAAQKzBLa+X2nwnnUON+9WwNpcXb+NAAECBAgQIECgVGBrQC1F+v7J5I9GbEsRIECAAAECBAjMFpA/ZtcvsPtUPtLgHRA2JCOQPZ+ZtX1L4N0FfvfzX+z+6VCI1L8fGryHVt22CRAgQIAAgbcV2Pp+pcH7bY/0y/1wAevlSmJDBAgQIECAAAECryqwNaA2essfjdiWIkCAAAECBAgQmC0gf8yuX2D3qXykwTsgbAgBAu8u8Kef5/m953l+YQjEf36e5yfP8/zm8zw/G7Ln79pm6n7T4D248rZOgAABAgQIvKXA1vcrDd5veZxf8kcLWC9ZFpsiQIAAAQIECBB4RYGtAbXRWv5oxLYUAQIECBAgQIDAbAH5Y3b9ArtP5SMN3gFhQwgQeHeBv/w8z58dgLClsfsb6tT9psF7wIm1RQIECBAgQIDAFwJb3680eDvmryIgYL1KJeyDAAECBAgQIEDg5QW2BtRGePmjEdtSBAgQIECAAAECswXkj9n1C+w+lY80eAeEDSFA4J0FJvz17m2N3d+ct9T9psH7nf+z9dsJECBAgACBiQJb3680eE88jTv3LGDtrKtfRYAAAQIECBAg8AECWwPqB1D9vCnlj0ZsSxEgQIAAAQIECMwWkD9m1y+w+1Q+0uAdEDaEAIF3Fnjlv979X57n+fHzPL/5PM/PFhYpdb9p8F54IvwkAgQIECBAYLXA1vcrDd6rj+2oHydgjSqXzRIgQIAAAQIECNwU2BpQG03lj0ZsSxEgQIAAAQIECMwWkD9m1y+w+1Q+0uAdEDaEAIF3Ffj017v/v+d5/ocXA/imsfunL7av6u2k7jcN3tXlMB8BAgQIECBA4GMFtr5fafD+2HNj9riAgBW3MpIAAQIECBAgQODNBbYG1Mayyh+N2JYiQIAAAQIECBCYLSB/zK5fYPepfKTBOyBsCAEC7yrwan+9e/tf7P72OUvdbxq83/U/W7+bAAECBAgQmCqw9f1Kg/fUE7lv3wLWvpr6RQQIECBAgAABAh8ksDWgfhDXd00rfzRiW4oAAQIECBAgQGC2gPwxu36B3afykQbvgLAhBAi8o8Cnv979e8/z/MIL/Ph3a+z+hjx1v2nwfoGTawsECBAgQIAAga8Q2Pp+pcH7Kw6BoR8qIGB9KK/JCRAgQIAAAQIENglsDaiNNZI/GrEtRYAAAQIECBAgMFtA/phdv8DuU/lIg3dA2BACBN5R4BX+evenxu6fPM/zG8/z/OwNi5C63zR4v+GJ8ZMJECBAgACB0QJb3680eI8+lqs2L2CtKqcfQ4AAAQIECBAg8JECWwPqR5p9a275oxHbUgQIECBAgAABArMF5I/Z9QvsPpWPNHgHhA0hQODdBG7/9e53b+z+5ryl7jcN3u/2n63fS4AAAQIECEwX2Pp+pcF7+sncs38Ba08t/RICBAgQIECAAIEPFtgaUD+Y7cvp5Y9GbEsRIECAAAECBAjMFpA/ZtcvsPtUPtLgHRA2hACBdxP4ted5fvHCj9bY/cfRU/ebBu8LJ9iSBAgQIECAAIGEwNb3Kw3eiUPh01IBAauU02QECBAgQIAAAQKbBbYG1MaayR+N2JYiQIAAAQIECBCYLSB/zK5fYPepfKTBOyBsCAEC7yTwp57n+f3nef5k44/W2P3d2Kn7TYN34wm2FAECBAgQIECgQGDr+5UG74LDYYoSAQGrhNEkBAgQIECAAAEC7yCwNaA21k7+aMS2FAECBAgQIECAwGwB+WN2/QK7T+UjDd4BYUMIEHgngc6/3q2x+/tPVup+0+D9Tv/Z+q0ECBAgQIDABoGt71cavDeczh2/QcDaUUe/ggABAgQIECBAoEFga0BtoPtmCfmjEdtSBAgQIECAAAECswXkj9n1C+w+lY80eAeEDSFA4F0Euv56t8bu2IlK3W8avGPIRhEgQIAAAQIEXkVg6/uVBu9XOWH2IWA5AwQIECBAgAABAgSCAlsDavDnVwyTPyoUzUGAAAECBAgQIPAWAvLH+jKn8pEG7/Xnww8kQCAu8NF/vfu/Ps/z4+d5fuN5np/Ft/W2I1P3mwbvtz03fjgBAgQIECAwVGDr+5UG76EHcuG2BayFRfWTCBAgQIAAAQIEPkZga0D9GK3vnFX+aMS2FAECBAgQIECAwGwB+WN2/QK7T+UjDd4BYUMIEHgHgY/8690au89OUOp+0+B9hu4rAgQIECBAgMAtga3vVxq8b50o635bQMByJggQIECAAAECBAgEBbYG1ODPrxgmf1QomoMAAQIECBAgQOAtBOSP9WVO5SMN3uvPhx9IgEBM4C89z/PnYkPDo373eZ4fPc/z6+EvDPxSIHW/afB2mAgQIECAAAECswS2vl9p8J51DjfvVsDaXF2/jQABAgQIECBAoFRga0AtRfr+yeSPRmxLESBAgAABAgQIzBaQP2bXL7D7VD7S4B0QNoQAge0C1X+9+9Nf7P7J8zw/fZ7nZ9vxPvD3pe43Dd4fWBlTEyBAgAABAgQ+QGDr+5UG7w84LKY8EhCwjth8RIAAAQIECBAg8I4CWwNqYy3lj0ZsSxEgQIAAAQIECMwWkD9m1y+w+1Q+0uAdEDaEAIHtAr/2PM8vFvxIjd0FiF9MkbrfNHjXFsNsBAgQIECAAIGPFtj6fqXB+6NPjvmjAgJWVMo4AgQIECBAgACBtxfYGlAbCyt/NGJbigABAgQIECBAYLaA/DG7foHdp/KRBu+AsCEECGwWqPjr3Rq7P+aEpO43Dd4fUxSzEiBAgAABAgQ+SmDr+5UG7486Meb9WgEB62vFjCdAgAABAgQIEHhbga0BtbGg8kcjtqUIECBAgN08FQUAACAASURBVAABAgRmC8gfs+sX2H0qH2nwDggbQoDAZoHMX+/W2P2xJyN1v2nw/tjimJ0AAQIECBAgUC2w9f1Kg3f1STHfqYCAdSrnOwIECBAgQIAAgbcT2BpQGwspfzRiW4oAAQIECBAgQGC2gPwxu36B3afykQbvgLAhBAhsFTj9690au3tOROp+0+DdUySrECBAgAABAgSqBLa+X2nwrjoh5skKCFhZQd8TIECAAAECBAi8jcDWgNpYQPmjEdtSBAgQIECAAAECswXkj9n1C+w+lY80eAeEDSFAYKvArz7P80tf8eM0dn8FVsHQ1P2mwbugAqYgQIAAAQIECDQKbH2/0uDdeIgs9b0CApYDQoAAAQIECBAgQCAosDWgBn9+xTD5o0LRHAQIECBAgAABAm8hIH+sL3MqH2nwXn8+/EACBL5b4Gv+evenxu6/+DzPrz/P8zOgbQKp+02Dd1udLESAAAECBAgQKBHY+n6lwbvkeJikQEDAKkA0BQECBAgQIECAwHsIbA2ojdWTPxqxLUWAAAECBAgQIDBbQP6YXb/A7lP5SIN3QNgQAgQ2CkT+evfvPs/zk+d5fvo8zx9uRHjx35S63zR4v3h1bY8AAQIECBAg8C2Bre9XGrwd9VcRELBepRL2QYAAAQIECBAg8PICWwNqI7z80YhtKQIECBAgQIAAgdkC8sfs+gV2n8pHGrwDwoYQILBN4If+erfG7teoeOp+0+D9GkW0CwIECBAgQIBAVGDr+5UG7+gJMO6jBQSsjxY2PwECBAgQIECAwBqBrQG1sUDyRyO2pQgQIECAAAECBGYLyB+z6xfYfSofafAOCBtCgMA2gZ/317s1dr9WpVP3mwbv1yqm3RAgQIAAAQIEfkhg6/uVBu8fqrz/fZeAgNUlbR0CBAgQIECAAIHxAlsDamNh5I9GbEsRIECAAAECBAjMFpA/ZtcvsPtUPtLgHRA2hACBTQLf9de7NXa/ZoVT95sG79csql0RIECAAAECBH6ewNb3Kw3ezvyrCAhYr1IJ+yBAgAABAgQIEHh5ga0BtRFe/mjEthQBAgQIECBAgMBsAfljdv0Cu0/lIw3eAWFDCBDYJPDlX+/W2P3alU3dbxq8X7u4dkeAAAECBAgQ+LbA1vcrDd7O+qsICFivUgn7IECAAAECBAgQeHmBrQG1EV7+aMS2FAECBAgQIECAwGwB+WN2/QK7T+UjDd4BYUMIENgi8M1f7/6D53l+8jzPT5/n+cMtP27h70jdbxq8F54IP4kAAQIECBBYLbD1/UqD9+pjO+rHCVijymWzBAgQIECAAAECNwW2BtRGU/mjEdtSBAgQIECAAAECswXkj9n1C+w+lY80eAeEDSFAYIvA//Q8z3/T2D2mnKn7TYP3mDrbKAECBAgQIEDgvwtsfb/S4O2Av4qAgPUqlbAPAgQIECBAgACBlxfYGlAb4eWPRmxLESBAgAABAgQIzBaQP2bXL7D7VD7S4B0QNoQAAQIEbgik7jcN3jdKZk0CBAgQIECAwLnA1vcrDd7nZ8KXtQICVq2n2QgQIECAAAECBBYLbA2ojSWTPxqxLUWAAAECBAgQIDBbQP6YXb/A7lP5SIN3QNgQAgQIELghkLrfNHjfKJk1CRAgQIAAAQLnAlvfrzR4n58JX9YKCFi1nmYjQIAAAQIECBBYLLA1oDaWTP5oxLYUAQIECBAgQIDAbAH5Y3b9ArtP5SMN3gFhQwgQIEDghkDqftPgfaNk1iRAgAABAgQInAtsfb/S4H1+JnxZKyBg1XqajQABAgQIECBAYLHA1oDaWDL5oxHbUgQIECBAgAABArMF5I/Z9QvsPpWPNHgHhA0hQIAAgRsCqftNg/eNklmTAAECBAgQIHAusPX9SoP3+ZnwZa2AgFXraTYCBAgQIECAAIHFAlsDamPJ5I9GbEsRIECAAAECBAjMFpA/ZtcvsPtUPtLgHRA2hAABAgRuCKTuNw3eN0pmTQIECBAgQIDAucDW9ysN3udnwpe1AgJWrafZCBAgQIAAAQIEFgtsDaiNJZM/GrEtRYAAAQIECBAgMFtA/phdv8DuU/lIg3dA2BACBAgQuCGQut80eN8omTUJECBAgAABAucCW9+vNHifnwlf1goIWLWeZiNAgAABAgQIEFgssDWgNpZM/mjEthQBAgQIECBAgMBsAfljdv0Cu0/lIw3eAWFDCBAgQOCGQOp+0+B9o2TWJECAAAECBAicC2x9v9LgfX4mfFkrIGDVepqNAAECBAgQIEBgscDWgNpYMvmjEdtSBAgQIECAAAECswXkj9n1C+w+lY80eAeEDSFAgACBGwKp+02D942SWZMAAQIECBAgcC6w9f1Kg/f5mfBlrYCAVetpNgIECBAgQIAAgcUCWwNqY8nkj0ZsSxEgQIAAAQIECMwWkD9m1y+w+1Q+0uAdEDaEAAECBG4IpO43Dd43SmZNAgQIECBAgMC5wNb3Kw3e52fCl7UCAlatp9kIECBAgAABAgQWC2wNqI0lkz8asS1FgAABAgQIECAwW0D+mF2/wO5T+UiDd0DYEAIECBC4IZC63zR43yiZNQkQIECAAAEC5wJb3680eJ+fCV/WCghYtZ5mI0CAAAECBAgQWCywNaA2lkz+aMS2FAECBAgQIECAwGwB+WN2/QK7T+UjDd4BYUMIECBA4IZA6n7T4H2jZNYkQIAAAQIECJwLbH2/0uB9fiZ8WSsgYNV6mo0AAQIECBAgQGCxwNaA2lgy+aMR21IECBAgQIAAAQKzBeSP2fUL7D6VjzR4B4QNIUCAAIEbAqn7TYP3jZJZkwABAgQIECBwLrD1/UqD9/mZ8GWtgIBV62k2AgQIECBAgACBxQJbA2pjyeSPRmxLESBAgAABAgQIzBaQP2bXL7D7VD7S4B0QNoQAAQIEbgik7jcN3jdKZk0CBAgQIECAwLnA1vcrDd7nZ8KXtQICVq2n2QgQIECAAAECBBYLbA2ojSWTPxqxLUWAAAECBAgQIDBbQP6YXb/A7lP5SIN3QNgQAgQIELghkLrfNHjfKJk1CRAgQIAAAQLnAlvfrzR4n58JX9YKCFi1nmYjQIAAAQIECBBYLLA1oDaWTP5oxLYUAQIECBAgQIDAbAH5Y3b9ArtP5SMN3gFhQwgQIEDghkDqftPgfaNk1iRAgAABAgQInAtsfb/S4H1+JnxZKyBg1XqajQABAgQIECBAYLHA1oDaWDL5oxHbUgQIECBAgAABArMF5I/Z9QvsPpWPNHgHhA0hQIAAgRsCqftNg/eNklmTAAECBAgQIHAusPX9SoP3+ZnwZa2AgFXraTYCBAgQIECAAIHFAlsDamPJ5I9GbEsRIECAAAECBAjMFpA/ZtcvsPtUPtLgHRA2hAABAgRuCKTuNw3eN0pmTQIECBAgQIDAucDW9ysN3udnwpe1AgJWrafZCBAgQIAAAQIEFgtsDaiNJZM/GrEtRYAAAQIECBAgMFtA/phdv8DuU/lIg3dA2BACBAgQuCGQut80eN8omTUJECBAgAABAucCW9+vNHifnwlf1goIWLWeZiNAgAABAgQIEFgssDWgNpZM/mjEthQBAgQIECBAgMBsAfljdv0Cu0/lIw3eAWFDCBAgQOCGQOp+0+B9o2TWJECAAAECBAicC2x9v9LgfX4mfFkrIGDVepqNAAECBAgQIEBgscDWgNpYMvmjEdtSBAgQIECAAAECswXkj9n1C+w+lY80eAeEDSFAgACBGwKp+02D942SWZMAAQIECBAgcC6w9f1Kg/f5mfBlrYCAVetpNgIECBAgQIAAgcUCWwNqY8nkj0ZsSxEgQIAAAQIECMwWkD9m1y+w+1Q+0uAdEDaEAAECBG4IpO43Dd43SmZNAgQIECBAgMC5wNb3Kw3e52fCl7UCAlatp9kIECBAgAABAgQWC2wNqI0lkz8asS1FgAABAgQIECAwW0D+mF2/wO5T+UiDd0DYEAIECBC4IZC63zR43yiZNQkQIECAAAEC5wJb3680eJ+fCV/WCghYtZ5mI0CAAAECBAgQWCywNaA2lkz+aMS2FAECBAgQIECAwGwB+WN2/QK7T+UjDd4BYUMIECBA4IZA6n7T4H2jZNYkQIAAAQIECJwLbH2/0uB9fiZ8WSsgYNV6mo0AAQIECBAgQGCxwNaA2lgy+aMR21IECBAgQIAAAQKzBeSP2fUL7D6VjzR4B4QNIUCAAIEbAqn7TYP3jZJZkwABAgQIECBwLrD1/UqD9/mZ8GWtgIBV62k2AgQIECBAgACBxQJbA2pjyeSPRmxLESBAgAABAgQIzBaQP2bXL7D7VD7S4B0QNoQAAQIEbgik7jcN3jdKZk0CBAgQIECAwLnA1vcrDd7nZ8KXtQICVq2n2QgQIECAAAECBBYLbA2ojSWTPxqxLUWAAAECBAgQIDBbQP6YXb/A7lP5SIN3QNgQAgQIELghkLrfNHjfKJk1CRAgQIAAAQLnAlvfrzR4n58JX9YKCFi1nmYjQIAAAQIECBBYLLA1oDaWTP5oxLYUAQIECBAgQIDAbAH5Y3b9ArtP5SMN3gFhQwgQIEDghkDqftPgfaNk1iRAgAABAgQInAtsfb/S4H1+JnxZKyBg1XqajQABAgQIECBAYLHA1oDaWDL5oxHbUgQIECBAgAABArMF5I/Z9QvsPpWPNHgHhA0hQIAAgRsCqftNg/eNklmTAAECBAgQIHAusPX9SoP3+ZnwZa2AgFXraTYCBAgQIECAAIHFAlsDamPJ5I9GbEsRIECAAAECBAjMFpA/ZtcvsPtUPtLgHRA2hAABAgRuCKTuNw3eN0pmTQIECBAgQIDAucDW9ysN3udnwpe1AgJWrafZCBAgQIAAAQIEFgtsDaiNJZM/GrEtRYAAAQIECBAgMFtA/phdv8DuU/lIg3dA2BACBAgQuCGQut80eN8omTUJECBAgAABAucCW9+vNHifnwlf1goIWLWeZiNAgAABAgQIEFgssDWgNpZM/mjEthQBAgQIECBAgMBsAfljdv0Cu0/lIw3eAWFDCBAgQOCGQOp+0+B9o2TWJECAAAECBAicC2x9v9LgfX4mfFkrIGDVepqNAAECBAgQIEBgscDWgNpYMvmjEdtSBAgQIECAAAECswXkj9n1C+w+lY80eAeEDSFAgACBGwKp+02D942SWZMAAQIECBAgcC6w9f1Kg/f5mfBlrYCAVetpNgIECBAgQIAAgcUCWwNqY8nkj0ZsSxEgQIAAAQIECMwWkD9m1y+w+1Q+0uAdEDaEAAECBG4IpO43Dd43SmZNAgQIECBAgMC5wNb3Kw3e52fCl7UCAlatp9kIECBAgAABAgQWC2wNqI0lkz8asS1FgAABAgQIECAwW0D+mF2/wO5T+UiDd0DYEAIECBC4IZC63zR43yiZNQkQIECAAAEC5wJb3680eJ+fCV/WCghYtZ5mI0CAAAECBAgQWCywNaA2lkz+aMS2FAECBAgQIECAwGwB+WN2/QK7T+UjDd4BYUMIECBA4IZA6n7T4H2jZNYkQIAAAQIECJwLbH2/0uB9fiZ8WSsgYNV6mo0AAQIECBAgQGCxwNaA2lgy+aMR21IECBAgQIAAAQKzBeSP2fUL7D6VjzR4B4QNIUCAAIEbAqn7TYP3jZJZkwABAgQIECBwLrD1/UqD9/mZ8GWtgIBV62k2AgQIECBAgACBxQJbA2pjyeSPRmxLESBAgAABAgQIzBaQP2bXL7D7VD7S4B0QNoQAAQIEbgik7jcN3jdKZk0CBAgQIECAwLnA1vcrDd7nZ8KXtQICVq2n2QgQIECAAAECBBYLbA2ojSWTPxqxLUWAAAECBAgQIDBbQP6YXb/A7lP5SIN3QNgQAgQIELghkLrfNHjfKJk1CRAgQIAAAQLnAlvfrzR4n58JX9YKCFi1nmYjQIAAAQIECBBYLLA1oDaWTP5oxLYUAQIECBAgQIDAbAH5Y3b9ArtP5SMN3gFhQwgQIEDghkDqftPgfaNk1iRAgAABAgQInAtsfb/S4H1+JnxZKyBg1XqajQABAgQIECBAYLHA1oDaWDL5oxHbUgQIECBAgAABArMF5I/Z9QvsPpWPNHgHhA0hQIAAgRsCqftNg/eNklmTAAECBAgQIHAusPX9SoP3+ZnwZa2AgFXraTYCBAgQIECAAIHFAlsDamPJ5I9GbEsRIECAAAECBAjMFpA/ZtcvsPtUPtLgHRA2hAABAgRuCKTuNw3eN0pmTQIECBAgQIDAucDW9ysN3udnwpe1AgJWrafZCBAgQIAAAQIEFgtsDaiNJZM/GrEtRYAAAQIECBAgMFtA/phdv8DuU/lIg3dA2BACBAgQuCGQut80eN8omTUJECBAgAABAucCW9+vNHifnwlf1goIWLWeZiNAgAABAgQIEFgssDWgNpZM/mjEthQBAgQIECBAgMBsAfljdv0Cu0/lIw3eAWFDCBAgQOCGQOp+0+B9o2TWJECAAAECBAicC2x9v9LgfX4mfFkrIGDVepqNAAECBAgQIEBgscDWgNpYMvmjEdtSBAgQIECAAAECswXkj9n1C+w+lY80eAeEDSFAgACBGwKp+02D942SWZMAAQIECBAgcC6w9f1Kg/f5mfBlrYCAVetpNgIECBAgQIAAgcUCWwNqY8nkj0ZsSxEgQIAAAQIECMwWkD9m1y+w+1Q+0uAdEDaEAAECBG4IpO43Dd43SmZNAgQIECBAgMC5wNb3Kw3e52fCl7UCAlatp9kIECBAgAABAgQWC2wNqI0lkz8asS1FgAABAgQIECAwW0D+mF2/wO5T+UiDd0DYEAIECBC4IZC63zR43yiZNQkQIECAAAEC5wJb3680eJ+fCV/WCghYtZ5mI0CAAAECBAgQWCywNaA2lkz+aMS2FAECBAgQIECAwGwB+WN2/QK7T+UjDd4BYUMIECBA4IZA6n7T4H2jZNYkQIAAAQIECJwLbH2/0uB9fiZ8WSsgYNV6mo0AAQIECBAgQGCxwNaA2lgy+aMR21IECBAgQIAAAQKzBeSP2fUL7D6VjzR4B4QNIUCAAIEbAqn7TYP3jZJZkwABAgQIECBwLrD1/UqD9/mZ8GWtgIBV62k2AgQIECBAgACBxQJbA2pjyeSPRmxLESBAgAABAgQIzBaQP2bXL7D7VD7S4B0QNoQAAQIEbgik7jcN3jdKZk0CBAgQIECAwLnA1vcrDd7nZ8KXtQICVq2n2QgQIECAAAECBBYLbA2ojSWTPxqxLUWAAAECBAgQIDBbQP6YXb/A7lP5SIN3QNgQAgQIELghkLrfNHjfKJk1CRAgQIAAAQLnAlvfrzR4n58JX9YKCFi1nmYjQIAAAQIECBBYLLA1oDaWTP5oxLYUAQIECBAgQIDAbAH5Y3b9ArtP5SMN3gFhQwgQIEDghkDqftPgfaNk1iRAgAABAgQInAtsfb/S4H1+JnxZKyBg1XqajQABAgQIECBAYLHA1oDaWDL5oxHbUgQIECBAgAABArMF5I/Z9QvsPpWPNHgHhA0hQIAAgRsCqftNg/eNklmTAAECBAgQIHAusPX9SoP3+ZnwZa2AgFXraTYCBAgQIECAAIHFAlsDamPJ5I9GbEsRIECAAAECBAjMFpA/ZtcvsPtUPtLgHRA2hAABAgRuCKTuNw3eN0pmTQIECBAgQIDAucDW9ysN3udnwpe1AgJWrafZCBAgQIAAAQIEFgtsDaiNJZM/GrEtRYAAAQIECBAgMFtA/phdv8DuU/lIg3dA2BACBAgQuCGQut80eN8omTUJECBAgAABAucCW9+vNHifnwlf1goIWLWeZiNAgAABAgQIEFgssDWgNpZM/mjEthQBAgQIECBAgMBsAfljdv0Cu0/lIw3eAWFDCBAgQOCGQOp+0+B9o2TWJECAAAECBAicC2x9v9LgfX4mfFkrIGDVepqNAAECBAgQIEBgscDWgNpYMvmjEdtSBAgQIECAAAECswXkj9n1C+w+lY80eAeEDSFAgACBGwKp+02D942SWZMAAQIECBAgcC6w9f1Kg/f5mfBlrYCAVetpNgIECBAgQIAAgcUCWwNqY8nkj0ZsSxEgQIAAAQIECMwWkD9m1y+w+1Q+0uAdEDaEAAECBG4IpO43Dd43SmZNAgQIECBAgMC5wNb3Kw3e52fCl7UCAlatp9kIECBAgAABAgQWC2wNqI0lkz8asS1FgAABAgQIECAwW0D+mF2/wO5T+UiDd0DYEAIECBC4IZC63zR43yiZNQkQIECAAAEC5wJb3680eJ+fCV/WCghYtZ5mI0CAAAECBAgQWCywNaA2lkz+aMS2FAECBAgQIECAwGwB+WN2/QK7T+UjDd4BYUMIECBA4IZA6n7T4H2jZNYkQIAAAQIECJwLbH2/0uB9fiZ8WSsgYNV6mo0AAQIECBAgQGCxwNaA2lgy+aMR21IECBAgQIAAAQKzBeSP2fUL7D6VjzR4B4QNIUCAAIEbAqn7TYP3jZJZkwABAgQIECBwLrD1/UqD9/mZ8GWtgIBV62k2AgQIECBAgACBxQJbA2pjyeSPRmxLESBAgAABAgQIzBaQP2bXL7D7VD7S4B0QNoQAAQIEbgik7jcN3jdKZk0CBAgQIECAwLnA1vcrDd7nZ8KXtQICVq2n2QgQIECAAAECBBYLbA2ojSWTPxqxLUWAAAECBAgQIDBbQP6YXb/A7lP5SIN3QNgQAgQIELghkLrfNHjfKJk1CRAgQIAAAQLnAlvfrzR4n58JX9YKCFi1nmYjQIAAAQIECBBYLLA1oDaWTP5oxLYUAQIECBAgQIDAbAH5Y3b9ArtP5SMN3gFhQwgQIEDghkDqftPgfaNk1iRAgAABAgQInAtsfb/S4H1+JnxZKyBg1XqajQABAgQIECBAYLHA1oDaWDL5oxHbUgQIECBAgAABArMF5I/Z9QvsPpWPNHgHhA0hQIAAgRsCqftNg/eNklmTAAECBAgQIHAusPX9SoP3+ZnwZa2AgFXraTYCBAgQIECAAIHFAlsDamPJ5I9GbEsRIECAAAECBAjMFpA/ZtcvsPtUPtLgHRA2hAABAgRuCKTuNw3eN0pmTQIECBAgQIDAucDW9ysN3udnwpe1AgJWrafZCBAgQIAAAQIEFgtsDaiNJZM/GrEtRYAAAQIECBAgMFtA/phdv8DuU/lIg3dA2BACBAgQuCGQut80eN8omTUJECBAgAABAucCW9+vNHifnwlf1goIWLWeZiNAgAABAgQIEFgssDWgNpZM/mjEthQBAgQIECBAgMBsAfljdv0Cu0/lIw3eAWFDCBAgQOCGQOp+0+B9o2TWJECAAAECBAicC2x9v9LgfX4mfFkrIGDVepqNAAECBAgQIEBgscDWgNpYMvmjEdtSBAgQIECAAAECswXkj9n1C+w+lY80eAeEDSFAgACBGwKp+02D942SWZMAAQIECBAgcC6w9f1Kg/f5mfBlrYCAVetpNgIECBAgQIAAgcUCWwNqY8nkj0ZsSxEgQIAAAQIECMwWkD9m1y+w+1Q+0uAdEDaEAAECBG4IpO43Dd43SmZNAgQIECBAgMC5wNb3Kw3e52fCl7UCAlatp9kIECBAgAABAgQWC2wNqI0lkz8asS1FgAABAgQIECAwW0D+mF2/wO5T+UiDd0DYEAIECBC4IZC63zR43yiZNQkQIECAAAEC5wJb3680eJ+fCV/WCghYtZ5mI0CAAAECBAgQWCywNaA2lkz+aMS2FAECBAgQIECAwGwB+WN2/QK7T+UjDd4BYUMIECBA4IZA6n7T4H2jZNYkQIAAAQIECJwLbH2/0uB9fiZ8WSsgYNV6mo0AAQIECBAgQGCxwNaA2lgy+aMR21IECBAgQIAAAQKzBeSP2fUL7D6VjzR4B4QNIUCAAIEbAqn7TYP3jZJZkwABAgQIECBwLrD1/UqD9/mZ8GWtgIBV62k2AgQIECBAgACBxQJbA2pjyeSPRmxLESBAgAABAgQIzBaQP2bXL7D7VD7S4B0QNoQAAQIEbgik7jcN3jdKZk0CBAgQIECAwLnA1vcrDd7nZ8KXtQICVq2n2QgQIECAAAECBBYLbA2ojSWTPxqxLUWAAAECBAgQIDBbQP6YXb/A7lP5SIN3QNgQAgQIELghkLrfNHjfKJk1CRAgQIAAAQLnAlvfrzR4n58JX9YKCFi1nmYjQIAAAQIECBBYLLA1oDaWTP5oxLYUAQIECBAgQIDAbAH5Y3b9ArtP5SMN3gFhQwgQIEDghkDqftPgfaNk1iRAgAABAgQInAtsfb/S4H1+JnxZKyBg1XqajQABAgQIECBAYLHA1oDaWDL5oxHbUgQIECBAgAABArMF5I/Z9QvsPpWPNHgHhA0hQIAAgRsCqftNg/eNklmTAAECBAgQIHAusPX9SoP3+ZnwZa2AgFXraTYCBAgQIECAAIHFAlsDamPJ5I9GbEsRIECAAAECBAjMFpA/ZtcvsPtUPtLgHRA2hAABAgRuCKTuNw3eN0pmTQIECBAgQIDAucDW9ysN3udnwpe1AgJWrafZCBAgQIAAAQIEFgtsDaiNJZM/GrEtRYAAAQIECBAgMFtA/phdv8DuU/lIg3dA2BACBAgQuCGQut80eN8omTUJECBAgAABAucCW9+vNHifnwlf1goIWLWeZiNAgAABAgQIEFgssDWgNpZM/mjEthQBAgQIECBAgMBsAfljdv0Cu0/lIw3eAWFDCBAgQOCGQOp+0+B9o2TWJECAAAECBAicC2x9v9LgfX4mfFkrIGDVepqNAAECBAgQIEBgscDWgNpYMvmjEdtSBAgQIECAAAECswXkj9n1C+w+lY80eAeEDSFAgACBGwKp+02D942SWZMAAQIECBAgcC6w9f1Kg/f5mfBlrYCAVetpNgIECBAgQIAAgcUCWwNqY8nkj0ZsSxEgQIAAAQIECMwWkD9m1y+w+1Q+0uAdEDaEAAECBG4IpO43Dd43SmZNAgQI0pFdZwAAIABJREFUECBAgMC5wNb3Kw3e52fCl7UCAlatp9kIECBAgAABAgQWC2wNqI0lkz8asS1FgAABAgQIECAwW0D+mF2/wO5T+UiDd0DYEAIECBC4IZC63zR43yiZNQkQIECAAAEC5wJb3680eJ+fCV/WCghYtZ5mI0CAAAECBAgQWCywNaA2lkz+aMS2FAECBAgQIECAwGwB+WN2/QK7T+UjDd4BYUMIECBA4IZA6n7T4H2jZNYkQIAAAQIECJwLbH2/0uB9fiZ8WSsgYNV6mo0AAQIECBAgQGCxwNaA2lgy+aMR21IECBAgQIAAAQKzBeSP2fUL7D6VjzR4B4QNIUCAAIEbAqn7TYP3jZJZkwABAgQIECBwLrD1/UqD9/mZ8GWtgIBV62k2AgQIECBAgACBxQJbA2pjyeSPRmxLESBAgAABAgQIzBaQP2bXL7D7VD7S4B0QNoQAAQIEbgik7jcN3jdKZk0CBAgQIECAwLnA1vcrDd7nZ8KXtQICVq2n2QgQIECAAAECBBYLbA2ojSWTPxqxLUWAAAECBAgQIDBbQP6YXb/A7lP5SIN3QNgQAgQIELghkLrfNHjfKJk1CRAgQIAAAQLnAlvfrzR4n58JX9YKCFi1nmYjQIAAAQIECBBYLLA1oDaWTP5oxLYUAQIECBAgQIDAbAH5Y3b9ArtP5SMN3gFhQwgQIEDghkDqftPgfaNk1iRAgAABAgQInAtsfb/S4H1+JnxZKyBg1XqajQABAgQIECBAYLHA1oDaWDL5oxHbUgQIECBAgAABArMF5I/Z9QvsPpWPNHgHhA0hQIAAgRsCqftNg/eNklmTAAECBAgQIHAusPX9SoP3+ZnwZa2AgFXraTYCBAgQIECAAIHFAlsDamPJ5I9GbEsRIECAAAECBAjMFpA/ZtcvsPtUPtLgHRA2hAABAgRuCKTuNw3eN0pmTQIECBAgQIDAucDW9ysN3udnwpe1AgJWrafZCBAgQIAAAQIEFgtsDaiNJZM/GrEtRYAAAQIECBAgMFtA/phdv8DuU/lIg3dA2BACBAgQuCGQut80eN8omTUJECBAgAABAucCW9+vNHifnwlf1goIWLWeZiNAgAABAgQIEFgssDWgNpZM/mjEthQBAgQIECBAgMBsAfljdv0Cu0/lIw3eAWFDCBAgQOCGQOp+0+B9o2TWJECAAAECBAicC2x9v9LgfX4mfFkrIGDVepqNAAECBAgQIEBgscDWgNpYMvmjEdtSBAgQIECAAAECswXkj9n1C+w+lY80eAeEDSFAgACBGwKp+02D942SWZMAAQIECBAgcC6w9f1Kg/f5mfBlrYCAVetpNgIECBAgQIAAgcUCWwNqY8nkj0ZsSxEgQIAAAQIECMwWkD9m1y+w+1Q+0uAdEDaEAAECBG4IpO43Dd43SmZNAgQIECBAgMC5wNb3Kw3e52fCl7UCAlatp9kIECBAgAABAgQWC2wNqI0lkz8asS1FgAABAgQIECAwW0D+mF2/wO5T+UiDd0DYEAIECBC4IZC63zR43yiZNQkQIECAAAEC5wJb3680eJ+fCV/WCghYtZ5mI0CAAAECBAgQWCywNaA2lkz+aMS2FAECBAgQIECAwGwB+WN2/QK7T+UjDd4BYUMIECBA4IZA6n7T4H2jZNYkQIAAAQIECJwLbH2/0uB9fiZ8WSsgYNV6mo0AAQIECBAgQGCxwNaA2lgy+aMR21IECBAgQIAAAQKzBeSP2fUL7D6VjzR4B4QNIUCAAIEbAqn7TYP3jZJZkwABAgQIECBwLrD1/UqD9/mZ8GWtgIBV62k2AgQIECBAgACBxQJbA2pjyeSPRmxLESBAgAABAgQIzBaQP2bXL7D7VD7S4B0QNoQAAQIEbgik7jcN3jdKZk0CBAgQIECAwLnA1vcrDd7nZ8KXtQICVq2n2QgQIECAAAECBBYLbA2ojSWTPxqxLUWAAAECBAgQIDBbQP6YXb/A7lP5SIN3QNgQAgQIELghkLrfNHjfKJk1CRAgQIAAAQLnAlvfrzR4n58JX9YKCFi1nmYjQIAAAQIECBBYLLA1oDaWTP5oxLYUAQIECBAgQIDAbAH5Y3b9ArtP5SMN3gFhQwgQIEDghkDqftPgfaNk1iRAgAABAgQInAtsfb/S4H1+JnxZKyBg1XqajQABAgQIECBAYLHA1oDaWDL5oxHbUgQIECBAgAABArMF5I/Z9QvsPpWPNHgHhA0hQIAAgRsCqftNg/eNklmTAAECBAgQIHAusPX9SoP3+ZnwZa2AgFXraTYCBAgQIECAAIHFAlsDamPJ5I9GbEsRIECAAAECBAjMFpA/ZtcvsPtUPtLgHRA2hAABAgRuCKTuNw3eN0pmTQIECBAgQIDAucDW9ysN3udnwpe1AgJWrafZCBAgQIAAAQIEFgtsDaiNJZM/GrEtRYAAAQIECBAgMFtA/phdv8DuU/lIg3dA2BACBAgQuCGQut80eN8omTUJECBAgAABAucCW9+vNHifnwlf1goIWLWeZiNAgAABAgQIEFgssDWgNpZM/mjEthQBAgQIECBAgMBsAfljdv0Cu0/lIw3eAWFDCBAgQOCGQOp+0+B9o2TWJECAAAECBAicC2x9v9LgfX4mfFkrIGDVepqNAAECBAgQIEBgscDWgNpYMvmjEdtSBAgQIECAAAECswXkj9n1C+w+lY80eAeEDSFAgACBGwKp+02D942SWZMAAQIECBAgcC6w9f1Kg/f5mfBlrYCAVetpNgIECBAgQIAAgcUCWwNqY8nkj0ZsSxEgQIAAAQIECMwWkD9m1y+w+1Q+0uAdEDaEAAECBG4IpO43Dd43SmZNAgQIECBAgMC5wNb3Kw3e52fCl7UCAlatp9kIECBAgAABAgQWC2wNqI0lkz8asS1FgAABAgQIECAwW0D+mF2/wO5T+UiDd0DYEAIECBC4IZC63zR43yiZNQkQIECAAAEC5wJb3680eJ+fCV/WCghYtZ5mI0CAAAECBAgQWCywNaA2lkz+aMS2FAECBAgQIECAwGwB+WN2/QK7T+UjDd4BYUMIECBA4IZA6n7T4H2jZNYkQIAAAQIECJwLbH2/0uB9fiZ8WSsgYNV6mo0AAQIECBAgQGCxwNaA2lgy+aMR21IECBAgQIAAAQKzBeSP2fUL7D6VjzR4B4QNIUCAAIEbAqn7TYP3jZJZkwABAgQIECBwLrD1/UqD9/mZ8GWtgIBV62k2AgQIECBAgACBxQJbA2pjyeSPRmxLESBAgAABAgQIzBaQP2bXL7D7VD7S4B0QNoQAAQIEbgik7jcN3jdKZk0CBAgQIECAwLnA1vcrDd7nZ8KXtQICVq2n2QgQIECAAAECBBYLbA2ojSWTPxqxLUWAAAECBAgQIDBbQP6YXb/A7lP5SIN3QNgQAgQIELghkLrfNHjfKJk1CRAgQIAAAQLnAlvfrzR4n58JX9YKCFi1nmYjQIAAAQIECBBYLLA1oDaWTP5oxLYUAQIECBAgQIDAbAH5Y3b9ArtP5SMN3gFhQwgQIEDghkDqftPgfaNk1iRAgMD/38697EiWrNoCvf//1bexpepk5pEFEODgo28vH5i0clpQRY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cz0NJAAAgAElEQVQ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ansFfcAACAASURBVF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+r5p8J4omT0JECBAgAABAnGBq+9XGrzjd8LMWgEBq9bTagQIECBAgAABAocFrgbUxpLJH43YtiJAgAABAgQIENgtIH/srt/D6VP5SIP3g7AhBAgQIDAhkPq+afCeKJk9CRAgQIAAAQJxgavvVxq843fCzFoBAavW02oECBAgQIAAAQKHBa4G1MaSyR+N2LYiQIAAAQIECBDYLSB/7K7fw+lT+UiD94OwIQQIECAwIZD6vmnwniiZPQkQIECAAAECcYGr71cavON3wsxaAQGr1tNqBAgQIECAAAEChwWuBtTGkskfjdi2IkCAAAECBAgQ2C0gf+yu38PpU/lIg/eDsCEECBAgMCGQ/b5NnNmeBAgQIECAAAECcwIf2Uv9kYf6R42y/wDf9Fvnrunczqn6+i9o5wpnZwIECBAgQIAAgX4BDRZpc/kjTWgBAgQIECBAgACBbxGQP85XOpWPNHifvx9+IAECBLYKZL9vW3+3cxMgQIAAAQIECMQEPrK/+CMP9Q/f7D/AN/3W2BXbPStVXw3eu4vv9AQIECBAgAABAj8T0GDxM6+/jJY/0oQWIECAAAECBAgQ+BYB+eN8pVP5SIP3+fvhBxIgQGCrQPb7tvV3OzcBAgQIECBAgEBM4CP7iz/yUP/wzf4DfNNvjV2x3bNS9dXgvbv4Tk+AAAECBAgQIPAzAQ0WP/P6y2j5I01oAQIECBAgQIAAgW8RkD/OVzqVjzR4n78ffiABAgS2CmS/b1t/t3MTIECAAAECBAjEBD6yv/gjD/UP3+w/wDf91tgV2z0rVV8N3ruL7/QECBAgQIAAAQI/E9Bg8TOvv4yWP9KEFiBAgAABAgQIEPgWAfnjfKVT+UiD9/n74QcSIEBgq0D2+7b1dzs3AQIECBAgQIBATOAj+4s/8lD/8M3+A3zTb41dsd2zUvXV4L27+E5PgAABAgQIECDwMwENFj/z+sto+SNNaAECBAgQIECAAIFvEZA/zlc6lY80eJ+/H34gAQIEtgpkv29bf7dzEyBAgAABAgQIxAQ+sr/4Iw/1D9/sP8A3/dbYFds9K1VfDd67i+/0BAgQIECAAAECPxPQYPEzr7+Mlj/ShBYgQIAAAQIECBD4FgH543ylU/lIg/f5++EHEiBAYKtA9vu29Xc7NwECBAgQIECAQEzgI/uLP/JQ//DN/gN802+NXbHds1L11eC9u/hOT4AAAQIECBAg8DMBDRY/8/rLaPkjTWgBAgQIECBAgACBbxGQP85XOpWPNHifvx9+IAECBLYKZL9vW3+3cxMgQIAAAQIECMQEPrK/+CMP9Q/f7D/AN/3W2BXbPStVXw3eu4vv9AQIECBAgAABAj8T0GDxM6+/jJY/0oQWIECAAAECBAgQ+BYB+eN8pVP5SIP3+fvhBxIgQGCrQPb7tvV3OzcBAgQIECBAgEBM4CP7iz/yUP/wzf4DfNNvjV2x3bNS9dXgvbv4Tk+AAAECBAgQIPAzAQ0WP/P6y2j5I01oAQIECBAgQIAAgW8RkD/OVzqVjzR4n78ffiABAgS2CmS/b1t/t3MTIECAAAECBAjEBD6yv/gjD/UP3+w/wDf91tgV2z0rVV8N3ruL7/QECBAgQIAAAQI/E9Bg8TOvv4yWP9KEFiBAgAABAgQIEPgWAfnjfKVT+UiD9/n74QcSIEBgq0D2+7b1dzs3AQIECBAgQIBATOAj+4s/8lD/8M3+A3zTb41dsd2zUvXV4L27+E5PgAABAgQIECDwMwENFj/z+sto+SNNaAECBAgQIECAAIFvEZA/zlc6lY80eJ+/H34gAQIEtgpkv29bf7dzEyBAgAABAgQIxAQ+sr/4Iw/1D9/sP8A3/dbYFds9K1VfDd67i+/0BAgQIECAAAECPxPQYPEzr7+Mlj/ShBYgQIAAAQIECBD4FgH543ylU/lIg/f5++EHEiBAYKtA9vu29Xc7NwECBAgQIECAQEzgI/uLP/JQ//DN/gN802+NXbHds1L11eC9u/hOT4AAAQIECBAg8DMBDRY/8/rLaPkjTWgBAgQIECBAgACBbxGQP85XOpWPNHifvx9+IAECBLYKZL9vW3+3cxMgQIAAAQIECMQEPrK/+CMP9Q/f7D/AN/3W2BXbPStVXw3eu4vv9AQIECBAgAABAj8T0GDxM6+/jJY/0oQWIECAAAECBAgQ+BYB+eN8pVP5SIP3+fvhBxIgQGCrQPb7tvV3OzcBAgQIECBAgEBM4CP7iz/yUP/wzf4DfNNvjV2x3bNS9dXgvbv4Tk+AAAECBAgQIPAzAQ0WP/P6y2j5I01oAQIECBAgQIAAgW8RkD/OVzqVjzR4n78ffiABAgS2CmS/b1t/t3MTIECAAAECBAjEBD6yv/gjD/UP3+w/wDf91tgV2z0rVV8N3ruL7/QECBAgQIAAAQI/E9Bg8TOvv4yWP9KEFiBAgAABAgQIEPgWAfnjfKVT+UiD9/n74QcSIECAAAECBAgQIECAAAECQwKbmp49MA1dkqZtU/XV4N1UJdsQIECAAAECBAh8hIAGi3QZ5I80oQUIECBAgAABAgS+RUD+OF/pVD7S4H3+fviBBAgQIECAAAECBAgQIECAwJCABu8heNv+IZB6QNTg7UYRIECAAAECBAh8k4AGi3S15Y80oQUIECBAgAABAgS+RUD+OF/pVD7S4H3+fviBBAgQIECAAAECBAgQIECAwJCABu8heNv+IZB6QNTg7UYRIECAAAECBAh8k4AGi3S15Y80oQUIECBAgAABAgS+RUD+OF/pVD7S4H3+fviBBAgQIECAAAECBAgQIECAwJCABu8heNv+IZB6QNTg7UYRIECAAAECBAh8k4AGi3S15Y80oQUIECBAgAABAgS+RUD+OF/pVD7S4H3+fviBBAgQIECAAAECBAgQIECAwJCABu8heNv+IZB6QNTg7UYRIECAAAECBAh8k4AGi3S15Y80oQUIECBAgAABAgS+RUD+OF/pVD7S4H3+fviBBAgQIECAAAECBAgQIECAwJCABu8heNv+IZB6QNTg7UYRIECAAAECBAh8k4AGi3S15Y80oQUIECBAgAABAgS+RUD+OF/pVD7S4H3+fviBBAgQIECAAAECBAgQIECAwJCABu8heNv+IZB6QNTg7UYRIECAAAECBAh8k4AGi3S15Y80oQUIECBAgAABAgS+RUD+OF/pVD7S4H3+fviBBAgQIECAAAECBAgQIECAwJCABu8heNv+IZB6QNTg7UYRIECAAAECBAh8k4AGi3S15Y80oQUIECBAgAABAgS+RUD+OF/pVD7S4H3+fviBBAgQIECAAAECBAgQIECAwJCABu8heNv+IZB6QNTg7UYRIECAAAECBAh8k4AGi3S15Y80oQUIECBAgAABAgS+RUD+OF/pVD7S4H3+fviBBAgQIECAAAECBAgQIECAwJCABu8heNv+IZB6QNTg7UYRIECAAAECBAh8k4AGi3S15Y80oQUIECBAgAABAgS+RUD+OF/pVD7S4H3+fviBBAgQIECAAAECBAgQIECAwJCABu8heNv+IZB6QNTg7UYRIECAAAECBAh8k4AGi3S15Y80oQUIECBAgAABAgS+RUD+OF/pVD7S4H3+fviBBAgQIECAAAECBAgQIECAwJCABu8heNv+IZB6QNTg7UYRIECAAAECBAh8k4AGi3S15Y80oQUIECBAgAABAgS+RUD+OF/pVD7S4H3+fviBBAgQIECAAAECBAgQIECAwJCABu8heNv+IZB6QNTg7UYRIECAAAECBAh8k4AGi3S15Y80oQUIECBAgAABAgS+RUD+OF/pVD7S4H3+fviBBAgQIECAAAECBAgQIECAwJCABu8heNv+IZB6QNTg7UYRIECAAAECBAh8k4AGi3S15Y80oQUIECBAgAABAgS+RUD+OF/pVD7S4H3+fviBBAgQIECAAAECBAgQIECAwJCABu8heNv+IZB6QNTg7UYRIECAAAECBAh8k4AGi3S15Y80oQUIECBAgAABAgS+RUD+OF/pVD7S4H3+fviBBAgQIECAAAECBAgQIECAwJCABu8heNv+IZB6QNTg7UYRIECAAAECBAh8k4AGi3S15Y80oQUIECBAgAABAgS+RUD+OF/pVD7S4H3+fviBBAgQIECAAAECBAgQIECAwJCABu8heNv+IZB6QNTg7UYRIECAAAECBAh8k4AGi3S15Y80oQUIECBAgAABAgS+RUD+OF/pVD7S4H3+fviBBAgQIECAAAECBAgQIECAwJCABu8heNv+IZB6QNTg7UYRIECAAAECBAh8k4AGi3S15Y80oQUIECBAgAABAgS+RUD+OF/pVD7S4H3+fviBBAgQIECAAAECBAgQIECAwJCABu8heNv+IZB6QNTg7UYRIECAAAECBAh8k4AGi3S15Y80oQUIECBAgAABAgS+RUD+OF/pVD7S4H3+fviBBAgQIECAAAECBAgQIECAwJCABu8heNv+IZB6QNTg7UYRIECAAAECBAh8k4AGi3S15Y80oQUIECBAgAABAgS+RUD+OF/pVD7S4H3+fviBBAgQIECAAAECBAgQIECAwJCABu8heNv+IZB6QNTg7UYRIECAAAECBAh8k4AGi3S15Y80oQUIECBAgAABAgS+RUD+OF/pVD7S4H3+fviBBAgQIECAAAECBAgQIECAwJCABu8heNv+IZB6QNTg7UYRIECAAAECBAh8k4AGi3S15Y80oQUIECBAgAABAgS+RUD+OF/pVD7S4H3+fviBBAgQIECAAAECBAgQIECAwJCABu8heNv+IZB6QNTg7UYRIECAAAECBAh8k4AGi3S15Y80oQUIECBAgAABAgS+RUD+OF/pVD7S4H3+fviBBAgQIECAAAECBAgQIECAwJCABu8heNv+IZB9QERKgAABAgQIECBAgMC7wKYs+P6r3kfKH+9WRhIgQIAAAQIECBDICnx7/sj6/fb8bD5S39+ukPUJECBAgAABAgQIECBAgACBrxTY9Ojigen2Fc3W97aOX0eAAAECBAgQIECgVmBTFqz95f9bTf74DVVrEiBAgAABAgQIEPi7wLfnj0+/F9l8pL6fXmHnI0CAAAECBAgQIECAAAECBFYKbHp08cC08oo9Hzpb3+eNDCRAgAABAgQIECBA4P9tyoK/US754zdUrUmAAAECBAgQIEDg7wLfnj8+/V5k85H6fnqFnY8AAQIECBAgQIAAAQIECBBYKbDp0cUD08or9nzobH2fNzKQAAECBAgQIECAAAEN3u4AAQIECBAgQIAAAQJtApv+FtWG8kEbZf8+o74fVExHIUCAAAECBAgQIECAAAECBO4IbHp08cB059797Zdk63tbx68jQIAAAQIECBAgUCuwKQvW/vL/rSZ//IaqNQkQIECAAAECBAj8XeDb88en34tsPlLfT6+w8xEgQIAAAQIECBAgQIAAAQIrBTY9unhgWnnFng+dre/zRgYSIECAAAECBAgQIOD/4O0OECBAgAABAgQIECDQJrDpb1FtKB+0UfbvM+r7QcV0FAIECBAgQIAAAQIECBAgQOCOwKZHFw9Md+7d335Jtr63dfw6AgQIECBAgAABArUCm7Jg7S//32ryx2+oWpMAAQIECBAgQIDA3wW+PX98+r3I5iP1/fQKOx8BAgQIECBAgAABAgQIECCwUmDTo4sHppVX7PnQ2fo+b2QgAQIECBAgQIAAAQL+D97uAAECBAgQIECAAAECbQKb/hbVhvJBG2X/PqO+H1RMRyFAgAABAgQIECBAgAABAgTuCGx6dPHAdOfe/e2XZOt7W8evI0CAAAECBAgQIFArsCkL1v7y/60mf/yGqjUJECBAgAABAgQI/F3g2/PHp9+LbD5S30+vsPMRIECAAAECBAgQIECAAAECKwU2Pbp4YFp5xZ4Pna3v80YGEiBAgAABAgQIECDg/+DtDhAgQIAAAQIECBAg0Caw6W9RbSgftFH27zPq+0HFdBQCBAgQIECAAAECBAgQIEDgjsCmRxcPTHfu3d9+Sba+t3X8OgIECBAgQIAAAQK1ApuyYO0v/99q8sdvqFqTAAECBAgQIECAwN8Fvj1/fPq9yOYj9f30CjsfAQIECBAgQIAAAQIECBAgsFJg06OLB6aVV+z50Nn6Pm9kIAECBAgQIECAAAEC/g/e7gABAgQIECBAgAABAm0Cm/4W1YbyQRtl/z6jvh9UTEchQIAAAQIECBAgQIAAAQIE7ghsenTxwHTn3v3tl2Tre1vHryNAgAABAgQIECBQK7ApC9b+8v+tJn/8hqo1CRAgQIAAAQIECPxd4Nvzx6ffi2w+Ut9Pr7DzESBAgAABAgQIECBAgAABAisFNj26eGBaecWeD52t7/NGBhIgQIAAAQIECBAg4P/g7Q4QIECAAAECBAgQINAmsOlvUW0oH7RR9u8z6vtBxXQUAgQIECBAgAABAgQIECBA4I7ApkcXD0x37t3ffkm2vrd1/DoCBAgQIECAAAECtQKbsmDtL//favLHb6hakwABAgQIECBAgMDfBb49f3z6vcjmI/X99Ao7HwECBAgQIECAAAECBAgQILBSYNOjiwemlVfs+dDZ+j5vZCABAgQIECBAgAABAv4P3u4AAQIECBAgQIAAAQJtApv+FtWG8kEbZf8+o74fVExHIUCAAAECBAgQIECAAAECBO4IbHp08cB05975JQQIECBAgAABAgQIECBAgAABAgQIECBAgAABAvMC/v42XwMnIECAAAECBAgQIECAAAECBAj8IaDB26UgQIAAAQIECBAgQIAAAQIECBAgQIAAAQIECBAg8J0CGry/s+5+NQECBAgQIECAAAECBAgQIPDhAhq8P7xAjkeAAAECBAgQIECAAAECBAgQIECAAAECBAgQIEDglwQ0eP8SrGUJECBAgAABAgQIECBAgAABAhkBDd4ZPXMJECBAgAABAgQIECBAgAABAgQIECBAgAABAgQI7BXQ4L23dk5OgAABAgQIECBAgAABAgQIHBbQ4H24uH4aAQIECBAgQIAAAQIECBAgQIAAAQIECBAgQIAAgf9DQIO360GAAAECBAgQIECAAAECBAgQ+EABDd4fWBRHIkCAAAECBAgQIECAAAECBAgQIECAAAECBAgQINAgoMG7AdkWBAgQIECAAAECBAgQIECAAIGfCmjw/qmY8QQIECBAgAABAgQIECBAgAABAgQIECBAgAABAgRuCGjwvlFHv4IAAQIECBAgQIAAAQIECBA4JqDB+1hB/RwCBAgQIECAAAECBAgQIECAAAECBAgQIECAAAECjwIavB+hDCNAgAABAgQIECBAgAABAgQIdApo8O7UthcBAgQIECBAgAABAgQIECBAgAABAgQIECBAgACBzxHQ4P05tXASAgQIECBAgAABAgQIECBAgMB/Ahq8XQYCBAgQIECAAAECBAgQIECAAAECBAgQIECAAAEC3ymgwfs76+5XEyBAgAABAgQIECBAgAABAh8uoMH7wwvkeAQIECBAgAABAgQIECBAgAABAgQIECBAgAABAgR+SUCD9y/BWpYAAQIECBAgQIAAAQIECBAgkBHQ4J3RM5cAAQIECBAgQIAAAQIECBAgQIAAAQIECBAgQIDAXgEN3ntr5+QECBAgQIAAAQIECBAgQIDAYQEN3oeL66cRIECAAAECBAgQIECAAAECBAgQIECAAAECBAgQ+D8ENHi7HgQIECBAgAABAgQIECBAgACBDxTQ4P2BRXEkAgQIECBAgAABAgQIECBAgAABAgQIECBAgAABAg0CGrwbkG1BgAABAgQIECBAgAABAgQIEPipgAbvn4oZT4AAAQIECBAgQIAAAQIECBAgQIAAAQIECBAgQOCGgAbvG3X0KwgQIECAAAECBAgQIECAAIFjAhq8jxXUzyFAgAABAgQIECBAgAABAgQIECBAgAABAgQIECDwKKDB+xHKMAIECBAgQIAAAQIECBAgQIBAp4AG705texEgQIAAAQIECBAgQIAAAQIECBAgQIAAAQIECBD4HAEN3p9TCychQIAAAQIECBAgQIAAAQIECPwnoMHbZSBAgAABAgQIECBAgAABAgQIECBAgAABAgQIECDwnQIavL+z7n41AQIECBAgQIAAAQIECBAg8OECGrw/vECOR4AAAQIECBAgQIAAAQIECBAgQIAAAQIECBAgQOCXBDR4/xKsZQkQIECAAAECBAgQIECAAAECGQEN3hk9cwkQIECAAAECBAgQIECAAAECBAgQIECAAAECBAjsFdDgvbd2Tk6AAAECBAgQIECAAAECBAgcFtDgfbi4fhoBAgQIECBAgAABAgQIECBAgAABAgQIECBAgACB/0NAg7frQYAAAQIECBAgQIAAAQIECBD4QAEN3h9YFEciQIAAAQIECBAgQIAAAQIECBAgQIAAAQIECBAg0CCgwbsB2RYECBAgQIAAAQIECBAgQIAAgZ8KaPD+qZjxBAgQIECAAAECBAgQIECAAAECBAgQIECAAAECBG4IaPC+UUe/ggABAgQIECBAgAABAgQIEDgmoMH7WEH9HAIECBAgQIAAAQIECBAgQIAAAQIECBAgQIAAAQKPAhq8H6EMI0CAAAECBAgQIECAAAECBAh0CnxTg3en68a9Nt2Fjb7OTIAAAQIECBAgQIAAAQIECBAgQIAAAQIECPQLZBuY+0+8a0d/X9pVL6clQIAAAQIECBAgQIAAAQIElghsenTxAPe7l2rTXfhdCasTIECAAAECBAgQIECAAAECBAgQIECAAAECVwT8fel3K+nvS7/ra3UCBAgQIECAAAECBAgQIEDgSwU2Pbp4gPvdS7rpLvyuhNUJECBAgAABAgQIECBAgAABAgQIECBAgACBKwL+vvS7lfT3pd/1tToBAgQIECBAgAABAgQIECDwpQKbHl08wP3uJd10F35XwuoECBAgQIAAAQIECBAgQIAAAQIECBAgQIDAFQF/X/rdSvr70u/6Wp0AAQIECBAgQIAAAQIECBD4UoFNjy4e4H73km66C78rYXUCBAgQIECAAAECBAgQIECAAAECBAgQIEDgioC/L/1uJf196Xd9rU6AAAECBAgQIECAAAECBAh8qcCmRxcPcL97STfdhd+VsDoBAgQIECBAgAABAgQIECBAgAABAgQIECBwRcDfl363kv6+9Lu+VidAgAABAgQIECBAgAABAgS+VGDTo4sHuN+9pJvuwu9KWJ0AAQIECBAgQIAAAQIECBAgQIAAAQIECBC4IuDvS79bSX9f+l1fqxMgQIAAAQIECBAgQIAAAQJfKrDp0cUD3O9e0k134XclrE6AAAECBAgQIECAAAECBAgQIECAAAECBAhcEfD3pd+tpL8v/a6v1QkQIECAAAECBAgQIECAAIEvFbj06OKBLneJL92FnITZBAgQIECAAAECBAgQIECAAAECBAgQIECAwBUBfz/KVdLfj3J+ZhMgQIAAAQIECBAgQIAAAQIEQgKXHmU80IWuwH+TLt2FnITZBAgQIECAAAECBAgQIECAAAECBAgQIECAwBUBfz/KVdLfj3J+ZhMgQIAAAQIECBAgQIAAAQIEQgKXHmU80IWuwH+TLt2FnITZBAgQIECAAAECBAgQIECAAAECBAgQIECAwBUBfz/KVdLfj3J+ZhMgQIAAAQIECBAgQIAAAQIEQgKXHmU80IWuwH+TLt2FnITZBAgQIECAAAECBAgQIECAAAECBAgQIECAwBUBfz/KVdLfj3J+ZhMgQIAAAQIECBAgQIAAAQIEQgKXHmU80IWuwH+TLt2FnITZBAgQIECAAAECBAgQIECAAAECBAgQIECAwBUBfz/KVdLfj3J+ZhMgQIAAAQIECBAgQIAAAQIEQgKXHmU80IWuwH+TLt2FnITZBAgQIECAAAECBAgQIECAAAECBAgQIECAwBUBfz/KVdLfj3J+ZhMgQIAAAQIECBAgQIAAAQIEQgKXHmU80IWuwH+TLt2FnITZBAgQIECAAAECBAgQIECAAAECBAgQIECAwBUBfz/KVdLfj3J+ZhMgQIAAAQIECBAgQIAAAQIEQgKXHmU80IWuwH+TLt2FnITZBAgQIECAAAECBAgQIECAAAECBAgQIECAwBUBfz/KVdLfj3J+ZhMgQIAAAQIECBAgQIAAAQIEQgIeZUJsJhEgQIAAAQIECBAgQIAAAQIECBAgQIAAAQIECBAgQIAAAQIECBAgQIAAAQIECBAgQKBeQIN3vakVCRAgQIAAAQIECBAgQIAAAQIECBAgQIAAAQIECBAgQIAAAQIECBAgQIAAAQIECBAgEBLQ4B1iM4kAAQIEdInIggAACLBJREFUCBAgQIAAAQIECBAgQIAAAQIECBAgQIAAAQIECBAgQIAAAQIECBAgQIAAAQL1Ahq8602tSIAAAQIECBAgQIAAAQIECBAgQIAAAQIECBAgQIAAAQIECBAgQIAAAQIECBAgQIAAgZCABu8Qm0kECBAgQIAAAQIECBAgQIAAAQIECBAgQIAAAQIECBAgQIAAAQIECBAgQIAAAQIECBCoF9DgXW9qRQIECBAgQIAAAQIECBAgQIAAAQIECBAgQIAAAQIECBAgQIAAAQIECBAgQIAAAQIECIQENHiH2EwiQIAAAQIECBAgQIAAAQIECBAgQIAAAQIECBAgQIAAAQIECBAgQIAAAQIECBAgQIBAvYAG73pTKxIgQIAAAQIECBAgQIAAAQIECBAgQIAAAQIECBAgQIAAAQIECBAgQIAAAQIECBAgQCAkoME7xGYSAQIECBAgQIAAAQIECBAgQIAAAQIECBAgQIAAAQIECBAgQIAAAQIECBAgQIAAAQIE6gU0eNebWpEAAQIECBAgQIAAAQIECBAgQIAAAQIECBAgQIAAAQIECBAgQIAAAQIECBAgQIAAAQIhAQ3eITaTCBAgQIAAAQIECBAgQIAAAQIECBAgQIAAAQIECBAgQIAAAQIECBAgQIAAAQIECBAgUC+gwbve1IoECBAgQIAAAQIECBAgQIAAAQIECBAgQIAAAQIECBAgQIAAAQIECBAgQIAAAQIECBAICWjwDrGZRIAAAQIECBAgQIAAAQIECBAgQIAAAQIECBAgQIAAAQIECBAgQIAAAQIECBAgQIAAgXoBDd71plYkQIAAAQIECBAgQIAAAQIECBAgQIAAAQIECBAgQIAAAQIECBAgQIAAAQIECBAgQIBASECDd4jNJAIECBAgQIAAAQIECBAgQIAAAQIECBAgQIAAAQIECBAgQIAAAQIECBAgQIAAAQIECNQLaPCuN7UiAQIECBAgQIAAAQIECBAgQIAAAQIECBAgQIAAAQIECBAgQIAAAQIECBAgQIAAAQIEQgIavENsJhEgQIAAAQIECBAgQIAAAQIECBAgQIAAAQIECBAgQIAAAQIECBAgQIAAAQIECBAgQKBeQIN3vakVCRAgQIAAAQIECBAgQIAAAQIECBAgQIAAAQIECBAgQIAAAQIECBAgQIAAAQIECBAgEBLQ4B1iM4kAAQIECBAgQIAAAQIECBAgQIAAAQIECBAgQIAAAQIECBAgQIAAAQIECBAgQIAAAQL1Ahq8602tSIAAAQIECBAgQIAAAQIECBAgQIAAAQIECBAgQIAAAQIECBAgQIAAAQIECBAgQIAAgZCABu8Qm0kECBAgQIAAAQIECBAgQIAAAQIECBAgQIAAAQIECBAgQIAAAQIECBAgQIAAAQIECBCoF9DgXW9qRQIECBAgQIAAAQIECBAgQIAAAQIECBAgQIAAAQIECBAgQIAAAQIECBAgQIAAAQIECIQENHiH2EwiQIAAAQIECBAgQIAAAQIECBAgQIAAAQIECBAgQIAAAQIECBAgQIAAAQIECBAgQIBAvYAG73pTKxIgQIAAAQIECBAgQIAAAQIECBAgQIAAAQIECBAgQIAAAQIECBAgQIAAAQIECBAgQCAkoME7xGYSAQIECBAgQIAAAQIECBAgQIAAAQIECBAgQIAAAQIECBAgQIAAAQIECBAgQIAAAQIE6gU0eNebWpEAAQIECBAgQIAAAQIECBAgQIAAAQIECBAgQIAAAQIECBAgQIAAAQIECBAgQIAAAQIhAQ3eITaTCBAgQIAAAQIECBAgQIAAAQIECBAgQIAAAQIECBAgQIAAAQIECBAgQIAAAQIECBAgUC+gwbve1IoECBAgQIAAAQIECBAgQIAAAQIECBAgQIAAAQIECBAgQIAAAQIECBAgQIAAAQIECBAICWjwDrGZRIAAAQIECBAgQIAAAQIECBAgQIAAAQIECBAgQIAAAQIECBAgQIAAAQIECBAgQIAAgXoBDd71plYkQIAAAQIECBAgQIAAAQIECBAgQIAAAQIECBAgQIAAAQIECBAgQIAAAQIECBAgQIBASECDd4jNJAIECBAgQIAAAQIECBAgQIAAAQIECBAgQIAAAQIECBAgQIAAAQIECBAgQIAAAQIECNQLaPCuN7UiAQIECBAgQIAAAQIECBAgQIAAAQIECBAgQIAAAQIECBAgQIAAAQIECBAgQIAAAQIEQgIavENsJhEgQIAAAQIECBAgQIAAAQIECBAgQIAAAQIECBAgQIAAAQIECBAgQIAAAQIECBAgQKBeQIN3vakVCRAgQIAAAQIECBAgQIAAAQIECBAgQIAAAQIECBAgQIAAAQIECBAgQIAAAQIECBAgEBLQ4B1iM4kAAQIECBAgQIAAAQIECBAgQIAAAQIECBAgQIAAAQIECBAgQIAAAQIECBAgQIAAAQL1Ahq8602tSIAAAQIECBAgQIAAAQIECBAgQIAAAQIECBAgQIAAAQIECBAgQIAAAQIECBAgQIAAgZCABu8Qm0kECBAgQIAAAQIECBAgQIAAAQIECBAgQIAAAQIECBAgQIAAAQIECBAgQIAAAQIECBCoF9DgXW9qRQIECBAgQIAAAQIECBAgQIAAAQIECBAgQIAAAQIECBAgQIAAAQIECBAgQIAAAQIECIQENHiH2EwiQIAAAQIECBAgQIAAAQIECBAgQIAAAQIECBAgQIAAAQIECBAgQIAAAQIECBAgQIBAvYAG73pTKxIgQIAAAQIECBAgQIAAAQIECBAgQIAAAQIECBAgQIAAAQIECBAgQIAAAQIECBAgQCAkoME7xGYSAQIECBAgQIAAAQIECBAgQIAAAQIECBAgQIAAAQIECBAgQIAAAQIECBAgQIAAAQIE6gU0eNebWpEAAQIECBAgQIAAAQIECBAgQIAAAQIECBAgQIAAAQIECBAgQIAAAQIECBAgQIAAAQIhgf8PO96VzpW+PXsAAAAASUVORK5CYII="/>
          <p:cNvSpPr>
            <a:spLocks noChangeAspect="1" noChangeArrowheads="1"/>
          </p:cNvSpPr>
          <p:nvPr/>
        </p:nvSpPr>
        <p:spPr bwMode="auto">
          <a:xfrm>
            <a:off x="155575" y="-1028700"/>
            <a:ext cx="69913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內容版面配置區 11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258402"/>
                <a:ext cx="8229600" cy="4929411"/>
              </a:xfrm>
            </p:spPr>
            <p:txBody>
              <a:bodyPr/>
              <a:lstStyle/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altLang="zh-TW" i="1" dirty="0"/>
                      <m:t>y</m:t>
                    </m:r>
                    <m:r>
                      <m:rPr>
                        <m:nor/>
                      </m:rPr>
                      <a:rPr lang="fr-FR" altLang="zh-TW" dirty="0"/>
                      <m:t>(</m:t>
                    </m:r>
                    <m:r>
                      <m:rPr>
                        <m:nor/>
                      </m:rPr>
                      <a:rPr lang="fr-FR" altLang="zh-TW" dirty="0"/>
                      <m:t>t</m:t>
                    </m:r>
                    <m:r>
                      <m:rPr>
                        <m:nor/>
                      </m:rPr>
                      <a:rPr lang="fr-FR" altLang="zh-TW" dirty="0"/>
                      <m:t>) </m:t>
                    </m:r>
                    <m:r>
                      <m:rPr>
                        <m:nor/>
                      </m:rPr>
                      <a:rPr lang="fr-FR" altLang="zh-TW" i="1" dirty="0"/>
                      <m:t>= </m:t>
                    </m:r>
                    <m:r>
                      <m:rPr>
                        <m:nor/>
                      </m:rPr>
                      <a:rPr lang="fr-FR" altLang="zh-TW" i="1" dirty="0"/>
                      <m:t>Hx</m:t>
                    </m:r>
                    <m:r>
                      <m:rPr>
                        <m:nor/>
                      </m:rPr>
                      <a:rPr lang="fr-FR" altLang="zh-TW" dirty="0"/>
                      <m:t>(</m:t>
                    </m:r>
                    <m:r>
                      <m:rPr>
                        <m:nor/>
                      </m:rPr>
                      <a:rPr lang="fr-FR" altLang="zh-TW" dirty="0"/>
                      <m:t>t</m:t>
                    </m:r>
                    <m:r>
                      <m:rPr>
                        <m:nor/>
                      </m:rPr>
                      <a:rPr lang="fr-FR" altLang="zh-TW" dirty="0"/>
                      <m:t>) </m:t>
                    </m:r>
                    <m:r>
                      <m:rPr>
                        <m:nor/>
                      </m:rPr>
                      <a:rPr lang="fr-FR" altLang="zh-TW" i="1" dirty="0">
                        <a:solidFill>
                          <a:srgbClr val="000000"/>
                        </a:solidFill>
                      </a:rPr>
                      <m:t>+ </m:t>
                    </m:r>
                    <m:r>
                      <m:rPr>
                        <m:nor/>
                      </m:rPr>
                      <a:rPr lang="fr-FR" altLang="zh-TW" i="1" dirty="0">
                        <a:solidFill>
                          <a:srgbClr val="000000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fr-FR" altLang="zh-TW" dirty="0">
                        <a:solidFill>
                          <a:srgbClr val="00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fr-FR" altLang="zh-TW" dirty="0">
                        <a:solidFill>
                          <a:srgbClr val="000000"/>
                        </a:solidFill>
                      </a:rPr>
                      <m:t>t</m:t>
                    </m:r>
                    <m:r>
                      <m:rPr>
                        <m:nor/>
                      </m:rPr>
                      <a:rPr lang="fr-FR" altLang="zh-TW" dirty="0" smtClean="0">
                        <a:solidFill>
                          <a:srgbClr val="000000"/>
                        </a:solidFill>
                      </a:rPr>
                      <m:t>)</m:t>
                    </m:r>
                  </m:oMath>
                </a14:m>
                <a:endParaRPr lang="en-US" altLang="zh-TW" i="1" dirty="0"/>
              </a:p>
              <a:p>
                <a:pPr lvl="1"/>
                <a:r>
                  <a:rPr lang="en-US" altLang="zh-TW" sz="2000" i="1" dirty="0"/>
                  <a:t>x</a:t>
                </a:r>
                <a:r>
                  <a:rPr lang="en-US" altLang="zh-TW" sz="2000" dirty="0"/>
                  <a:t>(t): MIMO system transmit matrix</a:t>
                </a:r>
              </a:p>
              <a:p>
                <a:pPr lvl="1"/>
                <a:r>
                  <a:rPr lang="en-US" altLang="zh-TW" sz="2000" dirty="0"/>
                  <a:t> </a:t>
                </a:r>
                <a:r>
                  <a:rPr lang="en-US" altLang="zh-TW" sz="2000" i="1" dirty="0"/>
                  <a:t>y</a:t>
                </a:r>
                <a:r>
                  <a:rPr lang="en-US" altLang="zh-TW" sz="2000" dirty="0"/>
                  <a:t>(t): MIMO system receive matrix</a:t>
                </a:r>
              </a:p>
              <a:p>
                <a:pPr lvl="1"/>
                <a:r>
                  <a:rPr lang="en-US" altLang="zh-TW" sz="2000" i="1" dirty="0"/>
                  <a:t>n</a:t>
                </a:r>
                <a:r>
                  <a:rPr lang="en-US" altLang="zh-TW" sz="2000" dirty="0"/>
                  <a:t>(t): channel additive white Gaussian noise matrix</a:t>
                </a:r>
              </a:p>
              <a:p>
                <a:pPr lvl="1"/>
                <a:r>
                  <a:rPr lang="en-US" altLang="zh-TW" sz="2000" i="1" dirty="0"/>
                  <a:t>H: </a:t>
                </a:r>
                <a:r>
                  <a:rPr lang="en-US" altLang="zh-TW" sz="2000" dirty="0"/>
                  <a:t>channel fading factor matrix</a:t>
                </a:r>
                <a:endParaRPr lang="zh-TW" altLang="en-US" sz="2000" dirty="0">
                  <a:solidFill>
                    <a:srgbClr val="000000"/>
                  </a:solidFill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12" name="內容版面配置區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258402"/>
                <a:ext cx="8229600" cy="4929411"/>
              </a:xfrm>
              <a:blipFill>
                <a:blip r:embed="rId2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內容版面配置區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357201"/>
            <a:ext cx="5525741" cy="2304256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2051720" y="2184030"/>
            <a:ext cx="2088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Amplitude </a:t>
            </a:r>
          </a:p>
          <a:p>
            <a:pPr algn="ctr"/>
            <a:r>
              <a:rPr lang="el-GR" altLang="zh-TW" sz="2400" b="1" dirty="0"/>
              <a:t>Ω</a:t>
            </a:r>
            <a:endParaRPr lang="en-US" altLang="zh-TW" sz="2400" b="1" dirty="0"/>
          </a:p>
          <a:p>
            <a:pPr algn="ctr"/>
            <a:r>
              <a:rPr lang="en-US" altLang="zh-TW" sz="1600" b="1" dirty="0"/>
              <a:t>Batch x Time  x Data </a:t>
            </a:r>
            <a:endParaRPr lang="zh-TW" altLang="en-US" sz="16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292080" y="2093830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Learning Network</a:t>
            </a:r>
            <a:endParaRPr lang="zh-TW" altLang="en-US" sz="1600" b="1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341" y="4521388"/>
            <a:ext cx="2464377" cy="178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5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Model with Different Input Data (2/4)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CSI uses the channel fading factor matrix </a:t>
                </a:r>
                <a:r>
                  <a:rPr lang="en-US" altLang="zh-TW" i="1" dirty="0"/>
                  <a:t>H</a:t>
                </a:r>
                <a:r>
                  <a:rPr lang="en-US" altLang="zh-TW" dirty="0"/>
                  <a:t> is complex: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∠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 lvl="1"/>
                <a:r>
                  <a:rPr lang="en-US" altLang="zh-TW" sz="2000" i="1" dirty="0" err="1"/>
                  <a:t>i</a:t>
                </a:r>
                <a:r>
                  <a:rPr lang="en-US" altLang="zh-TW" sz="2000" dirty="0"/>
                  <a:t> and </a:t>
                </a:r>
                <a:r>
                  <a:rPr lang="en-US" altLang="zh-TW" sz="2000" i="1" dirty="0"/>
                  <a:t>j</a:t>
                </a:r>
                <a:r>
                  <a:rPr lang="en-US" altLang="zh-TW" sz="2000" dirty="0"/>
                  <a:t> are antenna number of transmitter and receiver respectively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000" dirty="0"/>
                  <a:t> is the central frequency of the OFDM subcarrier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TW" sz="2000" dirty="0"/>
                  <a:t> is the amplitude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</a:rPr>
                      <m:t>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000" dirty="0"/>
                  <a:t> represents the phase shift information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Case 1: we adopt the amplitude information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TW" dirty="0"/>
                  <a:t> as the input to proposed learning network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zh-TW" b="1" dirty="0"/>
                        <m:t>Ω</m:t>
                      </m:r>
                      <m:r>
                        <a:rPr lang="en-US" altLang="zh-TW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77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443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74095</TotalTime>
  <Words>1148</Words>
  <Application>Microsoft Macintosh PowerPoint</Application>
  <PresentationFormat>On-screen Show (4:3)</PresentationFormat>
  <Paragraphs>289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新細明體</vt:lpstr>
      <vt:lpstr>Arial</vt:lpstr>
      <vt:lpstr>Calibri</vt:lpstr>
      <vt:lpstr>Cambria Math</vt:lpstr>
      <vt:lpstr>Times New Roman</vt:lpstr>
      <vt:lpstr>1_Office 佈景主題</vt:lpstr>
      <vt:lpstr>PowerPoint Presentation</vt:lpstr>
      <vt:lpstr>Outline</vt:lpstr>
      <vt:lpstr>Project Schedule</vt:lpstr>
      <vt:lpstr>Scenarios</vt:lpstr>
      <vt:lpstr>PowerPoint Presentation</vt:lpstr>
      <vt:lpstr>Presence Detection with Tx/Rx at Different Rooms: Experimental Setup (1/2)</vt:lpstr>
      <vt:lpstr>Presence Detection with Tx/Rx at Different Rooms: Experimental Setup (2/2)</vt:lpstr>
      <vt:lpstr>Training Model with Different Input Data (1/4) </vt:lpstr>
      <vt:lpstr>Training Model with Different Input Data (2/4) </vt:lpstr>
      <vt:lpstr>Training Model with Different Input Data (3/4) </vt:lpstr>
      <vt:lpstr>Training Model with Different Input Data (4/4) </vt:lpstr>
      <vt:lpstr>Performance Evaluation: Amplitude Only (1/2)</vt:lpstr>
      <vt:lpstr>Performance Evaluation: Amplitude Only (2/2)</vt:lpstr>
      <vt:lpstr>Performance Evaluation: Amplitude &amp; Variance of Amplitude (1/2)</vt:lpstr>
      <vt:lpstr>Performance Evaluation: Amplitude &amp; Variance of Amplitude (1/2)</vt:lpstr>
      <vt:lpstr>Performance Evaluation: Amplitude &amp; Phase Difference (1/2)</vt:lpstr>
      <vt:lpstr>Performance Evaluation: Amplitude &amp; Phase Difference (2/2)</vt:lpstr>
      <vt:lpstr>Performance Comparison for Static and Walking Scenario: Amplitude &amp; Variance of Amplitude</vt:lpstr>
      <vt:lpstr>Monthly Summary</vt:lpstr>
      <vt:lpstr>Problem Discussion</vt:lpstr>
      <vt:lpstr>Future Works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</dc:creator>
  <cp:lastModifiedBy>Microsoft Office User</cp:lastModifiedBy>
  <cp:revision>2813</cp:revision>
  <dcterms:created xsi:type="dcterms:W3CDTF">2012-05-15T03:18:13Z</dcterms:created>
  <dcterms:modified xsi:type="dcterms:W3CDTF">2021-07-04T10:06:38Z</dcterms:modified>
</cp:coreProperties>
</file>