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0"/>
  </p:notesMasterIdLst>
  <p:handoutMasterIdLst>
    <p:handoutMasterId r:id="rId11"/>
  </p:handoutMasterIdLst>
  <p:sldIdLst>
    <p:sldId id="256" r:id="rId2"/>
    <p:sldId id="279" r:id="rId3"/>
    <p:sldId id="257" r:id="rId4"/>
    <p:sldId id="278" r:id="rId5"/>
    <p:sldId id="258" r:id="rId6"/>
    <p:sldId id="269" r:id="rId7"/>
    <p:sldId id="259" r:id="rId8"/>
    <p:sldId id="274" r:id="rId9"/>
  </p:sldIdLst>
  <p:sldSz cx="9144000" cy="6858000" type="screen4x3"/>
  <p:notesSz cx="9874250" cy="6797675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1" userDrawn="1">
          <p15:clr>
            <a:srgbClr val="A4A3A4"/>
          </p15:clr>
        </p15:guide>
        <p15:guide id="2" pos="311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79F"/>
    <a:srgbClr val="E6E6E6"/>
    <a:srgbClr val="78A6DE"/>
    <a:srgbClr val="FFD961"/>
    <a:srgbClr val="FA5C5C"/>
    <a:srgbClr val="84E895"/>
    <a:srgbClr val="9FAAFB"/>
    <a:srgbClr val="6565FF"/>
    <a:srgbClr val="3B3BF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淺色樣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647" autoAdjust="0"/>
  </p:normalViewPr>
  <p:slideViewPr>
    <p:cSldViewPr>
      <p:cViewPr varScale="1">
        <p:scale>
          <a:sx n="86" d="100"/>
          <a:sy n="86" d="100"/>
        </p:scale>
        <p:origin x="1382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14" d="100"/>
          <a:sy n="114" d="100"/>
        </p:scale>
        <p:origin x="-2184" y="-96"/>
      </p:cViewPr>
      <p:guideLst>
        <p:guide orient="horz" pos="2141"/>
        <p:guide pos="311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9918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5592027" y="0"/>
            <a:ext cx="4279918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2605B2-29C2-4068-966B-74B43677177F}" type="datetimeFigureOut">
              <a:rPr lang="zh-TW" altLang="en-US" smtClean="0"/>
              <a:pPr/>
              <a:t>2021/7/29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6456699"/>
            <a:ext cx="4279918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5592027" y="6456699"/>
            <a:ext cx="4279918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2AA770-1EBB-4661-983E-E260B075BF3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74488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4" y="0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5593127" y="0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430A8A-1142-43F9-82AC-DD3B3D008E78}" type="datetimeFigureOut">
              <a:rPr lang="zh-TW" altLang="en-US" smtClean="0"/>
              <a:pPr/>
              <a:t>2021/7/29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236913" y="509588"/>
            <a:ext cx="3400425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987426" y="3228896"/>
            <a:ext cx="7899400" cy="30589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4" y="6456612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5593127" y="6456612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C31BBA-9F9F-4F0B-B497-E526850DAAF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7743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C31BBA-9F9F-4F0B-B497-E526850DAAF6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08753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236913" y="509588"/>
            <a:ext cx="3400425" cy="25495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987426" y="3228896"/>
            <a:ext cx="7899400" cy="3058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5593127" y="6456612"/>
            <a:ext cx="4278841" cy="339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C31BBA-9F9F-4F0B-B497-E526850DAAF6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10453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C31BBA-9F9F-4F0B-B497-E526850DAAF6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09867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C31BBA-9F9F-4F0B-B497-E526850DAAF6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29083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C31BBA-9F9F-4F0B-B497-E526850DAAF6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8400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C31BBA-9F9F-4F0B-B497-E526850DAAF6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65954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236913" y="509588"/>
            <a:ext cx="3400425" cy="25495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3" name="Google Shape;233;p20:notes"/>
          <p:cNvSpPr txBox="1">
            <a:spLocks noGrp="1"/>
          </p:cNvSpPr>
          <p:nvPr>
            <p:ph type="body" idx="1"/>
          </p:nvPr>
        </p:nvSpPr>
        <p:spPr>
          <a:xfrm>
            <a:off x="987426" y="3228896"/>
            <a:ext cx="7899400" cy="3058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20:notes"/>
          <p:cNvSpPr txBox="1">
            <a:spLocks noGrp="1"/>
          </p:cNvSpPr>
          <p:nvPr>
            <p:ph type="sldNum" idx="12"/>
          </p:nvPr>
        </p:nvSpPr>
        <p:spPr>
          <a:xfrm>
            <a:off x="5593127" y="6456612"/>
            <a:ext cx="4278841" cy="339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+mj-ea"/>
                <a:ea typeface="+mj-e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fld id="{8B60B9AF-4D2A-482B-BB93-F291F6020F40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2021/7/29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fld id="{AD64A819-E283-42A6-A57A-C7F0A2F18E8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F9B6E-192C-42D7-BEEC-08C3CCDD1AD4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t>2021/7/29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4A819-E283-42A6-A57A-C7F0A2F18E8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FBBEC-CD48-43A0-AE9B-104231F0AA14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t>2021/7/29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4A819-E283-42A6-A57A-C7F0A2F18E8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634082"/>
          </a:xfrm>
        </p:spPr>
        <p:txBody>
          <a:bodyPr>
            <a:noAutofit/>
          </a:bodyPr>
          <a:lstStyle>
            <a:lvl1pPr algn="l">
              <a:defRPr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>
            <a:normAutofit/>
          </a:bodyPr>
          <a:lstStyle>
            <a:lvl1pPr>
              <a:defRPr sz="1600">
                <a:latin typeface="+mj-lt"/>
                <a:ea typeface="+mj-ea"/>
              </a:defRPr>
            </a:lvl1pPr>
            <a:lvl2pPr>
              <a:defRPr sz="1400">
                <a:latin typeface="+mj-lt"/>
                <a:ea typeface="+mj-ea"/>
              </a:defRPr>
            </a:lvl2pPr>
            <a:lvl3pPr>
              <a:defRPr sz="1200">
                <a:latin typeface="+mj-lt"/>
                <a:ea typeface="+mj-ea"/>
              </a:defRPr>
            </a:lvl3pPr>
            <a:lvl4pPr>
              <a:defRPr sz="1200">
                <a:latin typeface="+mj-lt"/>
                <a:ea typeface="+mj-ea"/>
              </a:defRPr>
            </a:lvl4pPr>
            <a:lvl5pPr>
              <a:defRPr sz="1400">
                <a:latin typeface="+mj-lt"/>
                <a:ea typeface="+mj-ea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j-lt"/>
                <a:ea typeface="+mj-ea"/>
              </a:defRPr>
            </a:lvl1pPr>
          </a:lstStyle>
          <a:p>
            <a:fld id="{CD5267EE-34EC-4F47-BC09-F581050D259D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2021/7/29</a:t>
            </a:fld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j-lt"/>
                <a:ea typeface="+mj-ea"/>
              </a:defRPr>
            </a:lvl1pPr>
          </a:lstStyle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411288" cy="365125"/>
          </a:xfrm>
        </p:spPr>
        <p:txBody>
          <a:bodyPr/>
          <a:lstStyle>
            <a:lvl1pPr>
              <a:defRPr>
                <a:latin typeface="+mj-lt"/>
                <a:ea typeface="+mj-ea"/>
              </a:defRPr>
            </a:lvl1pPr>
          </a:lstStyle>
          <a:p>
            <a:fld id="{AD64A819-E283-42A6-A57A-C7F0A2F18E8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18C16-894A-4297-B606-BCB9C506E675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t>2021/7/29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4A819-E283-42A6-A57A-C7F0A2F18E8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82B8A-2A55-4F11-AD47-FF0EA238A79F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t>2021/7/29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4A819-E283-42A6-A57A-C7F0A2F18E8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B2112-7C55-4D4B-BE0F-0CD8B75D1D8E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t>2021/7/29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4A819-E283-42A6-A57A-C7F0A2F18E8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E41AF-9C00-4C72-868C-1E92FF5C823D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t>2021/7/29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4A819-E283-42A6-A57A-C7F0A2F18E8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265F6-4EAF-4756-B99D-2C296431749D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t>2021/7/29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4A819-E283-42A6-A57A-C7F0A2F18E8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C3D25-D14C-428B-A4EA-8CEA6C816D87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t>2021/7/29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4A819-E283-42A6-A57A-C7F0A2F18E8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184A0-86E7-41B5-AEA3-C37FE48A383E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t>2021/7/29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4A819-E283-42A6-A57A-C7F0A2F18E8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96752"/>
            <a:ext cx="8229600" cy="49294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j-ea"/>
                <a:ea typeface="+mj-ea"/>
              </a:defRPr>
            </a:lvl1pPr>
          </a:lstStyle>
          <a:p>
            <a:fld id="{DC1FCD38-235D-45D0-BF8D-1D65A4AF76CD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2021/7/29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j-ea"/>
                <a:ea typeface="+mj-ea"/>
              </a:defRPr>
            </a:lvl1pPr>
          </a:lstStyle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4112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j-ea"/>
                <a:ea typeface="+mj-ea"/>
              </a:defRPr>
            </a:lvl1pPr>
          </a:lstStyle>
          <a:p>
            <a:fld id="{AD64A819-E283-42A6-A57A-C7F0A2F18E8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r>
              <a:rPr lang="en-US" altLang="zh-TW" dirty="0">
                <a:solidFill>
                  <a:prstClr val="black">
                    <a:tint val="75000"/>
                  </a:prstClr>
                </a:solidFill>
              </a:rPr>
              <a:t>/</a:t>
            </a:r>
            <a:r>
              <a:rPr lang="en-US" altLang="zh-TW" b="1" dirty="0">
                <a:solidFill>
                  <a:prstClr val="black">
                    <a:tint val="75000"/>
                  </a:prstClr>
                </a:solidFill>
              </a:rPr>
              <a:t>21</a:t>
            </a:r>
            <a:endParaRPr lang="zh-TW" altLang="en-US" b="1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800" b="0" kern="1200">
          <a:solidFill>
            <a:srgbClr val="0000FF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ea"/>
          <a:ea typeface="+mj-ea"/>
          <a:cs typeface="Verdan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j-ea"/>
          <a:ea typeface="+mj-ea"/>
          <a:cs typeface="Verdan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400" kern="1200">
          <a:solidFill>
            <a:srgbClr val="0000FF"/>
          </a:solidFill>
          <a:latin typeface="+mj-ea"/>
          <a:ea typeface="+mj-ea"/>
          <a:cs typeface="Verdan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j-ea"/>
          <a:ea typeface="+mj-ea"/>
          <a:cs typeface="Verdan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j-ea"/>
          <a:ea typeface="+mj-ea"/>
          <a:cs typeface="Verdan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j-ea"/>
          <a:ea typeface="+mj-ea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tony840525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ktfeng@mail.nctu.edu.tw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484784"/>
            <a:ext cx="9144000" cy="1470025"/>
          </a:xfrm>
        </p:spPr>
        <p:txBody>
          <a:bodyPr/>
          <a:lstStyle/>
          <a:p>
            <a:pPr algn="ctr"/>
            <a:r>
              <a:rPr lang="en-US" altLang="zh-TW" b="1" dirty="0">
                <a:solidFill>
                  <a:srgbClr val="00279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Learning-based Adjustable Beam Number</a:t>
            </a:r>
            <a:br>
              <a:rPr lang="en-US" altLang="zh-TW" b="1" dirty="0">
                <a:solidFill>
                  <a:srgbClr val="00279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b="1" dirty="0">
                <a:solidFill>
                  <a:srgbClr val="00279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Training Algorithm and Experimental</a:t>
            </a:r>
            <a:br>
              <a:rPr lang="en-US" altLang="zh-TW" b="1" dirty="0">
                <a:solidFill>
                  <a:srgbClr val="00279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b="1" dirty="0">
                <a:solidFill>
                  <a:srgbClr val="00279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for Millimeter Wave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683568" y="2636912"/>
            <a:ext cx="7767705" cy="3744416"/>
          </a:xfrm>
        </p:spPr>
        <p:txBody>
          <a:bodyPr>
            <a:noAutofit/>
          </a:bodyPr>
          <a:lstStyle/>
          <a:p>
            <a:endParaRPr lang="en-US" altLang="zh-TW" dirty="0">
              <a:solidFill>
                <a:schemeClr val="tx1"/>
              </a:solidFill>
              <a:latin typeface="+mj-lt"/>
              <a:ea typeface="微軟正黑體" pitchFamily="34" charset="-120"/>
            </a:endParaRPr>
          </a:p>
          <a:p>
            <a:endParaRPr lang="en-US" altLang="zh-TW" dirty="0">
              <a:solidFill>
                <a:schemeClr val="tx1"/>
              </a:solidFill>
              <a:latin typeface="+mj-lt"/>
              <a:ea typeface="微軟正黑體" pitchFamily="34" charset="-120"/>
            </a:endParaRPr>
          </a:p>
          <a:p>
            <a:endParaRPr lang="en-US" altLang="zh-TW" dirty="0">
              <a:solidFill>
                <a:schemeClr val="tx1"/>
              </a:solidFill>
              <a:latin typeface="+mj-lt"/>
              <a:ea typeface="微軟正黑體" pitchFamily="34" charset="-120"/>
            </a:endParaRPr>
          </a:p>
          <a:p>
            <a:endParaRPr lang="en-US" altLang="zh-TW" dirty="0">
              <a:solidFill>
                <a:schemeClr val="tx1"/>
              </a:solidFill>
              <a:latin typeface="+mj-lt"/>
              <a:ea typeface="微軟正黑體" pitchFamily="34" charset="-120"/>
            </a:endParaRPr>
          </a:p>
          <a:p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Speaker: 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Ting-Wei Chang</a:t>
            </a:r>
          </a:p>
          <a:p>
            <a:r>
              <a:rPr lang="en-US" altLang="zh-TW" sz="1800" dirty="0">
                <a:solidFill>
                  <a:schemeClr val="tx1"/>
                </a:solidFill>
                <a:latin typeface="+mj-lt"/>
                <a:hlinkClick r:id="rId3"/>
              </a:rPr>
              <a:t>(tony840525@gmail.com</a:t>
            </a: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)</a:t>
            </a:r>
          </a:p>
          <a:p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Advisor: 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Kai-Ten Feng,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Ph.D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, Professor </a:t>
            </a:r>
            <a:endParaRPr lang="zh-TW" altLang="en-US" sz="1800" b="1" dirty="0">
              <a:solidFill>
                <a:schemeClr val="tx1"/>
              </a:solidFill>
              <a:latin typeface="+mj-lt"/>
            </a:endParaRPr>
          </a:p>
          <a:p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 (</a:t>
            </a:r>
            <a:r>
              <a:rPr lang="en-US" altLang="zh-TW" sz="1800" dirty="0">
                <a:solidFill>
                  <a:schemeClr val="tx1"/>
                </a:solidFill>
                <a:latin typeface="+mj-lt"/>
                <a:hlinkClick r:id="rId4"/>
              </a:rPr>
              <a:t>ktfeng@mail.nctu.edu.tw</a:t>
            </a: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) </a:t>
            </a:r>
          </a:p>
          <a:p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Institute of Communications Engineering </a:t>
            </a:r>
          </a:p>
          <a:p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National </a:t>
            </a:r>
            <a:r>
              <a:rPr lang="en-US" altLang="zh-TW" sz="1800" dirty="0" err="1">
                <a:solidFill>
                  <a:schemeClr val="tx1"/>
                </a:solidFill>
                <a:latin typeface="+mj-lt"/>
              </a:rPr>
              <a:t>Chiao</a:t>
            </a: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 Tung University (NCTU) Hsinchu, Taiwan</a:t>
            </a:r>
          </a:p>
          <a:p>
            <a:endParaRPr lang="en-US" altLang="zh-TW" sz="1800" dirty="0">
              <a:solidFill>
                <a:schemeClr val="tx1"/>
              </a:solidFill>
              <a:latin typeface="+mj-lt"/>
              <a:ea typeface="微軟正黑體" pitchFamily="34" charset="-120"/>
            </a:endParaRPr>
          </a:p>
          <a:p>
            <a:r>
              <a:rPr lang="en-US" altLang="zh-TW" sz="1800" dirty="0">
                <a:solidFill>
                  <a:schemeClr val="tx1"/>
                </a:solidFill>
                <a:latin typeface="+mj-lt"/>
                <a:ea typeface="微軟正黑體" pitchFamily="34" charset="-120"/>
              </a:rPr>
              <a:t>September 12th, 2019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4A819-E283-42A6-A57A-C7F0A2F18E8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9319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>
            <a:spLocks noGrp="1"/>
          </p:cNvSpPr>
          <p:nvPr>
            <p:ph type="ctrTitle"/>
          </p:nvPr>
        </p:nvSpPr>
        <p:spPr>
          <a:xfrm>
            <a:off x="0" y="1484784"/>
            <a:ext cx="91440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279F"/>
              </a:buClr>
              <a:buSzPts val="2800"/>
              <a:buFont typeface="Times New Roman"/>
              <a:buNone/>
            </a:pPr>
            <a:r>
              <a:rPr lang="en-US" b="1">
                <a:solidFill>
                  <a:srgbClr val="00279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IEEE 802.11be Extremely High Throughput:</a:t>
            </a:r>
            <a:br>
              <a:rPr lang="en-US" b="1">
                <a:solidFill>
                  <a:srgbClr val="00279F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b="1">
                <a:solidFill>
                  <a:srgbClr val="00279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Next Generation of Wi-Fi Technology</a:t>
            </a:r>
            <a:br>
              <a:rPr lang="en-US" b="1">
                <a:solidFill>
                  <a:srgbClr val="00279F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b="1">
                <a:solidFill>
                  <a:srgbClr val="00279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Beyond 802.11ax</a:t>
            </a:r>
            <a:endParaRPr/>
          </a:p>
        </p:txBody>
      </p:sp>
      <p:sp>
        <p:nvSpPr>
          <p:cNvPr id="90" name="Google Shape;90;p1"/>
          <p:cNvSpPr txBox="1">
            <a:spLocks noGrp="1"/>
          </p:cNvSpPr>
          <p:nvPr>
            <p:ph type="subTitle" idx="1"/>
          </p:nvPr>
        </p:nvSpPr>
        <p:spPr>
          <a:xfrm>
            <a:off x="688147" y="2611934"/>
            <a:ext cx="7767705" cy="3744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Speaker: </a:t>
            </a:r>
            <a:r>
              <a:rPr lang="en-US" sz="1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Sheng-Han Chung</a:t>
            </a:r>
            <a:endParaRPr dirty="0"/>
          </a:p>
          <a:p>
            <a:pPr marL="0" lvl="0" indent="0" algn="ctr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Advisor: </a:t>
            </a:r>
            <a:r>
              <a:rPr lang="en-US" sz="1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Kai-Ten Feng, </a:t>
            </a:r>
            <a:r>
              <a:rPr lang="en-US" sz="1800" b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Ph.D</a:t>
            </a:r>
            <a:r>
              <a:rPr lang="en-US" sz="1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Professor </a:t>
            </a:r>
            <a:endParaRPr sz="18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dirty="0"/>
          </a:p>
          <a:p>
            <a:pPr algn="ctr" rtl="0">
              <a:spcBef>
                <a:spcPts val="360"/>
              </a:spcBef>
              <a:spcAft>
                <a:spcPts val="0"/>
              </a:spcAft>
            </a:pPr>
            <a:r>
              <a:rPr lang="en-US" altLang="zh-TW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Institute of Communications Engineering </a:t>
            </a:r>
            <a:endParaRPr lang="en-US" altLang="zh-TW" sz="2000" dirty="0">
              <a:effectLst/>
            </a:endParaRPr>
          </a:p>
          <a:p>
            <a:pPr algn="ctr" rtl="0">
              <a:spcBef>
                <a:spcPts val="360"/>
              </a:spcBef>
              <a:spcAft>
                <a:spcPts val="0"/>
              </a:spcAft>
            </a:pPr>
            <a:r>
              <a:rPr lang="en-US" altLang="zh-TW" sz="2000" dirty="0">
                <a:solidFill>
                  <a:schemeClr val="tx1"/>
                </a:solidFill>
              </a:rPr>
              <a:t>National Yang Ming Chiao Tung University </a:t>
            </a:r>
            <a:r>
              <a:rPr lang="en-US" altLang="zh-TW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(NYCU) Hsinchu, Taiwan</a:t>
            </a:r>
            <a:endParaRPr lang="en-US" altLang="zh-TW" sz="2000" dirty="0">
              <a:effectLst/>
            </a:endParaRPr>
          </a:p>
          <a:p>
            <a:pPr marL="0" lvl="0" indent="0" algn="ctr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</a:pP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July 1</a:t>
            </a:r>
            <a:r>
              <a:rPr lang="en-US" sz="1800" dirty="0">
                <a:solidFill>
                  <a:schemeClr val="dk1"/>
                </a:solidFill>
              </a:rPr>
              <a:t>9</a:t>
            </a: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th, 2021</a:t>
            </a:r>
            <a:endParaRPr dirty="0"/>
          </a:p>
        </p:txBody>
      </p:sp>
      <p:sp>
        <p:nvSpPr>
          <p:cNvPr id="91" name="Google Shape;91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41128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888888"/>
                </a:solidFill>
              </a:rPr>
              <a:t>2</a:t>
            </a:fld>
            <a:endParaRPr>
              <a:solidFill>
                <a:srgbClr val="888888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sz="3200" b="1" dirty="0">
                <a:solidFill>
                  <a:srgbClr val="00279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zh-TW" altLang="en-US" sz="3200" b="1" dirty="0">
              <a:solidFill>
                <a:srgbClr val="00279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TW" sz="2000" dirty="0"/>
              <a:t>Introduction</a:t>
            </a:r>
          </a:p>
          <a:p>
            <a:r>
              <a:rPr lang="en-US" altLang="zh-TW" sz="2000" dirty="0"/>
              <a:t>System Model</a:t>
            </a:r>
          </a:p>
          <a:p>
            <a:pPr lvl="1"/>
            <a:r>
              <a:rPr lang="en-US" altLang="zh-TW" sz="1800" dirty="0">
                <a:solidFill>
                  <a:srgbClr val="00279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IEEE 802.11ad/ay Beam Training Frame Structure</a:t>
            </a:r>
          </a:p>
          <a:p>
            <a:pPr lvl="1"/>
            <a:r>
              <a:rPr lang="en-US" altLang="zh-TW" sz="1800" dirty="0">
                <a:solidFill>
                  <a:srgbClr val="00279F"/>
                </a:solidFill>
              </a:rPr>
              <a:t>Problem Formulation </a:t>
            </a:r>
          </a:p>
          <a:p>
            <a:r>
              <a:rPr lang="en-US" altLang="zh-TW" sz="2000" dirty="0"/>
              <a:t>Learning-based Adjustable Beam Number Training (LABNT) Algorithm</a:t>
            </a:r>
          </a:p>
          <a:p>
            <a:pPr lvl="1"/>
            <a:r>
              <a:rPr lang="en-US" altLang="zh-TW" sz="1800" dirty="0">
                <a:solidFill>
                  <a:srgbClr val="00279F"/>
                </a:solidFill>
              </a:rPr>
              <a:t>Supervised Learning Modeling</a:t>
            </a:r>
          </a:p>
          <a:p>
            <a:pPr lvl="1"/>
            <a:r>
              <a:rPr lang="en-US" altLang="zh-TW" sz="1800" dirty="0">
                <a:solidFill>
                  <a:srgbClr val="00279F"/>
                </a:solidFill>
              </a:rPr>
              <a:t>Uniformly Distributed Mutual Information (UDMI) Method</a:t>
            </a:r>
          </a:p>
          <a:p>
            <a:pPr lvl="1"/>
            <a:r>
              <a:rPr lang="en-US" altLang="zh-TW" sz="1800" dirty="0">
                <a:solidFill>
                  <a:srgbClr val="00279F"/>
                </a:solidFill>
              </a:rPr>
              <a:t>Reinforcement Learning-based Beam Number Decision</a:t>
            </a:r>
          </a:p>
          <a:p>
            <a:r>
              <a:rPr lang="en-US" altLang="zh-TW" sz="2000" dirty="0"/>
              <a:t>Simulation Results</a:t>
            </a:r>
          </a:p>
          <a:p>
            <a:r>
              <a:rPr lang="en-US" altLang="zh-TW" sz="2000" dirty="0"/>
              <a:t>Experimental Results</a:t>
            </a:r>
          </a:p>
          <a:p>
            <a:r>
              <a:rPr lang="en-US" altLang="zh-TW" sz="2000" dirty="0"/>
              <a:t>Conclusions</a:t>
            </a:r>
          </a:p>
          <a:p>
            <a:r>
              <a:rPr lang="en-US" altLang="zh-TW" sz="2000" dirty="0"/>
              <a:t>References</a:t>
            </a:r>
            <a:endParaRPr lang="zh-TW" altLang="en-US" sz="2000" dirty="0"/>
          </a:p>
          <a:p>
            <a:endParaRPr lang="en-US" altLang="zh-TW" sz="2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4A819-E283-42A6-A57A-C7F0A2F18E8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6679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sz="3200" b="1" dirty="0">
                <a:solidFill>
                  <a:srgbClr val="00279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zh-TW" altLang="en-US" sz="3200" b="1" dirty="0">
              <a:solidFill>
                <a:srgbClr val="00279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TW" sz="2000" dirty="0"/>
              <a:t>Introduction</a:t>
            </a:r>
          </a:p>
          <a:p>
            <a:r>
              <a:rPr lang="en-US" altLang="zh-TW" sz="2000" dirty="0">
                <a:solidFill>
                  <a:schemeClr val="bg1">
                    <a:lumMod val="85000"/>
                  </a:schemeClr>
                </a:solidFill>
              </a:rPr>
              <a:t>System Model</a:t>
            </a:r>
          </a:p>
          <a:p>
            <a:pPr lvl="1"/>
            <a:r>
              <a:rPr lang="en-US" altLang="zh-TW" sz="180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IEEE 802.11ad/ay Beam Training Frame Structure</a:t>
            </a:r>
          </a:p>
          <a:p>
            <a:pPr lvl="1"/>
            <a:r>
              <a:rPr lang="en-US" altLang="zh-TW" sz="1800" dirty="0">
                <a:solidFill>
                  <a:schemeClr val="bg1">
                    <a:lumMod val="85000"/>
                  </a:schemeClr>
                </a:solidFill>
              </a:rPr>
              <a:t>Problem Formulation </a:t>
            </a:r>
          </a:p>
          <a:p>
            <a:r>
              <a:rPr lang="en-US" altLang="zh-TW" sz="2000" dirty="0">
                <a:solidFill>
                  <a:schemeClr val="bg1">
                    <a:lumMod val="85000"/>
                  </a:schemeClr>
                </a:solidFill>
              </a:rPr>
              <a:t>Learning-based Adjustable Beam Number Training (LABNT) Algorithm</a:t>
            </a:r>
          </a:p>
          <a:p>
            <a:pPr lvl="1"/>
            <a:r>
              <a:rPr lang="en-US" altLang="zh-TW" sz="1800" dirty="0">
                <a:solidFill>
                  <a:schemeClr val="bg1">
                    <a:lumMod val="85000"/>
                  </a:schemeClr>
                </a:solidFill>
              </a:rPr>
              <a:t>Supervised Learning Modeling</a:t>
            </a:r>
          </a:p>
          <a:p>
            <a:pPr lvl="1"/>
            <a:r>
              <a:rPr lang="en-US" altLang="zh-TW" sz="1800" dirty="0">
                <a:solidFill>
                  <a:schemeClr val="bg1">
                    <a:lumMod val="85000"/>
                  </a:schemeClr>
                </a:solidFill>
              </a:rPr>
              <a:t>Uniformly Distributed Mutual Information (UDMI) Method</a:t>
            </a:r>
          </a:p>
          <a:p>
            <a:pPr lvl="1"/>
            <a:r>
              <a:rPr lang="en-US" altLang="zh-TW" sz="1800" dirty="0">
                <a:solidFill>
                  <a:schemeClr val="bg1">
                    <a:lumMod val="85000"/>
                  </a:schemeClr>
                </a:solidFill>
              </a:rPr>
              <a:t>Reinforcement Learning-based Beam Number Decision</a:t>
            </a:r>
          </a:p>
          <a:p>
            <a:r>
              <a:rPr lang="en-US" altLang="zh-TW" sz="2000" dirty="0">
                <a:solidFill>
                  <a:schemeClr val="bg1">
                    <a:lumMod val="85000"/>
                  </a:schemeClr>
                </a:solidFill>
              </a:rPr>
              <a:t>Simulation Results</a:t>
            </a:r>
          </a:p>
          <a:p>
            <a:r>
              <a:rPr lang="en-US" altLang="zh-TW" sz="2000" dirty="0">
                <a:solidFill>
                  <a:schemeClr val="bg1">
                    <a:lumMod val="85000"/>
                  </a:schemeClr>
                </a:solidFill>
              </a:rPr>
              <a:t>Experimental Results</a:t>
            </a:r>
          </a:p>
          <a:p>
            <a:r>
              <a:rPr lang="en-US" altLang="zh-TW" sz="2000" dirty="0">
                <a:solidFill>
                  <a:schemeClr val="bg1">
                    <a:lumMod val="85000"/>
                  </a:schemeClr>
                </a:solidFill>
              </a:rPr>
              <a:t>Conclusions</a:t>
            </a:r>
          </a:p>
          <a:p>
            <a:r>
              <a:rPr lang="en-US" altLang="zh-TW" sz="2000" dirty="0">
                <a:solidFill>
                  <a:schemeClr val="bg1">
                    <a:lumMod val="85000"/>
                  </a:schemeClr>
                </a:solidFill>
              </a:rPr>
              <a:t>References</a:t>
            </a:r>
            <a:endParaRPr lang="zh-TW" altLang="en-US" sz="2000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altLang="zh-TW" sz="2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4A819-E283-42A6-A57A-C7F0A2F18E8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694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sz="3200" b="1" dirty="0">
                <a:solidFill>
                  <a:srgbClr val="00279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(1/5)</a:t>
            </a:r>
            <a:endParaRPr lang="zh-TW" altLang="en-US" sz="3200" b="1" dirty="0">
              <a:solidFill>
                <a:srgbClr val="00279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196752"/>
            <a:ext cx="8363272" cy="4929411"/>
          </a:xfrm>
        </p:spPr>
        <p:txBody>
          <a:bodyPr>
            <a:noAutofit/>
          </a:bodyPr>
          <a:lstStyle/>
          <a:p>
            <a:r>
              <a:rPr lang="en-US" altLang="zh-TW" sz="2000" dirty="0"/>
              <a:t>For</a:t>
            </a:r>
            <a:r>
              <a:rPr lang="zh-TW" altLang="en-US" sz="2000" dirty="0"/>
              <a:t> </a:t>
            </a:r>
            <a:r>
              <a:rPr lang="en-US" altLang="zh-TW" sz="2000" dirty="0"/>
              <a:t>past few years, abundant applications require extremely </a:t>
            </a:r>
            <a:r>
              <a:rPr lang="en-US" altLang="zh-TW" sz="2000" b="1" dirty="0"/>
              <a:t>high throughput</a:t>
            </a:r>
            <a:r>
              <a:rPr lang="en-US" altLang="zh-TW" sz="2000" dirty="0"/>
              <a:t> or </a:t>
            </a:r>
            <a:r>
              <a:rPr lang="en-US" altLang="zh-TW" sz="2000" b="1" dirty="0"/>
              <a:t>low latency</a:t>
            </a:r>
            <a:r>
              <a:rPr lang="en-US" altLang="zh-TW" sz="2000" dirty="0"/>
              <a:t>, e.g., AR/VR and high deﬁnition video [1], [2]</a:t>
            </a:r>
          </a:p>
          <a:p>
            <a:r>
              <a:rPr lang="en-US" altLang="zh-TW" sz="2000" dirty="0"/>
              <a:t>Frequency bands at </a:t>
            </a:r>
            <a:r>
              <a:rPr lang="en-US" altLang="zh-TW" sz="2000" b="1" dirty="0"/>
              <a:t>sub-6 GHz</a:t>
            </a:r>
            <a:r>
              <a:rPr lang="en-US" altLang="zh-TW" sz="2000" dirty="0"/>
              <a:t> becomes </a:t>
            </a:r>
            <a:r>
              <a:rPr lang="en-US" altLang="zh-TW" sz="2000" b="1" dirty="0"/>
              <a:t>insufﬁcient</a:t>
            </a:r>
            <a:r>
              <a:rPr lang="en-US" altLang="zh-TW" sz="2000" dirty="0"/>
              <a:t> due to increments of novel applications and mobile devices</a:t>
            </a:r>
          </a:p>
          <a:p>
            <a:pPr lvl="1"/>
            <a:r>
              <a:rPr lang="en-US" altLang="zh-TW" sz="1800" b="1" dirty="0">
                <a:solidFill>
                  <a:srgbClr val="00279F"/>
                </a:solidFill>
              </a:rPr>
              <a:t>mmWave </a:t>
            </a:r>
            <a:r>
              <a:rPr lang="en-US" altLang="zh-TW" sz="1800" dirty="0">
                <a:solidFill>
                  <a:srgbClr val="00279F"/>
                </a:solidFill>
              </a:rPr>
              <a:t>provides high </a:t>
            </a:r>
            <a:r>
              <a:rPr lang="en-US" altLang="zh-TW" sz="1800" b="1" dirty="0">
                <a:solidFill>
                  <a:srgbClr val="00279F"/>
                </a:solidFill>
              </a:rPr>
              <a:t>throughput</a:t>
            </a:r>
            <a:r>
              <a:rPr lang="en-US" altLang="zh-TW" sz="1800" dirty="0">
                <a:solidFill>
                  <a:srgbClr val="00279F"/>
                </a:solidFill>
              </a:rPr>
              <a:t> thanks to</a:t>
            </a:r>
            <a:r>
              <a:rPr lang="zh-TW" altLang="en-US" sz="1800" dirty="0">
                <a:solidFill>
                  <a:srgbClr val="00279F"/>
                </a:solidFill>
              </a:rPr>
              <a:t> </a:t>
            </a:r>
            <a:r>
              <a:rPr lang="en-US" altLang="zh-TW" sz="1800" dirty="0">
                <a:solidFill>
                  <a:srgbClr val="00279F"/>
                </a:solidFill>
              </a:rPr>
              <a:t>its extremely </a:t>
            </a:r>
            <a:r>
              <a:rPr lang="en-US" altLang="zh-TW" sz="1800" b="1" dirty="0">
                <a:solidFill>
                  <a:srgbClr val="00279F"/>
                </a:solidFill>
              </a:rPr>
              <a:t>large bandwidth</a:t>
            </a:r>
          </a:p>
          <a:p>
            <a:r>
              <a:rPr lang="en-US" altLang="zh-TW" sz="2000" dirty="0"/>
              <a:t>Although mmWave can provide </a:t>
            </a:r>
            <a:r>
              <a:rPr lang="en-US" altLang="zh-TW" sz="2000" b="1" dirty="0"/>
              <a:t>huge spectrum resource</a:t>
            </a:r>
            <a:r>
              <a:rPr lang="en-US" altLang="zh-TW" sz="2000" dirty="0"/>
              <a:t>, there are also some </a:t>
            </a:r>
            <a:r>
              <a:rPr lang="en-US" altLang="zh-TW" sz="2000" b="1" dirty="0"/>
              <a:t>disadvantages</a:t>
            </a:r>
            <a:r>
              <a:rPr lang="en-US" altLang="zh-TW" sz="2000" dirty="0"/>
              <a:t> to be solved</a:t>
            </a:r>
          </a:p>
          <a:p>
            <a:pPr lvl="1"/>
            <a:r>
              <a:rPr lang="en-US" altLang="zh-TW" sz="1800" dirty="0">
                <a:solidFill>
                  <a:srgbClr val="00279F"/>
                </a:solidFill>
              </a:rPr>
              <a:t>Severe </a:t>
            </a:r>
            <a:r>
              <a:rPr lang="en-US" altLang="zh-TW" sz="1800" b="1" dirty="0">
                <a:solidFill>
                  <a:srgbClr val="00279F"/>
                </a:solidFill>
              </a:rPr>
              <a:t>attenuation</a:t>
            </a:r>
            <a:r>
              <a:rPr lang="en-US" altLang="zh-TW" sz="1800" dirty="0">
                <a:solidFill>
                  <a:srgbClr val="00279F"/>
                </a:solidFill>
              </a:rPr>
              <a:t> by rain or oxygen absorption [3]</a:t>
            </a:r>
          </a:p>
          <a:p>
            <a:pPr lvl="1"/>
            <a:r>
              <a:rPr lang="en-US" altLang="zh-TW" sz="1800" dirty="0">
                <a:solidFill>
                  <a:srgbClr val="00279F"/>
                </a:solidFill>
              </a:rPr>
              <a:t>Suffer from much higher </a:t>
            </a:r>
            <a:r>
              <a:rPr lang="en-US" altLang="zh-TW" sz="1800" b="1" dirty="0">
                <a:solidFill>
                  <a:srgbClr val="00279F"/>
                </a:solidFill>
              </a:rPr>
              <a:t>path loss</a:t>
            </a:r>
            <a:r>
              <a:rPr lang="en-US" altLang="zh-TW" sz="1800" dirty="0">
                <a:solidFill>
                  <a:srgbClr val="00279F"/>
                </a:solidFill>
              </a:rPr>
              <a:t> than </a:t>
            </a:r>
            <a:r>
              <a:rPr lang="en-US" altLang="zh-TW" sz="1800" b="1" dirty="0">
                <a:solidFill>
                  <a:srgbClr val="00279F"/>
                </a:solidFill>
              </a:rPr>
              <a:t>low frequency signal</a:t>
            </a:r>
          </a:p>
          <a:p>
            <a:r>
              <a:rPr lang="en-US" altLang="zh-TW" sz="2000" dirty="0"/>
              <a:t>These will limit the transmission </a:t>
            </a:r>
            <a:r>
              <a:rPr lang="en-US" altLang="zh-TW" sz="2000" b="1" dirty="0"/>
              <a:t>range</a:t>
            </a:r>
            <a:r>
              <a:rPr lang="en-US" altLang="zh-TW" sz="2000" dirty="0"/>
              <a:t> and </a:t>
            </a:r>
            <a:r>
              <a:rPr lang="en-US" altLang="zh-TW" sz="2000" b="1" dirty="0"/>
              <a:t>power</a:t>
            </a:r>
            <a:r>
              <a:rPr lang="en-US" altLang="zh-TW" sz="2000" dirty="0"/>
              <a:t> with </a:t>
            </a:r>
            <a:r>
              <a:rPr lang="en-US" altLang="zh-TW" sz="2000" dirty="0" err="1"/>
              <a:t>mmWave</a:t>
            </a:r>
            <a:r>
              <a:rPr lang="en-US" altLang="zh-TW" sz="2000" dirty="0"/>
              <a:t> system</a:t>
            </a:r>
          </a:p>
          <a:p>
            <a:pPr lvl="1"/>
            <a:r>
              <a:rPr lang="en-US" altLang="zh-TW" sz="1800" b="1" dirty="0">
                <a:solidFill>
                  <a:srgbClr val="00279F"/>
                </a:solidFill>
              </a:rPr>
              <a:t>Beamforming</a:t>
            </a:r>
            <a:r>
              <a:rPr lang="en-US" altLang="zh-TW" sz="1800" dirty="0">
                <a:solidFill>
                  <a:srgbClr val="00279F"/>
                </a:solidFill>
              </a:rPr>
              <a:t> technique is adopted to overcome high path loss and attenuation due to the enhanced </a:t>
            </a:r>
            <a:r>
              <a:rPr lang="en-US" altLang="zh-TW" sz="1800" b="1" dirty="0">
                <a:solidFill>
                  <a:srgbClr val="00279F"/>
                </a:solidFill>
              </a:rPr>
              <a:t>antenna gain </a:t>
            </a:r>
            <a:r>
              <a:rPr lang="en-US" altLang="zh-TW" sz="1800" dirty="0">
                <a:solidFill>
                  <a:srgbClr val="00279F"/>
                </a:solidFill>
              </a:rPr>
              <a:t>[4]</a:t>
            </a:r>
          </a:p>
          <a:p>
            <a:pPr lvl="1"/>
            <a:r>
              <a:rPr lang="en-US" altLang="zh-TW" sz="1800" dirty="0">
                <a:solidFill>
                  <a:srgbClr val="00279F"/>
                </a:solidFill>
              </a:rPr>
              <a:t>With beamforming, mmWave signals will become </a:t>
            </a:r>
            <a:r>
              <a:rPr lang="en-US" altLang="zh-TW" sz="1800" b="1" dirty="0">
                <a:solidFill>
                  <a:srgbClr val="00279F"/>
                </a:solidFill>
              </a:rPr>
              <a:t>directional</a:t>
            </a:r>
            <a:r>
              <a:rPr lang="en-US" altLang="zh-TW" sz="1800" dirty="0">
                <a:solidFill>
                  <a:srgbClr val="00279F"/>
                </a:solidFill>
              </a:rPr>
              <a:t> and its transmission range will also increase due to higher transmission power [5]</a:t>
            </a:r>
          </a:p>
          <a:p>
            <a:pPr lvl="1"/>
            <a:r>
              <a:rPr lang="en-US" altLang="zh-TW" sz="1800" dirty="0">
                <a:solidFill>
                  <a:srgbClr val="00279F"/>
                </a:solidFill>
              </a:rPr>
              <a:t>Therefore, we have to find the </a:t>
            </a:r>
            <a:r>
              <a:rPr lang="en-US" altLang="zh-TW" sz="1800" b="1" dirty="0">
                <a:solidFill>
                  <a:srgbClr val="00279F"/>
                </a:solidFill>
              </a:rPr>
              <a:t>optimal beam direction </a:t>
            </a:r>
            <a:r>
              <a:rPr lang="en-US" altLang="zh-TW" sz="1800" dirty="0">
                <a:solidFill>
                  <a:srgbClr val="00279F"/>
                </a:solidFill>
              </a:rPr>
              <a:t>to maximize throughput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4A819-E283-42A6-A57A-C7F0A2F18E8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9692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sz="2400" b="1" dirty="0">
                <a:solidFill>
                  <a:srgbClr val="00279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IEEE 802.11ad/ay Beam Training Frame Structure (2/4)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4A819-E283-42A6-A57A-C7F0A2F18E8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2" name="內容版面配置區 51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2895473"/>
            <a:ext cx="5610126" cy="3471166"/>
          </a:xfrm>
        </p:spPr>
      </p:pic>
      <p:sp>
        <p:nvSpPr>
          <p:cNvPr id="53" name="內容版面配置區 2"/>
          <p:cNvSpPr txBox="1">
            <a:spLocks/>
          </p:cNvSpPr>
          <p:nvPr/>
        </p:nvSpPr>
        <p:spPr>
          <a:xfrm>
            <a:off x="457200" y="1196752"/>
            <a:ext cx="8229600" cy="49294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+mj-ea"/>
                <a:cs typeface="Verdana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rgbClr val="0000FF"/>
                </a:solidFill>
                <a:latin typeface="+mj-lt"/>
                <a:ea typeface="+mj-ea"/>
                <a:cs typeface="Verdana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j-lt"/>
                <a:ea typeface="+mj-ea"/>
                <a:cs typeface="Verdana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j-lt"/>
                <a:ea typeface="+mj-ea"/>
                <a:cs typeface="Verdana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+mj-lt"/>
                <a:ea typeface="+mj-ea"/>
                <a:cs typeface="Verdana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000" dirty="0"/>
              <a:t>During BTI, the AP will train its optimal transmission beam, so called </a:t>
            </a:r>
            <a:r>
              <a:rPr lang="en-US" altLang="zh-TW" sz="2000" b="1" dirty="0"/>
              <a:t>initiator sector sweep (ISS)</a:t>
            </a:r>
          </a:p>
          <a:p>
            <a:pPr lvl="1"/>
            <a:r>
              <a:rPr lang="en-US" altLang="zh-TW" sz="1800" dirty="0">
                <a:solidFill>
                  <a:srgbClr val="00279F"/>
                </a:solidFill>
              </a:rPr>
              <a:t>The AP will beacon </a:t>
            </a:r>
            <a:r>
              <a:rPr lang="en-US" altLang="zh-TW" sz="1800" b="1" dirty="0">
                <a:solidFill>
                  <a:srgbClr val="00279F"/>
                </a:solidFill>
              </a:rPr>
              <a:t>sector sweep (SSW) </a:t>
            </a:r>
            <a:r>
              <a:rPr lang="en-US" altLang="zh-TW" sz="1800" dirty="0">
                <a:solidFill>
                  <a:srgbClr val="00279F"/>
                </a:solidFill>
              </a:rPr>
              <a:t>frames from sequential sectors</a:t>
            </a:r>
          </a:p>
          <a:p>
            <a:pPr lvl="1"/>
            <a:r>
              <a:rPr lang="en-US" altLang="zh-TW" sz="1800" dirty="0">
                <a:solidFill>
                  <a:srgbClr val="00279F"/>
                </a:solidFill>
              </a:rPr>
              <a:t>In these SSW frames, the receiving user equipment (UE) will obtain the </a:t>
            </a:r>
            <a:r>
              <a:rPr lang="en-US" altLang="zh-TW" sz="1800" b="1" dirty="0">
                <a:solidFill>
                  <a:srgbClr val="00279F"/>
                </a:solidFill>
              </a:rPr>
              <a:t>beam (index) ID and signal-to-noise ratio (SNR) </a:t>
            </a:r>
            <a:r>
              <a:rPr lang="en-US" altLang="zh-TW" sz="1800" dirty="0">
                <a:solidFill>
                  <a:srgbClr val="00279F"/>
                </a:solidFill>
              </a:rPr>
              <a:t>of each beam</a:t>
            </a:r>
          </a:p>
        </p:txBody>
      </p:sp>
      <p:sp>
        <p:nvSpPr>
          <p:cNvPr id="3" name="矩形 2"/>
          <p:cNvSpPr/>
          <p:nvPr/>
        </p:nvSpPr>
        <p:spPr>
          <a:xfrm>
            <a:off x="1691680" y="4227181"/>
            <a:ext cx="2232248" cy="20162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0573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dirty="0">
                <a:solidFill>
                  <a:srgbClr val="00279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References (1/3)</a:t>
            </a:r>
            <a:endParaRPr lang="zh-TW" altLang="en-US" b="1" dirty="0">
              <a:solidFill>
                <a:srgbClr val="00279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TW" dirty="0"/>
              <a:t>[1] S. Scott-Hayward and E. Garcia-Palacios, “High Deﬁnition Video in IEEE 802.15.3c mm-Wave Wireless Personal Area Networks,” in Proc. </a:t>
            </a:r>
            <a:r>
              <a:rPr lang="en-US" altLang="zh-TW" i="1" dirty="0"/>
              <a:t>IEEE 36th Conference on Local Computer Networks (LCN)</a:t>
            </a:r>
            <a:r>
              <a:rPr lang="en-US" altLang="zh-TW" dirty="0"/>
              <a:t>, pp. 93–100, Oct. 2011.</a:t>
            </a:r>
          </a:p>
          <a:p>
            <a:pPr marL="0" indent="0">
              <a:buNone/>
            </a:pPr>
            <a:r>
              <a:rPr lang="en-US" altLang="zh-TW" dirty="0"/>
              <a:t>[2] S. </a:t>
            </a:r>
            <a:r>
              <a:rPr lang="en-US" altLang="zh-TW" dirty="0" err="1"/>
              <a:t>Borkar</a:t>
            </a:r>
            <a:r>
              <a:rPr lang="en-US" altLang="zh-TW" dirty="0"/>
              <a:t> and H. </a:t>
            </a:r>
            <a:r>
              <a:rPr lang="en-US" altLang="zh-TW" dirty="0" err="1"/>
              <a:t>Pande</a:t>
            </a:r>
            <a:r>
              <a:rPr lang="en-US" altLang="zh-TW" dirty="0"/>
              <a:t>, “Application of 5G Next Generation Network to Internet of Things,” in Proc. </a:t>
            </a:r>
            <a:r>
              <a:rPr lang="en-US" altLang="zh-TW" i="1" dirty="0"/>
              <a:t>International Conference on Internet of Things and Applications (IOTA)</a:t>
            </a:r>
            <a:r>
              <a:rPr lang="en-US" altLang="zh-TW" dirty="0"/>
              <a:t>, pp. 443–447, Jan. 2016.</a:t>
            </a:r>
          </a:p>
          <a:p>
            <a:pPr marL="0" indent="0">
              <a:buNone/>
            </a:pPr>
            <a:r>
              <a:rPr lang="en-US" altLang="zh-TW" dirty="0"/>
              <a:t>[3] R. K. Crone, “Propagation Effects at Millimeter Wavelengths,” in Proc</a:t>
            </a:r>
            <a:r>
              <a:rPr lang="en-US" altLang="zh-TW" i="1" dirty="0"/>
              <a:t>. IEEE Military Communications Conference (MILCOM)</a:t>
            </a:r>
            <a:r>
              <a:rPr lang="en-US" altLang="zh-TW" dirty="0"/>
              <a:t>, vol. 2, pp. 432–437 , Oct. 1985.</a:t>
            </a:r>
          </a:p>
          <a:p>
            <a:pPr marL="0" indent="0">
              <a:buNone/>
            </a:pPr>
            <a:r>
              <a:rPr lang="en-US" altLang="zh-TW" dirty="0"/>
              <a:t>[4] W. </a:t>
            </a:r>
            <a:r>
              <a:rPr lang="en-US" altLang="zh-TW" dirty="0" err="1"/>
              <a:t>Roh</a:t>
            </a:r>
            <a:r>
              <a:rPr lang="en-US" altLang="zh-TW" dirty="0"/>
              <a:t>, J. </a:t>
            </a:r>
            <a:r>
              <a:rPr lang="en-US" altLang="zh-TW" dirty="0" err="1"/>
              <a:t>Seol</a:t>
            </a:r>
            <a:r>
              <a:rPr lang="en-US" altLang="zh-TW" dirty="0"/>
              <a:t>, J. Park </a:t>
            </a:r>
            <a:r>
              <a:rPr lang="en-US" altLang="zh-TW" i="1" dirty="0"/>
              <a:t>et al.</a:t>
            </a:r>
            <a:r>
              <a:rPr lang="en-US" altLang="zh-TW" dirty="0"/>
              <a:t>, “Millimeter-wave Beamforming as an Enabling Technology for 5G Cellular Communications: Theoretical Feasibility and Prototype Results,” </a:t>
            </a:r>
            <a:r>
              <a:rPr lang="en-US" altLang="zh-TW" i="1" dirty="0"/>
              <a:t>IEEE Communications Magazine</a:t>
            </a:r>
            <a:r>
              <a:rPr lang="en-US" altLang="zh-TW" dirty="0"/>
              <a:t>, vol. 52, no. 2, pp. 106–113, Feb. 2014.</a:t>
            </a:r>
          </a:p>
          <a:p>
            <a:pPr marL="0" indent="0">
              <a:buNone/>
            </a:pPr>
            <a:r>
              <a:rPr lang="en-US" altLang="zh-TW" dirty="0"/>
              <a:t>[5] V. </a:t>
            </a:r>
            <a:r>
              <a:rPr lang="en-US" altLang="zh-TW" dirty="0" err="1"/>
              <a:t>Raghavan</a:t>
            </a:r>
            <a:r>
              <a:rPr lang="en-US" altLang="zh-TW" dirty="0"/>
              <a:t>, S. Subramanian, J. Cezanne </a:t>
            </a:r>
            <a:r>
              <a:rPr lang="en-US" altLang="zh-TW" i="1" dirty="0"/>
              <a:t>et al.</a:t>
            </a:r>
            <a:r>
              <a:rPr lang="en-US" altLang="zh-TW" dirty="0"/>
              <a:t>, “Directional Beamforming for Millimeter-Wave MIMO Systems,” in Proc. </a:t>
            </a:r>
            <a:r>
              <a:rPr lang="en-US" altLang="zh-TW" i="1" dirty="0"/>
              <a:t>IEEE Global Communications Conference (GLOBECOM)</a:t>
            </a:r>
            <a:r>
              <a:rPr lang="en-US" altLang="zh-TW" dirty="0"/>
              <a:t>, pp. 1–7, Dec. 2015.</a:t>
            </a:r>
          </a:p>
          <a:p>
            <a:pPr marL="0" indent="0">
              <a:buNone/>
            </a:pPr>
            <a:r>
              <a:rPr lang="en-US" altLang="zh-TW" dirty="0"/>
              <a:t>[6] T. </a:t>
            </a:r>
            <a:r>
              <a:rPr lang="en-US" altLang="zh-TW" dirty="0" err="1"/>
              <a:t>Nitsche</a:t>
            </a:r>
            <a:r>
              <a:rPr lang="en-US" altLang="zh-TW" dirty="0"/>
              <a:t>, C. </a:t>
            </a:r>
            <a:r>
              <a:rPr lang="en-US" altLang="zh-TW" dirty="0" err="1"/>
              <a:t>Cordeiro</a:t>
            </a:r>
            <a:r>
              <a:rPr lang="en-US" altLang="zh-TW" dirty="0"/>
              <a:t>, A. B. Flores </a:t>
            </a:r>
            <a:r>
              <a:rPr lang="en-US" altLang="zh-TW" i="1" dirty="0"/>
              <a:t>et al.</a:t>
            </a:r>
            <a:r>
              <a:rPr lang="en-US" altLang="zh-TW" dirty="0"/>
              <a:t>, “IEEE 802.11ad: Directional 60 GHz Communication for Multi-Gigabit-per- second Wi-Fi,” </a:t>
            </a:r>
            <a:r>
              <a:rPr lang="en-US" altLang="zh-TW" i="1" dirty="0"/>
              <a:t>IEEE Communications Magazine</a:t>
            </a:r>
            <a:r>
              <a:rPr lang="en-US" altLang="zh-TW" dirty="0"/>
              <a:t>, vol. 52, no. 12, pp. 132–141, Dec. 2014.</a:t>
            </a:r>
          </a:p>
          <a:p>
            <a:pPr marL="0" indent="0">
              <a:buNone/>
            </a:pPr>
            <a:r>
              <a:rPr lang="en-US" altLang="zh-TW" dirty="0"/>
              <a:t>[7] Y. </a:t>
            </a:r>
            <a:r>
              <a:rPr lang="en-US" altLang="zh-TW" dirty="0" err="1"/>
              <a:t>Ghasempour</a:t>
            </a:r>
            <a:r>
              <a:rPr lang="en-US" altLang="zh-TW" dirty="0"/>
              <a:t>, C. R. C. M. da Silva, C. </a:t>
            </a:r>
            <a:r>
              <a:rPr lang="en-US" altLang="zh-TW" dirty="0" err="1"/>
              <a:t>Cordeiro</a:t>
            </a:r>
            <a:r>
              <a:rPr lang="en-US" altLang="zh-TW" dirty="0"/>
              <a:t> </a:t>
            </a:r>
            <a:r>
              <a:rPr lang="en-US" altLang="zh-TW" i="1" dirty="0"/>
              <a:t>et al.</a:t>
            </a:r>
            <a:r>
              <a:rPr lang="en-US" altLang="zh-TW" dirty="0"/>
              <a:t>, “IEEE 802.11ay: Next-Generation 60 GHz Communication for 100 Gb/s Wi-Fi,” </a:t>
            </a:r>
            <a:r>
              <a:rPr lang="en-US" altLang="zh-TW" i="1" dirty="0"/>
              <a:t>IEEE Communications Magazine</a:t>
            </a:r>
            <a:r>
              <a:rPr lang="en-US" altLang="zh-TW" dirty="0"/>
              <a:t>, vol. 55, no. 12, pp. 186–192, Dec. 2017.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4A819-E283-42A6-A57A-C7F0A2F18E8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38434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0"/>
          <p:cNvSpPr txBox="1">
            <a:spLocks noGrp="1"/>
          </p:cNvSpPr>
          <p:nvPr>
            <p:ph type="title"/>
          </p:nvPr>
        </p:nvSpPr>
        <p:spPr>
          <a:xfrm>
            <a:off x="457200" y="260648"/>
            <a:ext cx="8229600" cy="634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279F"/>
              </a:buClr>
              <a:buSzPts val="2800"/>
              <a:buFont typeface="Times New Roman"/>
              <a:buNone/>
            </a:pPr>
            <a:r>
              <a:rPr lang="en-US" b="1">
                <a:solidFill>
                  <a:srgbClr val="00279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References </a:t>
            </a:r>
            <a:endParaRPr b="1">
              <a:solidFill>
                <a:srgbClr val="00279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7" name="Google Shape;237;p20"/>
          <p:cNvSpPr txBox="1">
            <a:spLocks noGrp="1"/>
          </p:cNvSpPr>
          <p:nvPr>
            <p:ph type="body" idx="1"/>
          </p:nvPr>
        </p:nvSpPr>
        <p:spPr>
          <a:xfrm>
            <a:off x="457200" y="1196752"/>
            <a:ext cx="8229600" cy="4929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/>
              <a:t>[1] D. Lopez-Perez, A. Garcia-Rodriguez, L. Galati-Giordano, M. Kasslin and K. Doppler, "IEEE 802.11be Extremely High Throughput: The Next Generation of Wi-Fi Technology Beyond 802.11ax," in IEEE Communications Magazine, vol. 57, no. 9, pp. 113-119, September 2019, doi: 10.1109/MCOM.001.1900338.</a:t>
            </a:r>
            <a:endParaRPr/>
          </a:p>
        </p:txBody>
      </p:sp>
      <p:sp>
        <p:nvSpPr>
          <p:cNvPr id="238" name="Google Shape;23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41128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888888"/>
                </a:solidFill>
              </a:rPr>
              <a:t>8</a:t>
            </a:fld>
            <a:endParaRPr>
              <a:solidFill>
                <a:srgbClr val="888888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訂 1">
      <a:majorFont>
        <a:latin typeface="Times New Roman"/>
        <a:ea typeface="新細明體"/>
        <a:cs typeface=""/>
      </a:majorFont>
      <a:minorFont>
        <a:latin typeface="Times New Roman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173162</TotalTime>
  <Words>869</Words>
  <Application>Microsoft Office PowerPoint</Application>
  <PresentationFormat>如螢幕大小 (4:3)</PresentationFormat>
  <Paragraphs>92</Paragraphs>
  <Slides>8</Slides>
  <Notes>8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3" baseType="lpstr">
      <vt:lpstr>新細明體</vt:lpstr>
      <vt:lpstr>Arial</vt:lpstr>
      <vt:lpstr>Calibri</vt:lpstr>
      <vt:lpstr>Times New Roman</vt:lpstr>
      <vt:lpstr>1_Office 佈景主題</vt:lpstr>
      <vt:lpstr>Learning-based Adjustable Beam Number Training Algorithm and Experimental Implementation for Millimeter Wave</vt:lpstr>
      <vt:lpstr>IEEE 802.11be Extremely High Throughput: The Next Generation of Wi-Fi Technology Beyond 802.11ax</vt:lpstr>
      <vt:lpstr>Outline</vt:lpstr>
      <vt:lpstr>Outline</vt:lpstr>
      <vt:lpstr>Introduction (1/5)</vt:lpstr>
      <vt:lpstr>IEEE 802.11ad/ay Beam Training Frame Structure (2/4)</vt:lpstr>
      <vt:lpstr>References (1/3)</vt:lpstr>
      <vt:lpstr>References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Chu</dc:creator>
  <cp:lastModifiedBy>mushiro</cp:lastModifiedBy>
  <cp:revision>3546</cp:revision>
  <cp:lastPrinted>2019-09-09T01:56:33Z</cp:lastPrinted>
  <dcterms:created xsi:type="dcterms:W3CDTF">2012-05-15T03:18:13Z</dcterms:created>
  <dcterms:modified xsi:type="dcterms:W3CDTF">2021-07-29T14:41:17Z</dcterms:modified>
</cp:coreProperties>
</file>