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handoutMasterIdLst>
    <p:handoutMasterId r:id="rId23"/>
  </p:handoutMasterIdLst>
  <p:sldIdLst>
    <p:sldId id="279" r:id="rId2"/>
    <p:sldId id="257" r:id="rId3"/>
    <p:sldId id="286" r:id="rId4"/>
    <p:sldId id="293" r:id="rId5"/>
    <p:sldId id="298" r:id="rId6"/>
    <p:sldId id="287" r:id="rId7"/>
    <p:sldId id="299" r:id="rId8"/>
    <p:sldId id="288" r:id="rId9"/>
    <p:sldId id="300" r:id="rId10"/>
    <p:sldId id="301" r:id="rId11"/>
    <p:sldId id="302" r:id="rId12"/>
    <p:sldId id="289" r:id="rId13"/>
    <p:sldId id="303" r:id="rId14"/>
    <p:sldId id="304" r:id="rId15"/>
    <p:sldId id="290" r:id="rId16"/>
    <p:sldId id="305" r:id="rId17"/>
    <p:sldId id="291" r:id="rId18"/>
    <p:sldId id="306" r:id="rId19"/>
    <p:sldId id="292" r:id="rId20"/>
    <p:sldId id="259" r:id="rId21"/>
  </p:sldIdLst>
  <p:sldSz cx="9144000" cy="6858000" type="screen4x3"/>
  <p:notesSz cx="9874250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279F"/>
    <a:srgbClr val="E6E6E6"/>
    <a:srgbClr val="78A6DE"/>
    <a:srgbClr val="FFD961"/>
    <a:srgbClr val="FA5C5C"/>
    <a:srgbClr val="84E895"/>
    <a:srgbClr val="9FAAFB"/>
    <a:srgbClr val="6565FF"/>
    <a:srgbClr val="3B3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647" autoAdjust="0"/>
  </p:normalViewPr>
  <p:slideViewPr>
    <p:cSldViewPr>
      <p:cViewPr varScale="1">
        <p:scale>
          <a:sx n="86" d="100"/>
          <a:sy n="86" d="100"/>
        </p:scale>
        <p:origin x="138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4" d="100"/>
          <a:sy n="114" d="100"/>
        </p:scale>
        <p:origin x="-2184" y="-96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592027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605B2-29C2-4068-966B-74B43677177F}" type="datetimeFigureOut">
              <a:rPr lang="zh-TW" altLang="en-US" smtClean="0"/>
              <a:pPr/>
              <a:t>2021/8/2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592027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AA770-1EBB-4661-983E-E260B075BF3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4488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4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593127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30A8A-1142-43F9-82AC-DD3B3D008E78}" type="datetimeFigureOut">
              <a:rPr lang="zh-TW" altLang="en-US" smtClean="0"/>
              <a:pPr/>
              <a:t>2021/8/2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4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593127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31BBA-9F9F-4F0B-B497-E526850DAAF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7743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5593127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p20:notes"/>
          <p:cNvSpPr txBox="1">
            <a:spLocks noGrp="1"/>
          </p:cNvSpPr>
          <p:nvPr>
            <p:ph type="body" idx="1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0:notes"/>
          <p:cNvSpPr txBox="1">
            <a:spLocks noGrp="1"/>
          </p:cNvSpPr>
          <p:nvPr>
            <p:ph type="sldNum" idx="12"/>
          </p:nvPr>
        </p:nvSpPr>
        <p:spPr>
          <a:xfrm>
            <a:off x="5593127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9693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p20:notes"/>
          <p:cNvSpPr txBox="1">
            <a:spLocks noGrp="1"/>
          </p:cNvSpPr>
          <p:nvPr>
            <p:ph type="body" idx="1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0:notes"/>
          <p:cNvSpPr txBox="1">
            <a:spLocks noGrp="1"/>
          </p:cNvSpPr>
          <p:nvPr>
            <p:ph type="sldNum" idx="12"/>
          </p:nvPr>
        </p:nvSpPr>
        <p:spPr>
          <a:xfrm>
            <a:off x="5593127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30862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31BBA-9F9F-4F0B-B497-E526850DAAF6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28398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p20:notes"/>
          <p:cNvSpPr txBox="1">
            <a:spLocks noGrp="1"/>
          </p:cNvSpPr>
          <p:nvPr>
            <p:ph type="body" idx="1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0:notes"/>
          <p:cNvSpPr txBox="1">
            <a:spLocks noGrp="1"/>
          </p:cNvSpPr>
          <p:nvPr>
            <p:ph type="sldNum" idx="12"/>
          </p:nvPr>
        </p:nvSpPr>
        <p:spPr>
          <a:xfrm>
            <a:off x="5593127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53893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p20:notes"/>
          <p:cNvSpPr txBox="1">
            <a:spLocks noGrp="1"/>
          </p:cNvSpPr>
          <p:nvPr>
            <p:ph type="body" idx="1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0:notes"/>
          <p:cNvSpPr txBox="1">
            <a:spLocks noGrp="1"/>
          </p:cNvSpPr>
          <p:nvPr>
            <p:ph type="sldNum" idx="12"/>
          </p:nvPr>
        </p:nvSpPr>
        <p:spPr>
          <a:xfrm>
            <a:off x="5593127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7883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31BBA-9F9F-4F0B-B497-E526850DAAF6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3689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p20:notes"/>
          <p:cNvSpPr txBox="1">
            <a:spLocks noGrp="1"/>
          </p:cNvSpPr>
          <p:nvPr>
            <p:ph type="body" idx="1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0:notes"/>
          <p:cNvSpPr txBox="1">
            <a:spLocks noGrp="1"/>
          </p:cNvSpPr>
          <p:nvPr>
            <p:ph type="sldNum" idx="12"/>
          </p:nvPr>
        </p:nvSpPr>
        <p:spPr>
          <a:xfrm>
            <a:off x="5593127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77250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31BBA-9F9F-4F0B-B497-E526850DAAF6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93271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p20:notes"/>
          <p:cNvSpPr txBox="1">
            <a:spLocks noGrp="1"/>
          </p:cNvSpPr>
          <p:nvPr>
            <p:ph type="body" idx="1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0:notes"/>
          <p:cNvSpPr txBox="1">
            <a:spLocks noGrp="1"/>
          </p:cNvSpPr>
          <p:nvPr>
            <p:ph type="sldNum" idx="12"/>
          </p:nvPr>
        </p:nvSpPr>
        <p:spPr>
          <a:xfrm>
            <a:off x="5593127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70504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31BBA-9F9F-4F0B-B497-E526850DAAF6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8127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31BBA-9F9F-4F0B-B497-E526850DAAF6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0453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31BBA-9F9F-4F0B-B497-E526850DAAF6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6595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31BBA-9F9F-4F0B-B497-E526850DAAF6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5862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p20:notes"/>
          <p:cNvSpPr txBox="1">
            <a:spLocks noGrp="1"/>
          </p:cNvSpPr>
          <p:nvPr>
            <p:ph type="body" idx="1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0:notes"/>
          <p:cNvSpPr txBox="1">
            <a:spLocks noGrp="1"/>
          </p:cNvSpPr>
          <p:nvPr>
            <p:ph type="sldNum" idx="12"/>
          </p:nvPr>
        </p:nvSpPr>
        <p:spPr>
          <a:xfrm>
            <a:off x="5593127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642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p20:notes"/>
          <p:cNvSpPr txBox="1">
            <a:spLocks noGrp="1"/>
          </p:cNvSpPr>
          <p:nvPr>
            <p:ph type="body" idx="1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0:notes"/>
          <p:cNvSpPr txBox="1">
            <a:spLocks noGrp="1"/>
          </p:cNvSpPr>
          <p:nvPr>
            <p:ph type="sldNum" idx="12"/>
          </p:nvPr>
        </p:nvSpPr>
        <p:spPr>
          <a:xfrm>
            <a:off x="5593127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1401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31BBA-9F9F-4F0B-B497-E526850DAAF6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3807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p20:notes"/>
          <p:cNvSpPr txBox="1">
            <a:spLocks noGrp="1"/>
          </p:cNvSpPr>
          <p:nvPr>
            <p:ph type="body" idx="1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0:notes"/>
          <p:cNvSpPr txBox="1">
            <a:spLocks noGrp="1"/>
          </p:cNvSpPr>
          <p:nvPr>
            <p:ph type="sldNum" idx="12"/>
          </p:nvPr>
        </p:nvSpPr>
        <p:spPr>
          <a:xfrm>
            <a:off x="5593127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0800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31BBA-9F9F-4F0B-B497-E526850DAAF6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482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p20:notes"/>
          <p:cNvSpPr txBox="1">
            <a:spLocks noGrp="1"/>
          </p:cNvSpPr>
          <p:nvPr>
            <p:ph type="body" idx="1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0:notes"/>
          <p:cNvSpPr txBox="1">
            <a:spLocks noGrp="1"/>
          </p:cNvSpPr>
          <p:nvPr>
            <p:ph type="sldNum" idx="12"/>
          </p:nvPr>
        </p:nvSpPr>
        <p:spPr>
          <a:xfrm>
            <a:off x="5593127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9473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fld id="{8B60B9AF-4D2A-482B-BB93-F291F6020F4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2021/8/2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F9B6E-192C-42D7-BEEC-08C3CCDD1AD4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2021/8/2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BBEC-CD48-43A0-AE9B-104231F0AA14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2021/8/2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</p:spPr>
        <p:txBody>
          <a:bodyPr>
            <a:noAutofit/>
          </a:bodyPr>
          <a:lstStyle>
            <a:lvl1pPr algn="l"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>
            <a:lvl1pPr>
              <a:defRPr sz="1600">
                <a:latin typeface="+mj-lt"/>
                <a:ea typeface="+mj-ea"/>
              </a:defRPr>
            </a:lvl1pPr>
            <a:lvl2pPr>
              <a:defRPr sz="1400">
                <a:latin typeface="+mj-lt"/>
                <a:ea typeface="+mj-ea"/>
              </a:defRPr>
            </a:lvl2pPr>
            <a:lvl3pPr>
              <a:defRPr sz="1200">
                <a:latin typeface="+mj-lt"/>
                <a:ea typeface="+mj-ea"/>
              </a:defRPr>
            </a:lvl3pPr>
            <a:lvl4pPr>
              <a:defRPr sz="1200">
                <a:latin typeface="+mj-lt"/>
                <a:ea typeface="+mj-ea"/>
              </a:defRPr>
            </a:lvl4pPr>
            <a:lvl5pPr>
              <a:defRPr sz="1400">
                <a:latin typeface="+mj-lt"/>
                <a:ea typeface="+mj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fld id="{CD5267EE-34EC-4F47-BC09-F581050D259D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2021/8/2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411288" cy="365125"/>
          </a:xfrm>
        </p:spPr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8C16-894A-4297-B606-BCB9C506E67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2021/8/2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82B8A-2A55-4F11-AD47-FF0EA238A79F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2021/8/2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B2112-7C55-4D4B-BE0F-0CD8B75D1D8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2021/8/2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41AF-9C00-4C72-868C-1E92FF5C823D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2021/8/2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65F6-4EAF-4756-B99D-2C296431749D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2021/8/2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3D25-D14C-428B-A4EA-8CEA6C816D8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2021/8/2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84A0-86E7-41B5-AEA3-C37FE48A383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2021/8/2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DC1FCD38-235D-45D0-BF8D-1D65A4AF76CD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2021/8/2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411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altLang="zh-TW" dirty="0">
                <a:solidFill>
                  <a:prstClr val="black">
                    <a:tint val="75000"/>
                  </a:prstClr>
                </a:solidFill>
              </a:rPr>
              <a:t>/</a:t>
            </a:r>
            <a:r>
              <a:rPr lang="en-US" altLang="zh-TW" b="1" dirty="0">
                <a:solidFill>
                  <a:prstClr val="black">
                    <a:tint val="75000"/>
                  </a:prstClr>
                </a:solidFill>
              </a:rPr>
              <a:t>21</a:t>
            </a:r>
            <a:endParaRPr lang="zh-TW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0" kern="1200">
          <a:solidFill>
            <a:srgbClr val="0000FF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ea"/>
          <a:ea typeface="+mj-ea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j-ea"/>
          <a:ea typeface="+mj-ea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rgbClr val="0000FF"/>
          </a:solidFill>
          <a:latin typeface="+mj-ea"/>
          <a:ea typeface="+mj-ea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j-ea"/>
          <a:ea typeface="+mj-ea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j-ea"/>
          <a:ea typeface="+mj-ea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j-ea"/>
          <a:ea typeface="+mj-ea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-28602" y="1268760"/>
            <a:ext cx="9144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279F"/>
              </a:buClr>
              <a:buSzPts val="2800"/>
              <a:buFont typeface="Times New Roman"/>
              <a:buNone/>
            </a:pPr>
            <a:r>
              <a:rPr lang="en-US" b="1" dirty="0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 Coordination and Full-duplex enabled</a:t>
            </a:r>
            <a:br>
              <a:rPr lang="en-US" b="1" dirty="0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b="1" dirty="0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Multi-band Operation for the Next Generation</a:t>
            </a:r>
            <a:br>
              <a:rPr lang="en-US" b="1" dirty="0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b="1" dirty="0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WLAN: IEEE 802.11be (EHT)</a:t>
            </a:r>
            <a:endParaRPr dirty="0"/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688147" y="2611934"/>
            <a:ext cx="7767705" cy="3744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Mao Yang, Bo Li,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Zhongjiang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Yan, Yuan Yan</a:t>
            </a: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School of Electronics and Information</a:t>
            </a: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Northwestern Polytechnical University</a:t>
            </a: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Xi’an, Shaanxi, China</a:t>
            </a: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Speaker: </a:t>
            </a: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Sheng-Han Chung</a:t>
            </a:r>
            <a:endParaRPr dirty="0"/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Advisor: </a:t>
            </a: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Kai-Ten Feng, </a:t>
            </a:r>
            <a:r>
              <a:rPr lang="en-US" sz="18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Ph.D</a:t>
            </a: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Professor 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algn="ctr" rtl="0">
              <a:spcBef>
                <a:spcPts val="360"/>
              </a:spcBef>
              <a:spcAft>
                <a:spcPts val="0"/>
              </a:spcAft>
            </a:pP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Institute of Communications Engineering </a:t>
            </a:r>
            <a:endParaRPr lang="en-US" altLang="zh-TW" sz="2000" dirty="0">
              <a:effectLst/>
            </a:endParaRPr>
          </a:p>
          <a:p>
            <a:pPr algn="ctr" rtl="0">
              <a:spcBef>
                <a:spcPts val="360"/>
              </a:spcBef>
              <a:spcAft>
                <a:spcPts val="0"/>
              </a:spcAft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National Yang Ming Chiao Tung University 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(NYCU) Hsinchu, Taiwan</a:t>
            </a:r>
            <a:endParaRPr lang="en-US" altLang="zh-TW" sz="2000" dirty="0">
              <a:effectLst/>
            </a:endParaRPr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July 1</a:t>
            </a:r>
            <a:r>
              <a:rPr lang="en-US" sz="1800" dirty="0">
                <a:solidFill>
                  <a:schemeClr val="dk1"/>
                </a:solidFill>
              </a:rPr>
              <a:t>9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th, 2021</a:t>
            </a:r>
            <a:endParaRPr dirty="0"/>
          </a:p>
        </p:txBody>
      </p:sp>
      <p:sp>
        <p:nvSpPr>
          <p:cNvPr id="91" name="Google Shape;91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4112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1</a:t>
            </a:fld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279F"/>
              </a:buClr>
              <a:buSzPts val="2800"/>
              <a:buFont typeface="Times New Roman"/>
              <a:buNone/>
            </a:pPr>
            <a:r>
              <a:rPr lang="en-US" b="1" dirty="0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 Coordination Full-duplex Enabled MBO</a:t>
            </a:r>
            <a:r>
              <a:rPr lang="en-US" altLang="zh-TW" b="1" dirty="0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(2/3)</a:t>
            </a:r>
            <a:endParaRPr lang="en-US" b="1" dirty="0">
              <a:solidFill>
                <a:srgbClr val="00279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4112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10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472BFD70-D01B-4208-8873-4371751F6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96975"/>
            <a:ext cx="8229600" cy="4929188"/>
          </a:xfrm>
        </p:spPr>
        <p:txBody>
          <a:bodyPr>
            <a:noAutofit/>
          </a:bodyPr>
          <a:lstStyle/>
          <a:p>
            <a:r>
              <a:rPr lang="en-US" altLang="zh-TW" sz="2000" dirty="0"/>
              <a:t>MBO with Full-duplex</a:t>
            </a:r>
          </a:p>
          <a:p>
            <a:pPr lvl="1"/>
            <a:r>
              <a:rPr lang="en-US" altLang="zh-TW" sz="1800" b="1" dirty="0"/>
              <a:t>Out-of-band full-duplex.</a:t>
            </a:r>
          </a:p>
          <a:p>
            <a:pPr marL="457200" lvl="1" indent="0">
              <a:buNone/>
            </a:pPr>
            <a:r>
              <a:rPr lang="en-US" altLang="zh-TW" sz="1800" dirty="0"/>
              <a:t>	Two adjacent frequency bands can perform MBA independently.</a:t>
            </a:r>
          </a:p>
          <a:p>
            <a:pPr marL="457200" lvl="1" indent="0">
              <a:buNone/>
            </a:pPr>
            <a:r>
              <a:rPr lang="en-US" altLang="zh-TW" sz="1800" dirty="0"/>
              <a:t>	Multiple bands are </a:t>
            </a:r>
            <a:r>
              <a:rPr lang="en-US" altLang="zh-TW" sz="1800" b="1" dirty="0"/>
              <a:t>sent or received simultaneously</a:t>
            </a:r>
            <a:r>
              <a:rPr lang="en-US" altLang="zh-TW" sz="1800" dirty="0"/>
              <a:t>.</a:t>
            </a:r>
          </a:p>
          <a:p>
            <a:pPr lvl="1"/>
            <a:r>
              <a:rPr lang="en-US" altLang="zh-TW" sz="1800" b="1" dirty="0"/>
              <a:t>In-band full-duplex</a:t>
            </a:r>
          </a:p>
          <a:p>
            <a:pPr marL="457200" lvl="1" indent="0">
              <a:buNone/>
            </a:pPr>
            <a:r>
              <a:rPr lang="en-US" altLang="zh-TW" sz="1800" dirty="0"/>
              <a:t>	Devices have the in-band full-duplex capability, APs and STAs </a:t>
            </a:r>
            <a:r>
              <a:rPr lang="en-US" altLang="zh-TW" sz="1800" b="1" dirty="0"/>
              <a:t>can transmit 	and receive simultaneously</a:t>
            </a:r>
            <a:r>
              <a:rPr lang="en-US" altLang="zh-TW" sz="1800" dirty="0"/>
              <a:t> in each band.</a:t>
            </a:r>
            <a:endParaRPr lang="en-US" altLang="zh-TW" sz="1800" b="1" dirty="0"/>
          </a:p>
          <a:p>
            <a:pPr lvl="1"/>
            <a:r>
              <a:rPr lang="en-US" altLang="zh-TW" sz="1800" dirty="0"/>
              <a:t>Whether out-of-band full-duplex or in-band full-duplex, the </a:t>
            </a:r>
            <a:r>
              <a:rPr lang="en-US" altLang="zh-TW" sz="1800" b="1" dirty="0"/>
              <a:t>MBCB is 	always applicable.</a:t>
            </a:r>
          </a:p>
          <a:p>
            <a:pPr lvl="1"/>
            <a:endParaRPr lang="en-US" altLang="zh-TW" sz="1800" b="1" dirty="0"/>
          </a:p>
          <a:p>
            <a:pPr marL="457200" lvl="1" indent="0">
              <a:buNone/>
            </a:pPr>
            <a:r>
              <a:rPr lang="en-US" altLang="zh-TW" sz="1800" dirty="0"/>
              <a:t>	</a:t>
            </a:r>
            <a:endParaRPr lang="en-US" altLang="zh-TW" sz="2000" dirty="0"/>
          </a:p>
          <a:p>
            <a:endParaRPr lang="en-US" altLang="zh-TW" sz="2000" dirty="0"/>
          </a:p>
          <a:p>
            <a:pPr marL="457200" lvl="1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en-US" altLang="zh-TW" sz="1800" dirty="0"/>
              <a:t>	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71BCD51-182E-45E9-9BBA-EBAFD2A4D4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" t="16401" r="42913" b="52267"/>
          <a:stretch/>
        </p:blipFill>
        <p:spPr>
          <a:xfrm>
            <a:off x="4927" y="4196681"/>
            <a:ext cx="4609695" cy="155978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FA6D573-83B1-4855-81A4-0EA8D01682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" t="52801" r="42913" b="15819"/>
          <a:stretch/>
        </p:blipFill>
        <p:spPr>
          <a:xfrm>
            <a:off x="4510747" y="4221088"/>
            <a:ext cx="4602678" cy="155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552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279F"/>
              </a:buClr>
              <a:buSzPts val="2800"/>
              <a:buFont typeface="Times New Roman"/>
              <a:buNone/>
            </a:pPr>
            <a:r>
              <a:rPr lang="en-US" b="1" dirty="0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 Coordination Full-duplex Enabled MBO</a:t>
            </a:r>
            <a:r>
              <a:rPr lang="en-US" altLang="zh-TW" b="1" dirty="0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(3/3)</a:t>
            </a:r>
            <a:endParaRPr lang="en-US" b="1" dirty="0">
              <a:solidFill>
                <a:srgbClr val="00279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4112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11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472BFD70-D01B-4208-8873-4371751F6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96975"/>
            <a:ext cx="8229600" cy="4929188"/>
          </a:xfrm>
        </p:spPr>
        <p:txBody>
          <a:bodyPr>
            <a:noAutofit/>
          </a:bodyPr>
          <a:lstStyle/>
          <a:p>
            <a:r>
              <a:rPr lang="en-US" altLang="zh-TW" sz="2000" dirty="0"/>
              <a:t>MBO with AP Coordination</a:t>
            </a:r>
          </a:p>
          <a:p>
            <a:pPr lvl="1"/>
            <a:r>
              <a:rPr lang="en-US" altLang="zh-TW" sz="1800" dirty="0"/>
              <a:t>During each transmission opportunity, multiple APs could coordinate with each other to optimize scheduling and multi-band resource allocation in order to obtain the better area throughput.</a:t>
            </a:r>
          </a:p>
          <a:p>
            <a:pPr lvl="1"/>
            <a:endParaRPr lang="en-US" altLang="zh-TW" sz="1800" dirty="0"/>
          </a:p>
          <a:p>
            <a:pPr lvl="1"/>
            <a:endParaRPr lang="en-US" altLang="zh-TW" sz="1800" dirty="0"/>
          </a:p>
          <a:p>
            <a:pPr lvl="1"/>
            <a:endParaRPr lang="en-US" altLang="zh-TW" sz="1800" dirty="0"/>
          </a:p>
          <a:p>
            <a:pPr lvl="1"/>
            <a:endParaRPr lang="en-US" altLang="zh-TW" sz="1800" dirty="0"/>
          </a:p>
          <a:p>
            <a:pPr lvl="1"/>
            <a:endParaRPr lang="en-US" altLang="zh-TW" sz="1800" dirty="0"/>
          </a:p>
          <a:p>
            <a:pPr lvl="1"/>
            <a:endParaRPr lang="en-US" altLang="zh-TW" sz="1800" dirty="0"/>
          </a:p>
          <a:p>
            <a:r>
              <a:rPr lang="en-US" altLang="zh-TW" sz="2000" dirty="0"/>
              <a:t>MBO with AP Coordination and Full-duplex</a:t>
            </a:r>
          </a:p>
          <a:p>
            <a:pPr lvl="1"/>
            <a:r>
              <a:rPr lang="en-US" altLang="zh-TW" sz="1800" dirty="0"/>
              <a:t>Obtain </a:t>
            </a:r>
            <a:r>
              <a:rPr lang="en-US" altLang="zh-TW" sz="1800" b="1" dirty="0"/>
              <a:t>both advantages of full-duplex and AP coordination</a:t>
            </a:r>
            <a:r>
              <a:rPr lang="en-US" altLang="zh-TW" sz="1800" dirty="0"/>
              <a:t>, and also further brings </a:t>
            </a:r>
            <a:r>
              <a:rPr lang="en-US" altLang="zh-TW" sz="1800" b="1" dirty="0"/>
              <a:t>greater flexibility</a:t>
            </a:r>
            <a:r>
              <a:rPr lang="en-US" altLang="zh-TW" sz="1800" dirty="0"/>
              <a:t>.</a:t>
            </a:r>
          </a:p>
          <a:p>
            <a:pPr lvl="1"/>
            <a:r>
              <a:rPr lang="en-US" altLang="zh-TW" sz="1800" dirty="0"/>
              <a:t>Requires the </a:t>
            </a:r>
            <a:r>
              <a:rPr lang="en-US" altLang="zh-TW" sz="1800" b="1" dirty="0"/>
              <a:t>highest cost </a:t>
            </a:r>
            <a:r>
              <a:rPr lang="en-US" altLang="zh-TW" sz="1800" dirty="0"/>
              <a:t>and </a:t>
            </a:r>
            <a:r>
              <a:rPr lang="en-US" altLang="zh-TW" sz="1800" b="1" dirty="0"/>
              <a:t>implementation complexity</a:t>
            </a:r>
            <a:r>
              <a:rPr lang="en-US" altLang="zh-TW" sz="1800" dirty="0"/>
              <a:t>.</a:t>
            </a:r>
          </a:p>
          <a:p>
            <a:pPr marL="457200" lvl="1" indent="0">
              <a:buNone/>
            </a:pPr>
            <a:endParaRPr lang="en-US" altLang="zh-TW" sz="1800" b="1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0D0080A-12C4-49D4-81FC-58A4C8E519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" t="30401" r="42125" b="30400"/>
          <a:stretch/>
        </p:blipFill>
        <p:spPr>
          <a:xfrm>
            <a:off x="2337416" y="2497142"/>
            <a:ext cx="4469168" cy="186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26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3200" b="1" dirty="0">
                <a:solidFill>
                  <a:srgbClr val="00279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3200" b="1" dirty="0">
              <a:solidFill>
                <a:srgbClr val="00279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Introduction of IEEE 802.11be</a:t>
            </a:r>
            <a:endParaRPr lang="en-US" altLang="zh-TW" sz="18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AP Coordination Full-duplex Enabled MBO</a:t>
            </a:r>
          </a:p>
          <a:p>
            <a:pPr lvl="1"/>
            <a:r>
              <a:rPr lang="en-US" altLang="zh-TW" sz="1800" dirty="0">
                <a:solidFill>
                  <a:schemeClr val="bg1">
                    <a:lumMod val="75000"/>
                  </a:schemeClr>
                </a:solidFill>
              </a:rPr>
              <a:t>IEEE 802.11be Device Capability Description</a:t>
            </a:r>
          </a:p>
          <a:p>
            <a:pPr lvl="1"/>
            <a:r>
              <a:rPr lang="en-US" altLang="zh-TW" sz="1800" dirty="0">
                <a:solidFill>
                  <a:schemeClr val="bg1">
                    <a:lumMod val="75000"/>
                  </a:schemeClr>
                </a:solidFill>
              </a:rPr>
              <a:t>MBO without AP Coordination and Full-duplex enabled MBO</a:t>
            </a:r>
          </a:p>
          <a:p>
            <a:pPr lvl="1"/>
            <a:r>
              <a:rPr lang="en-US" altLang="zh-TW" sz="1800" dirty="0">
                <a:solidFill>
                  <a:schemeClr val="bg1">
                    <a:lumMod val="75000"/>
                  </a:schemeClr>
                </a:solidFill>
              </a:rPr>
              <a:t>MBO with Full-duplex</a:t>
            </a:r>
          </a:p>
          <a:p>
            <a:pPr lvl="1"/>
            <a:r>
              <a:rPr lang="en-US" altLang="zh-TW" sz="1800" dirty="0">
                <a:solidFill>
                  <a:schemeClr val="bg1">
                    <a:lumMod val="75000"/>
                  </a:schemeClr>
                </a:solidFill>
              </a:rPr>
              <a:t>MBO with AP Coordination</a:t>
            </a:r>
          </a:p>
          <a:p>
            <a:pPr lvl="1"/>
            <a:r>
              <a:rPr lang="en-US" altLang="zh-TW" sz="1800" dirty="0">
                <a:solidFill>
                  <a:schemeClr val="bg1">
                    <a:lumMod val="75000"/>
                  </a:schemeClr>
                </a:solidFill>
              </a:rPr>
              <a:t>MBO with AP Coordination and Full-duplex</a:t>
            </a:r>
            <a:endParaRPr lang="en-US" altLang="zh-TW" sz="20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TW" sz="2000" dirty="0"/>
              <a:t>MAC Framework of AP Coordination and Full-duplex Enabled MBO</a:t>
            </a:r>
          </a:p>
          <a:p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Performance Evaluation</a:t>
            </a:r>
          </a:p>
          <a:p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  <a:p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References</a:t>
            </a:r>
            <a:endParaRPr lang="zh-TW" altLang="en-US" sz="20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zh-TW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900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"/>
          <p:cNvSpPr txBox="1">
            <a:spLocks noGrp="1"/>
          </p:cNvSpPr>
          <p:nvPr>
            <p:ph type="title"/>
          </p:nvPr>
        </p:nvSpPr>
        <p:spPr>
          <a:xfrm>
            <a:off x="457200" y="414796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279F"/>
              </a:buClr>
              <a:buSzPts val="2800"/>
              <a:buFont typeface="Times New Roman"/>
              <a:buNone/>
            </a:pPr>
            <a:r>
              <a:rPr lang="en-US" b="1" dirty="0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 Framework of AP Coordination and Full-duplex Enabled MBO (1/2)</a:t>
            </a:r>
            <a:br>
              <a:rPr lang="en-US" b="1" dirty="0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b="1" dirty="0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dirty="0">
              <a:solidFill>
                <a:srgbClr val="00279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20"/>
          <p:cNvSpPr txBox="1">
            <a:spLocks noGrp="1"/>
          </p:cNvSpPr>
          <p:nvPr>
            <p:ph type="body" idx="1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新細明體"/>
              </a:rPr>
              <a:t>Downlink (DL) process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/>
              </a:rPr>
              <a:t>DL MBCB.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altLang="zh-TW" sz="1800" dirty="0"/>
              <a:t>MBA with remote bands or with out-of-band full-duplex.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altLang="zh-TW" sz="1800" dirty="0"/>
              <a:t>DL MBA in adjacent bands without out-of-band full-duplex.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altLang="zh-TW" sz="1800" dirty="0"/>
              <a:t>DL MBA with AP coordination.</a:t>
            </a:r>
            <a:endParaRPr lang="zh-TW" altLang="en-US" sz="1800" dirty="0"/>
          </a:p>
        </p:txBody>
      </p:sp>
      <p:sp>
        <p:nvSpPr>
          <p:cNvPr id="238" name="Google Shape;23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4112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13</a:t>
            </a:fld>
            <a:endParaRPr>
              <a:solidFill>
                <a:srgbClr val="888888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8C783EE-AD9B-4B38-8AEF-2DBAB29F0E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25" t="22583" r="13776" b="22001"/>
          <a:stretch/>
        </p:blipFill>
        <p:spPr>
          <a:xfrm>
            <a:off x="435506" y="2960046"/>
            <a:ext cx="8119147" cy="334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37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"/>
          <p:cNvSpPr txBox="1">
            <a:spLocks noGrp="1"/>
          </p:cNvSpPr>
          <p:nvPr>
            <p:ph type="title"/>
          </p:nvPr>
        </p:nvSpPr>
        <p:spPr>
          <a:xfrm>
            <a:off x="457200" y="414796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279F"/>
              </a:buClr>
              <a:buSzPts val="2800"/>
              <a:buFont typeface="Times New Roman"/>
              <a:buNone/>
            </a:pPr>
            <a:r>
              <a:rPr lang="en-US" b="1" dirty="0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 Framework of AP Coordination and Full-duplex Enabled MBO</a:t>
            </a:r>
            <a:r>
              <a:rPr lang="en-US" altLang="zh-TW" b="1" dirty="0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(2/2)</a:t>
            </a:r>
            <a:br>
              <a:rPr lang="en-US" b="1" dirty="0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b="1" dirty="0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dirty="0">
              <a:solidFill>
                <a:srgbClr val="00279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20"/>
          <p:cNvSpPr txBox="1">
            <a:spLocks noGrp="1"/>
          </p:cNvSpPr>
          <p:nvPr>
            <p:ph type="body" idx="1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新細明體"/>
              </a:rPr>
              <a:t>UL and UL+DL process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/>
              </a:rPr>
              <a:t>UL MBCB.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altLang="zh-TW" sz="1800" dirty="0"/>
              <a:t>MBA with in-band full-duplex.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altLang="zh-TW" sz="1800" dirty="0"/>
              <a:t>UL MBA with AP coordination.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altLang="zh-TW" sz="1800" dirty="0"/>
              <a:t>UL MBA with AP coordination and in-band full-duplex.</a:t>
            </a:r>
            <a:endParaRPr lang="zh-TW" altLang="en-US" sz="1800" dirty="0"/>
          </a:p>
        </p:txBody>
      </p:sp>
      <p:sp>
        <p:nvSpPr>
          <p:cNvPr id="238" name="Google Shape;23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4112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14</a:t>
            </a:fld>
            <a:endParaRPr>
              <a:solidFill>
                <a:srgbClr val="888888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15C3FCA-D298-43F1-8AC4-489826EC3F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01" t="29000" r="12987" b="13600"/>
          <a:stretch/>
        </p:blipFill>
        <p:spPr>
          <a:xfrm>
            <a:off x="457200" y="3039375"/>
            <a:ext cx="8416020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382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3200" b="1" dirty="0">
                <a:solidFill>
                  <a:srgbClr val="00279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3200" b="1" dirty="0">
              <a:solidFill>
                <a:srgbClr val="00279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Introduction of IEEE 802.11be</a:t>
            </a:r>
            <a:endParaRPr lang="en-US" altLang="zh-TW" sz="18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AP Coordination Full-duplex Enabled MBO</a:t>
            </a:r>
          </a:p>
          <a:p>
            <a:pPr lvl="1"/>
            <a:r>
              <a:rPr lang="en-US" altLang="zh-TW" sz="1800" dirty="0">
                <a:solidFill>
                  <a:schemeClr val="bg1">
                    <a:lumMod val="75000"/>
                  </a:schemeClr>
                </a:solidFill>
              </a:rPr>
              <a:t>IEEE 802.11be Device Capability Description</a:t>
            </a:r>
          </a:p>
          <a:p>
            <a:pPr lvl="1"/>
            <a:r>
              <a:rPr lang="en-US" altLang="zh-TW" sz="1800" dirty="0">
                <a:solidFill>
                  <a:schemeClr val="bg1">
                    <a:lumMod val="75000"/>
                  </a:schemeClr>
                </a:solidFill>
              </a:rPr>
              <a:t>MBO without AP Coordination and Full-duplex enabled MBO</a:t>
            </a:r>
          </a:p>
          <a:p>
            <a:pPr lvl="1"/>
            <a:r>
              <a:rPr lang="en-US" altLang="zh-TW" sz="1800" dirty="0">
                <a:solidFill>
                  <a:schemeClr val="bg1">
                    <a:lumMod val="75000"/>
                  </a:schemeClr>
                </a:solidFill>
              </a:rPr>
              <a:t>MBO with Full-duplex</a:t>
            </a:r>
          </a:p>
          <a:p>
            <a:pPr lvl="1"/>
            <a:r>
              <a:rPr lang="en-US" altLang="zh-TW" sz="1800" dirty="0">
                <a:solidFill>
                  <a:schemeClr val="bg1">
                    <a:lumMod val="75000"/>
                  </a:schemeClr>
                </a:solidFill>
              </a:rPr>
              <a:t>MBO with AP Coordination</a:t>
            </a:r>
          </a:p>
          <a:p>
            <a:pPr lvl="1"/>
            <a:r>
              <a:rPr lang="en-US" altLang="zh-TW" sz="1800" dirty="0">
                <a:solidFill>
                  <a:schemeClr val="bg1">
                    <a:lumMod val="75000"/>
                  </a:schemeClr>
                </a:solidFill>
              </a:rPr>
              <a:t>MBO with AP Coordination and Full-duplex</a:t>
            </a:r>
            <a:endParaRPr lang="en-US" altLang="zh-TW" sz="20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MAC Framework of AP Coordination and Full-duplex Enabled MBO</a:t>
            </a:r>
          </a:p>
          <a:p>
            <a:r>
              <a:rPr lang="en-US" altLang="zh-TW" sz="2000" dirty="0"/>
              <a:t>Performance Evaluation</a:t>
            </a:r>
          </a:p>
          <a:p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  <a:p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References</a:t>
            </a:r>
            <a:endParaRPr lang="zh-TW" altLang="en-US" sz="20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zh-TW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701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279F"/>
              </a:buClr>
              <a:buSzPts val="2800"/>
              <a:buFont typeface="Times New Roman"/>
              <a:buNone/>
            </a:pPr>
            <a:r>
              <a:rPr lang="en-US" b="1" dirty="0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Evaluation </a:t>
            </a:r>
            <a:endParaRPr b="1" dirty="0">
              <a:solidFill>
                <a:srgbClr val="00279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20"/>
          <p:cNvSpPr txBox="1">
            <a:spLocks noGrp="1"/>
          </p:cNvSpPr>
          <p:nvPr>
            <p:ph type="body" idx="1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TW" sz="2000" dirty="0">
                <a:solidFill>
                  <a:prstClr val="black"/>
                </a:solidFill>
                <a:latin typeface="Times New Roman"/>
                <a:ea typeface="新細明體"/>
              </a:rPr>
              <a:t>T</a:t>
            </a:r>
            <a:r>
              <a:rPr kumimoji="0" lang="en-US" altLang="zh-TW" sz="20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新細明體"/>
              </a:rPr>
              <a:t>hroughput</a:t>
            </a:r>
            <a:r>
              <a:rPr kumimoji="0" lang="en-US" altLang="zh-TW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新細明體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新細明體"/>
              </a:rPr>
              <a:t>performance varying with traffic rate.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TW" sz="2000" dirty="0">
                <a:solidFill>
                  <a:prstClr val="black"/>
                </a:solidFill>
                <a:latin typeface="Times New Roman"/>
                <a:ea typeface="新細明體"/>
              </a:rPr>
              <a:t>S</a:t>
            </a:r>
            <a:r>
              <a:rPr kumimoji="0" lang="en-US" altLang="zh-TW" sz="20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新細明體"/>
              </a:rPr>
              <a:t>aturated</a:t>
            </a:r>
            <a:r>
              <a:rPr kumimoji="0" lang="en-US" altLang="zh-TW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新細明體"/>
              </a:rPr>
              <a:t> throughput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新細明體"/>
              </a:rPr>
              <a:t>performance varying with aggregated MPDU number.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TW" sz="2000" dirty="0">
                <a:solidFill>
                  <a:prstClr val="black"/>
                </a:solidFill>
                <a:latin typeface="Times New Roman"/>
                <a:ea typeface="新細明體"/>
              </a:rPr>
              <a:t>Single band</a:t>
            </a:r>
            <a:r>
              <a:rPr lang="zh-TW" altLang="en-US" sz="2000" dirty="0">
                <a:solidFill>
                  <a:prstClr val="black"/>
                </a:solidFill>
                <a:latin typeface="Times New Roman"/>
                <a:ea typeface="新細明體"/>
              </a:rPr>
              <a:t>、</a:t>
            </a:r>
            <a:r>
              <a:rPr lang="en-US" altLang="zh-TW" sz="2000" dirty="0">
                <a:solidFill>
                  <a:prstClr val="black"/>
                </a:solidFill>
                <a:latin typeface="Times New Roman"/>
                <a:ea typeface="新細明體"/>
              </a:rPr>
              <a:t>MBCB</a:t>
            </a:r>
            <a:r>
              <a:rPr lang="zh-TW" altLang="en-US" sz="2000" dirty="0">
                <a:solidFill>
                  <a:prstClr val="black"/>
                </a:solidFill>
                <a:latin typeface="Times New Roman"/>
                <a:ea typeface="新細明體"/>
              </a:rPr>
              <a:t>、</a:t>
            </a:r>
            <a:r>
              <a:rPr lang="en-US" altLang="zh-TW" sz="2000" dirty="0">
                <a:solidFill>
                  <a:prstClr val="black"/>
                </a:solidFill>
                <a:latin typeface="Times New Roman"/>
                <a:ea typeface="新細明體"/>
              </a:rPr>
              <a:t>MBA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新細明體"/>
            </a:endParaRPr>
          </a:p>
          <a:p>
            <a:pPr marL="0" indent="0" algn="l">
              <a:buNone/>
            </a:pPr>
            <a:endParaRPr lang="en-US" altLang="zh-TW" sz="1800" b="0" i="0" u="none" strike="noStrike" baseline="0" dirty="0">
              <a:latin typeface="NimbusRomNo9L-Regu"/>
            </a:endParaRPr>
          </a:p>
        </p:txBody>
      </p:sp>
      <p:sp>
        <p:nvSpPr>
          <p:cNvPr id="238" name="Google Shape;23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4112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16</a:t>
            </a:fld>
            <a:endParaRPr>
              <a:solidFill>
                <a:srgbClr val="888888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6034AFF-828B-4D92-A303-8F377D0FE4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01" t="19201" r="15433" b="19200"/>
          <a:stretch/>
        </p:blipFill>
        <p:spPr>
          <a:xfrm>
            <a:off x="95596" y="2525440"/>
            <a:ext cx="8868892" cy="419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748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3200" b="1" dirty="0">
                <a:solidFill>
                  <a:srgbClr val="00279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3200" b="1" dirty="0">
              <a:solidFill>
                <a:srgbClr val="00279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Introduction of IEEE 802.11be</a:t>
            </a:r>
            <a:endParaRPr lang="en-US" altLang="zh-TW" sz="18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AP Coordination Full-duplex Enabled MBO</a:t>
            </a:r>
          </a:p>
          <a:p>
            <a:pPr lvl="1"/>
            <a:r>
              <a:rPr lang="en-US" altLang="zh-TW" sz="1800" dirty="0">
                <a:solidFill>
                  <a:schemeClr val="bg1">
                    <a:lumMod val="75000"/>
                  </a:schemeClr>
                </a:solidFill>
              </a:rPr>
              <a:t>IEEE 802.11be Device Capability Description</a:t>
            </a:r>
          </a:p>
          <a:p>
            <a:pPr lvl="1"/>
            <a:r>
              <a:rPr lang="en-US" altLang="zh-TW" sz="1800" dirty="0">
                <a:solidFill>
                  <a:schemeClr val="bg1">
                    <a:lumMod val="75000"/>
                  </a:schemeClr>
                </a:solidFill>
              </a:rPr>
              <a:t>MBO without AP Coordination and Full-duplex enabled MBO</a:t>
            </a:r>
          </a:p>
          <a:p>
            <a:pPr lvl="1"/>
            <a:r>
              <a:rPr lang="en-US" altLang="zh-TW" sz="1800" dirty="0">
                <a:solidFill>
                  <a:schemeClr val="bg1">
                    <a:lumMod val="75000"/>
                  </a:schemeClr>
                </a:solidFill>
              </a:rPr>
              <a:t>MBO with Full-duplex</a:t>
            </a:r>
          </a:p>
          <a:p>
            <a:pPr lvl="1"/>
            <a:r>
              <a:rPr lang="en-US" altLang="zh-TW" sz="1800" dirty="0">
                <a:solidFill>
                  <a:schemeClr val="bg1">
                    <a:lumMod val="75000"/>
                  </a:schemeClr>
                </a:solidFill>
              </a:rPr>
              <a:t>MBO with AP Coordination</a:t>
            </a:r>
          </a:p>
          <a:p>
            <a:pPr lvl="1"/>
            <a:r>
              <a:rPr lang="en-US" altLang="zh-TW" sz="1800" dirty="0">
                <a:solidFill>
                  <a:schemeClr val="bg1">
                    <a:lumMod val="75000"/>
                  </a:schemeClr>
                </a:solidFill>
              </a:rPr>
              <a:t>MBO with AP Coordination and Full-duplex</a:t>
            </a:r>
            <a:endParaRPr lang="en-US" altLang="zh-TW" sz="20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MAC Framework of AP Coordination and Full-duplex Enabled MBO</a:t>
            </a:r>
          </a:p>
          <a:p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Performance Evaluation</a:t>
            </a:r>
          </a:p>
          <a:p>
            <a:r>
              <a:rPr lang="en-US" altLang="zh-TW" sz="2000" dirty="0"/>
              <a:t>Conclusion</a:t>
            </a:r>
          </a:p>
          <a:p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References</a:t>
            </a:r>
            <a:endParaRPr lang="zh-TW" altLang="en-US" sz="20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zh-TW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50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279F"/>
              </a:buClr>
              <a:buSzPts val="2800"/>
              <a:buFont typeface="Times New Roman"/>
              <a:buNone/>
            </a:pPr>
            <a:r>
              <a:rPr lang="en-US" b="1" dirty="0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</a:t>
            </a:r>
            <a:endParaRPr b="1" dirty="0">
              <a:solidFill>
                <a:srgbClr val="00279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4112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18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5" name="Google Shape;237;p20">
            <a:extLst>
              <a:ext uri="{FF2B5EF4-FFF2-40B4-BE49-F238E27FC236}">
                <a16:creationId xmlns:a16="http://schemas.microsoft.com/office/drawing/2014/main" id="{32627067-AF3A-45CA-8571-2B978F9533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196975"/>
            <a:ext cx="8229600" cy="4929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新細明體"/>
              </a:rPr>
              <a:t>Ultra-high definition video traffic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新細明體"/>
              </a:rPr>
              <a:t>is the key feature of future wireless networks which requires 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新細明體"/>
              </a:rPr>
              <a:t>extremely high throughput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新細明體"/>
              </a:rPr>
              <a:t>of the next generation WLAN.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TW" sz="2000" b="1" dirty="0"/>
              <a:t>MBO</a:t>
            </a:r>
            <a:r>
              <a:rPr lang="en-US" altLang="zh-TW" sz="2000" dirty="0"/>
              <a:t> is one of the most </a:t>
            </a:r>
            <a:r>
              <a:rPr lang="en-US" altLang="zh-TW" sz="2000" b="1" dirty="0"/>
              <a:t>important features </a:t>
            </a:r>
            <a:r>
              <a:rPr lang="en-US" altLang="zh-TW" sz="2000" dirty="0"/>
              <a:t>of IEEE 802.11be to achieve the objective of extremely high throughput. </a:t>
            </a:r>
            <a:endParaRPr lang="en-US" altLang="zh-TW" sz="2000" dirty="0">
              <a:solidFill>
                <a:prstClr val="black"/>
              </a:solidFill>
              <a:latin typeface="Times New Roman"/>
              <a:ea typeface="新細明體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TW" sz="2000" dirty="0"/>
              <a:t>This paper introduces </a:t>
            </a:r>
            <a:r>
              <a:rPr lang="en-US" altLang="zh-TW" sz="2000" b="1" dirty="0"/>
              <a:t>AP coordination and full-duplex to MBO</a:t>
            </a:r>
            <a:r>
              <a:rPr lang="en-US" altLang="zh-TW" sz="2000" dirty="0"/>
              <a:t>, analyzes the possible schemes, and proposes a </a:t>
            </a:r>
            <a:r>
              <a:rPr lang="en-US" altLang="zh-TW" sz="2000" b="1" dirty="0"/>
              <a:t>MAC framework</a:t>
            </a:r>
            <a:r>
              <a:rPr lang="en-US" altLang="zh-TW" sz="2000" dirty="0"/>
              <a:t> of AP coordination and full-duplex enabled MBO.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TW" sz="2000" dirty="0"/>
              <a:t>It has </a:t>
            </a:r>
            <a:r>
              <a:rPr lang="en-US" altLang="zh-TW" sz="2000" b="1" dirty="0"/>
              <a:t>high scalability </a:t>
            </a:r>
            <a:r>
              <a:rPr lang="en-US" altLang="zh-TW" sz="2000" dirty="0"/>
              <a:t>and </a:t>
            </a:r>
            <a:r>
              <a:rPr lang="en-US" altLang="zh-TW" sz="2000" b="1" dirty="0"/>
              <a:t>backward and forward compatibility</a:t>
            </a:r>
            <a:r>
              <a:rPr lang="en-US" altLang="zh-TW" sz="2000" dirty="0"/>
              <a:t>. </a:t>
            </a:r>
            <a:endParaRPr lang="en-US" altLang="zh-TW" sz="2000" dirty="0">
              <a:solidFill>
                <a:prstClr val="black"/>
              </a:solidFill>
              <a:latin typeface="Times New Roman"/>
              <a:ea typeface="新細明體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TW" sz="2000" dirty="0"/>
              <a:t>The simulation results show that the performance of proposed MAC frame work and confirm that </a:t>
            </a:r>
            <a:r>
              <a:rPr lang="en-US" altLang="zh-TW" sz="2000" b="1" dirty="0"/>
              <a:t>MBA and MBCB outperform single band scheme in throughput </a:t>
            </a:r>
            <a:r>
              <a:rPr lang="en-US" altLang="zh-TW" sz="2000" dirty="0"/>
              <a:t>by 200% and 80.7%, respectively.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TW" sz="2000" dirty="0"/>
              <a:t>The future work includes the technical detail designs of the </a:t>
            </a:r>
            <a:r>
              <a:rPr lang="en-US" altLang="zh-TW" sz="2000" b="1" dirty="0"/>
              <a:t>MAC protocol</a:t>
            </a:r>
            <a:r>
              <a:rPr lang="en-US" altLang="zh-TW" sz="2000" dirty="0"/>
              <a:t>, and the </a:t>
            </a:r>
            <a:r>
              <a:rPr lang="en-US" altLang="zh-TW" sz="2000" b="1" dirty="0"/>
              <a:t>scheduling algorithm</a:t>
            </a:r>
            <a:r>
              <a:rPr lang="en-US" altLang="zh-TW" sz="2000" dirty="0"/>
              <a:t>.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28774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3200" b="1" dirty="0">
                <a:solidFill>
                  <a:srgbClr val="00279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3200" b="1" dirty="0">
              <a:solidFill>
                <a:srgbClr val="00279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Introduction of IEEE 802.11be</a:t>
            </a:r>
            <a:endParaRPr lang="en-US" altLang="zh-TW" sz="18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AP Coordination Full-duplex Enabled MBO</a:t>
            </a:r>
          </a:p>
          <a:p>
            <a:pPr lvl="1"/>
            <a:r>
              <a:rPr lang="en-US" altLang="zh-TW" sz="1800" dirty="0">
                <a:solidFill>
                  <a:schemeClr val="bg1">
                    <a:lumMod val="75000"/>
                  </a:schemeClr>
                </a:solidFill>
              </a:rPr>
              <a:t>IEEE 802.11be Device Capability Description</a:t>
            </a:r>
          </a:p>
          <a:p>
            <a:pPr lvl="1"/>
            <a:r>
              <a:rPr lang="en-US" altLang="zh-TW" sz="1800" dirty="0">
                <a:solidFill>
                  <a:schemeClr val="bg1">
                    <a:lumMod val="75000"/>
                  </a:schemeClr>
                </a:solidFill>
              </a:rPr>
              <a:t>MBO without AP Coordination and Full-duplex enabled MBO</a:t>
            </a:r>
          </a:p>
          <a:p>
            <a:pPr lvl="1"/>
            <a:r>
              <a:rPr lang="en-US" altLang="zh-TW" sz="1800" dirty="0">
                <a:solidFill>
                  <a:schemeClr val="bg1">
                    <a:lumMod val="75000"/>
                  </a:schemeClr>
                </a:solidFill>
              </a:rPr>
              <a:t>MBO with Full-duplex</a:t>
            </a:r>
          </a:p>
          <a:p>
            <a:pPr lvl="1"/>
            <a:r>
              <a:rPr lang="en-US" altLang="zh-TW" sz="1800" dirty="0">
                <a:solidFill>
                  <a:schemeClr val="bg1">
                    <a:lumMod val="75000"/>
                  </a:schemeClr>
                </a:solidFill>
              </a:rPr>
              <a:t>MBO with AP Coordination</a:t>
            </a:r>
          </a:p>
          <a:p>
            <a:pPr lvl="1"/>
            <a:r>
              <a:rPr lang="en-US" altLang="zh-TW" sz="1800" dirty="0">
                <a:solidFill>
                  <a:schemeClr val="bg1">
                    <a:lumMod val="75000"/>
                  </a:schemeClr>
                </a:solidFill>
              </a:rPr>
              <a:t>MBO with AP Coordination and Full-duplex</a:t>
            </a:r>
            <a:endParaRPr lang="en-US" altLang="zh-TW" sz="20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MAC Framework of AP Coordination and Full-duplex Enabled MBO</a:t>
            </a:r>
          </a:p>
          <a:p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Performance Evaluation</a:t>
            </a:r>
          </a:p>
          <a:p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  <a:p>
            <a:r>
              <a:rPr lang="en-US" altLang="zh-TW" sz="2000" dirty="0"/>
              <a:t>References</a:t>
            </a:r>
            <a:endParaRPr lang="zh-TW" altLang="en-US" sz="2000" dirty="0"/>
          </a:p>
          <a:p>
            <a:endParaRPr lang="en-US" altLang="zh-TW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04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3200" b="1" dirty="0">
                <a:solidFill>
                  <a:srgbClr val="00279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3200" b="1" dirty="0">
              <a:solidFill>
                <a:srgbClr val="00279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000" dirty="0"/>
              <a:t>Introduction</a:t>
            </a:r>
          </a:p>
          <a:p>
            <a:r>
              <a:rPr lang="en-US" altLang="zh-TW" sz="2000" dirty="0"/>
              <a:t>Introduction of IEEE 802.11be</a:t>
            </a:r>
            <a:endParaRPr lang="en-US" altLang="zh-TW" sz="1800" dirty="0">
              <a:solidFill>
                <a:srgbClr val="00279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/>
              <a:t>AP Coordination Full-duplex Enabled MBO</a:t>
            </a:r>
          </a:p>
          <a:p>
            <a:pPr lvl="1"/>
            <a:r>
              <a:rPr lang="en-US" altLang="zh-TW" sz="1800" dirty="0">
                <a:solidFill>
                  <a:srgbClr val="00279F"/>
                </a:solidFill>
              </a:rPr>
              <a:t>IEEE 802.11be Device Capability Description</a:t>
            </a:r>
          </a:p>
          <a:p>
            <a:pPr lvl="1"/>
            <a:r>
              <a:rPr lang="en-US" altLang="zh-TW" sz="1800" dirty="0">
                <a:solidFill>
                  <a:srgbClr val="00279F"/>
                </a:solidFill>
              </a:rPr>
              <a:t>MBO without AP Coordination and Full-duplex enabled MBO</a:t>
            </a:r>
          </a:p>
          <a:p>
            <a:pPr lvl="1"/>
            <a:r>
              <a:rPr lang="en-US" altLang="zh-TW" sz="1800" dirty="0">
                <a:solidFill>
                  <a:srgbClr val="00279F"/>
                </a:solidFill>
              </a:rPr>
              <a:t>MBO with Full-duplex</a:t>
            </a:r>
          </a:p>
          <a:p>
            <a:pPr lvl="1"/>
            <a:r>
              <a:rPr lang="en-US" altLang="zh-TW" sz="1800" dirty="0">
                <a:solidFill>
                  <a:srgbClr val="00279F"/>
                </a:solidFill>
              </a:rPr>
              <a:t>MBO with AP Coordination</a:t>
            </a:r>
          </a:p>
          <a:p>
            <a:pPr lvl="1"/>
            <a:r>
              <a:rPr lang="en-US" altLang="zh-TW" sz="1800" dirty="0">
                <a:solidFill>
                  <a:srgbClr val="00279F"/>
                </a:solidFill>
              </a:rPr>
              <a:t>MBO with AP Coordination and Full-duplex</a:t>
            </a:r>
            <a:endParaRPr lang="en-US" altLang="zh-TW" sz="2000" dirty="0"/>
          </a:p>
          <a:p>
            <a:r>
              <a:rPr lang="en-US" altLang="zh-TW" sz="2000" dirty="0"/>
              <a:t>MAC Framework of AP Coordination and Full-duplex Enabled MBO</a:t>
            </a:r>
          </a:p>
          <a:p>
            <a:r>
              <a:rPr lang="en-US" altLang="zh-TW" sz="2000" dirty="0"/>
              <a:t>Performance Evaluation</a:t>
            </a:r>
          </a:p>
          <a:p>
            <a:r>
              <a:rPr lang="en-US" altLang="zh-TW" sz="2000" dirty="0"/>
              <a:t>Conclusion</a:t>
            </a:r>
          </a:p>
          <a:p>
            <a:r>
              <a:rPr lang="en-US" altLang="zh-TW" sz="2000" dirty="0"/>
              <a:t>References</a:t>
            </a:r>
            <a:endParaRPr lang="zh-TW" altLang="en-US" sz="2000" dirty="0"/>
          </a:p>
          <a:p>
            <a:endParaRPr lang="en-US" altLang="zh-TW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679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>
                <a:solidFill>
                  <a:srgbClr val="00279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endParaRPr lang="zh-TW" altLang="en-US" b="1" dirty="0">
              <a:solidFill>
                <a:srgbClr val="00279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[1] M. Yang, B. Li, Z. Yan and Y. Yan, "AP Coordination and Full-duplex enabled Multi-band Operation for the Next Generation WLAN: IEEE 802.11be (EHT)," 2019 11th International Conference on Wireless Communications and Signal Processing (WCSP), 2019, pp. 1-7, </a:t>
            </a:r>
            <a:r>
              <a:rPr lang="en-US" altLang="zh-TW" dirty="0" err="1"/>
              <a:t>doi</a:t>
            </a:r>
            <a:r>
              <a:rPr lang="en-US" altLang="zh-TW" dirty="0"/>
              <a:t>: 10.1109/WCSP.2019.8928021.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843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3200" b="1" dirty="0">
                <a:solidFill>
                  <a:srgbClr val="00279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3200" b="1" dirty="0">
              <a:solidFill>
                <a:srgbClr val="00279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000" dirty="0"/>
              <a:t>Introduction</a:t>
            </a:r>
          </a:p>
          <a:p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Introduction of IEEE 802.11be</a:t>
            </a:r>
            <a:endParaRPr lang="en-US" altLang="zh-TW" sz="18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AP Coordination Full-duplex Enabled MBO</a:t>
            </a:r>
          </a:p>
          <a:p>
            <a:pPr lvl="1"/>
            <a:r>
              <a:rPr lang="en-US" altLang="zh-TW" sz="1800" dirty="0">
                <a:solidFill>
                  <a:schemeClr val="bg1">
                    <a:lumMod val="75000"/>
                  </a:schemeClr>
                </a:solidFill>
              </a:rPr>
              <a:t>IEEE 802.11be Device Capability Description</a:t>
            </a:r>
          </a:p>
          <a:p>
            <a:pPr lvl="1"/>
            <a:r>
              <a:rPr lang="en-US" altLang="zh-TW" sz="1800" dirty="0">
                <a:solidFill>
                  <a:schemeClr val="bg1">
                    <a:lumMod val="75000"/>
                  </a:schemeClr>
                </a:solidFill>
              </a:rPr>
              <a:t>MBO without AP Coordination and Full-duplex enabled MBO</a:t>
            </a:r>
          </a:p>
          <a:p>
            <a:pPr lvl="1"/>
            <a:r>
              <a:rPr lang="en-US" altLang="zh-TW" sz="1800" dirty="0">
                <a:solidFill>
                  <a:schemeClr val="bg1">
                    <a:lumMod val="75000"/>
                  </a:schemeClr>
                </a:solidFill>
              </a:rPr>
              <a:t>MBO with Full-duplex</a:t>
            </a:r>
          </a:p>
          <a:p>
            <a:pPr lvl="1"/>
            <a:r>
              <a:rPr lang="en-US" altLang="zh-TW" sz="1800" dirty="0">
                <a:solidFill>
                  <a:schemeClr val="bg1">
                    <a:lumMod val="75000"/>
                  </a:schemeClr>
                </a:solidFill>
              </a:rPr>
              <a:t>MBO with AP Coordination</a:t>
            </a:r>
          </a:p>
          <a:p>
            <a:pPr lvl="1"/>
            <a:r>
              <a:rPr lang="en-US" altLang="zh-TW" sz="1800" dirty="0">
                <a:solidFill>
                  <a:schemeClr val="bg1">
                    <a:lumMod val="75000"/>
                  </a:schemeClr>
                </a:solidFill>
              </a:rPr>
              <a:t>MBO with AP Coordination and Full-duplex</a:t>
            </a:r>
            <a:endParaRPr lang="en-US" altLang="zh-TW" sz="20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MAC Framework of AP Coordination and Full-duplex Enabled MBO</a:t>
            </a:r>
          </a:p>
          <a:p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Performance Evaluation</a:t>
            </a:r>
          </a:p>
          <a:p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  <a:p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References</a:t>
            </a:r>
            <a:endParaRPr lang="zh-TW" altLang="en-US" sz="20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zh-TW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049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279F"/>
              </a:buClr>
              <a:buSzPts val="2800"/>
              <a:buFont typeface="Times New Roman"/>
              <a:buNone/>
            </a:pPr>
            <a:r>
              <a:rPr lang="en-US" b="1" dirty="0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Introduction(1/2)</a:t>
            </a:r>
          </a:p>
        </p:txBody>
      </p:sp>
      <p:sp>
        <p:nvSpPr>
          <p:cNvPr id="238" name="Google Shape;23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4112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4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844EF792-DE14-4972-B1EC-11F4F0AC3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96975"/>
            <a:ext cx="8229600" cy="4929188"/>
          </a:xfrm>
        </p:spPr>
        <p:txBody>
          <a:bodyPr>
            <a:noAutofit/>
          </a:bodyPr>
          <a:lstStyle/>
          <a:p>
            <a:r>
              <a:rPr lang="en-US" altLang="zh-TW" sz="2000" dirty="0"/>
              <a:t>Wireless local area network (WLAN)</a:t>
            </a:r>
          </a:p>
          <a:p>
            <a:pPr lvl="1"/>
            <a:r>
              <a:rPr lang="en-US" altLang="zh-TW" sz="1800" dirty="0">
                <a:solidFill>
                  <a:srgbClr val="00279F"/>
                </a:solidFill>
              </a:rPr>
              <a:t>The key objective of </a:t>
            </a:r>
            <a:r>
              <a:rPr lang="en-US" altLang="zh-TW" sz="1800" b="1" dirty="0">
                <a:solidFill>
                  <a:srgbClr val="00279F"/>
                </a:solidFill>
              </a:rPr>
              <a:t>IEEE 802.11ax </a:t>
            </a:r>
            <a:r>
              <a:rPr lang="en-US" altLang="zh-TW" sz="1800" dirty="0">
                <a:solidFill>
                  <a:srgbClr val="00279F"/>
                </a:solidFill>
              </a:rPr>
              <a:t>is to significantly improve the network efficiency, so IEEE 802.11ax is also called </a:t>
            </a:r>
            <a:r>
              <a:rPr lang="en-US" altLang="zh-TW" sz="1800" b="1" dirty="0">
                <a:solidFill>
                  <a:srgbClr val="00279F"/>
                </a:solidFill>
              </a:rPr>
              <a:t>high efficiency WLAN (HEW).</a:t>
            </a:r>
          </a:p>
          <a:p>
            <a:pPr lvl="1"/>
            <a:r>
              <a:rPr lang="en-US" altLang="zh-TW" sz="1800" dirty="0">
                <a:solidFill>
                  <a:srgbClr val="00279F"/>
                </a:solidFill>
              </a:rPr>
              <a:t>The key objective of </a:t>
            </a:r>
            <a:r>
              <a:rPr lang="en-US" altLang="zh-TW" sz="1800" b="1" dirty="0">
                <a:solidFill>
                  <a:srgbClr val="00279F"/>
                </a:solidFill>
              </a:rPr>
              <a:t>IEEE 802.11be </a:t>
            </a:r>
            <a:r>
              <a:rPr lang="en-US" altLang="zh-TW" sz="1800" dirty="0">
                <a:solidFill>
                  <a:srgbClr val="00279F"/>
                </a:solidFill>
              </a:rPr>
              <a:t>is to extremely improve the maximum throughput of WLAN, so IEEE 802.11be is also called </a:t>
            </a:r>
            <a:r>
              <a:rPr lang="en-US" altLang="zh-TW" sz="1800" b="1" dirty="0">
                <a:solidFill>
                  <a:srgbClr val="00279F"/>
                </a:solidFill>
              </a:rPr>
              <a:t>extremely high throughput (EHT) WLAN.</a:t>
            </a:r>
          </a:p>
          <a:p>
            <a:r>
              <a:rPr lang="en-US" altLang="zh-TW" sz="2000" dirty="0"/>
              <a:t>One of the most important technology introduced by IEEE 802.11be is </a:t>
            </a:r>
            <a:r>
              <a:rPr lang="en-US" altLang="zh-TW" sz="2000" b="1" dirty="0"/>
              <a:t>multiband operation (MBO), </a:t>
            </a:r>
            <a:r>
              <a:rPr lang="en-US" altLang="zh-TW" sz="2000" dirty="0"/>
              <a:t>which enables the APs and STAs to work in multiple frequency bands including 2.4GHz, 5GHz and 6 GHz simultaneously .</a:t>
            </a:r>
          </a:p>
          <a:p>
            <a:pPr lvl="1">
              <a:buClr>
                <a:srgbClr val="00279F"/>
              </a:buClr>
            </a:pPr>
            <a:r>
              <a:rPr lang="en-US" altLang="zh-TW" sz="1800" dirty="0"/>
              <a:t>multi-band channel bonding (MBCB)</a:t>
            </a:r>
          </a:p>
          <a:p>
            <a:pPr lvl="1">
              <a:buClr>
                <a:srgbClr val="00279F"/>
              </a:buClr>
            </a:pPr>
            <a:r>
              <a:rPr lang="en-US" altLang="zh-TW" sz="1800" dirty="0"/>
              <a:t>multi-band aggregation</a:t>
            </a:r>
            <a:r>
              <a:rPr lang="zh-TW" altLang="en-US" sz="1800" dirty="0"/>
              <a:t> </a:t>
            </a:r>
            <a:r>
              <a:rPr lang="en-US" altLang="zh-TW" sz="1800" dirty="0"/>
              <a:t>(MBA)</a:t>
            </a:r>
          </a:p>
          <a:p>
            <a:pPr lvl="1">
              <a:buClr>
                <a:srgbClr val="00279F"/>
              </a:buClr>
            </a:pPr>
            <a:r>
              <a:rPr lang="en-US" altLang="zh-TW" sz="1800" dirty="0"/>
              <a:t>multi-band coordination (MBC)	        	</a:t>
            </a:r>
          </a:p>
        </p:txBody>
      </p:sp>
    </p:spTree>
    <p:extLst>
      <p:ext uri="{BB962C8B-B14F-4D97-AF65-F5344CB8AC3E}">
        <p14:creationId xmlns:p14="http://schemas.microsoft.com/office/powerpoint/2010/main" val="3866583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279F"/>
              </a:buClr>
              <a:buSzPts val="2800"/>
              <a:buFont typeface="Times New Roman"/>
              <a:buNone/>
            </a:pPr>
            <a:r>
              <a:rPr lang="en-US" b="1" dirty="0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Introduction(2/2)</a:t>
            </a:r>
          </a:p>
        </p:txBody>
      </p:sp>
      <p:sp>
        <p:nvSpPr>
          <p:cNvPr id="238" name="Google Shape;23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4112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5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472BFD70-D01B-4208-8873-4371751F6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96975"/>
            <a:ext cx="8229600" cy="4929188"/>
          </a:xfrm>
        </p:spPr>
        <p:txBody>
          <a:bodyPr>
            <a:noAutofit/>
          </a:bodyPr>
          <a:lstStyle/>
          <a:p>
            <a:r>
              <a:rPr lang="en-US" altLang="zh-TW" sz="2000" dirty="0"/>
              <a:t>High-dense deployment is the target scenario of the next generation WLAN.</a:t>
            </a:r>
          </a:p>
          <a:p>
            <a:pPr lvl="1"/>
            <a:r>
              <a:rPr lang="en-US" altLang="zh-TW" sz="1800" dirty="0">
                <a:solidFill>
                  <a:srgbClr val="00279F"/>
                </a:solidFill>
              </a:rPr>
              <a:t>large number of APs and STAs are deployed in a limited geographical area.</a:t>
            </a:r>
          </a:p>
          <a:p>
            <a:pPr lvl="1"/>
            <a:r>
              <a:rPr lang="en-US" altLang="zh-TW" sz="1800" dirty="0">
                <a:solidFill>
                  <a:srgbClr val="00279F"/>
                </a:solidFill>
              </a:rPr>
              <a:t>serious </a:t>
            </a:r>
            <a:r>
              <a:rPr lang="en-US" altLang="zh-TW" sz="1800" b="1" dirty="0">
                <a:solidFill>
                  <a:srgbClr val="00279F"/>
                </a:solidFill>
              </a:rPr>
              <a:t>interference and collisions </a:t>
            </a:r>
            <a:r>
              <a:rPr lang="en-US" altLang="zh-TW" sz="1800" dirty="0">
                <a:solidFill>
                  <a:srgbClr val="00279F"/>
                </a:solidFill>
              </a:rPr>
              <a:t>if without </a:t>
            </a:r>
            <a:r>
              <a:rPr lang="en-US" altLang="zh-TW" sz="1800" dirty="0" err="1">
                <a:solidFill>
                  <a:srgbClr val="00279F"/>
                </a:solidFill>
              </a:rPr>
              <a:t>coordinations</a:t>
            </a:r>
            <a:r>
              <a:rPr lang="en-US" altLang="zh-TW" sz="1800" dirty="0">
                <a:solidFill>
                  <a:srgbClr val="00279F"/>
                </a:solidFill>
              </a:rPr>
              <a:t> among APs.</a:t>
            </a:r>
            <a:endParaRPr lang="en-US" altLang="zh-TW" sz="1800" dirty="0"/>
          </a:p>
          <a:p>
            <a:r>
              <a:rPr lang="en-US" altLang="zh-TW" sz="2000" dirty="0"/>
              <a:t>This paper proposes </a:t>
            </a:r>
            <a:r>
              <a:rPr lang="en-US" altLang="zh-TW" sz="2000" b="1" dirty="0"/>
              <a:t>AP coordination </a:t>
            </a:r>
            <a:r>
              <a:rPr lang="en-US" altLang="zh-TW" sz="2000" dirty="0"/>
              <a:t>and </a:t>
            </a:r>
            <a:r>
              <a:rPr lang="en-US" altLang="zh-TW" sz="2000" b="1" dirty="0"/>
              <a:t>full-duplex enabled multi-band operation </a:t>
            </a:r>
            <a:r>
              <a:rPr lang="en-US" altLang="zh-TW" sz="2000" dirty="0"/>
              <a:t>for the IEEE 802.11be.  </a:t>
            </a:r>
          </a:p>
          <a:p>
            <a:r>
              <a:rPr lang="en-US" altLang="zh-TW" sz="2000" dirty="0"/>
              <a:t>We propose a MAC framework that fits for all types of device capabilities </a:t>
            </a:r>
          </a:p>
          <a:p>
            <a:pPr lvl="1"/>
            <a:r>
              <a:rPr lang="en-US" altLang="zh-TW" sz="1800" dirty="0"/>
              <a:t>MBO only</a:t>
            </a:r>
          </a:p>
          <a:p>
            <a:pPr lvl="1"/>
            <a:r>
              <a:rPr lang="en-US" altLang="zh-TW" sz="1800" dirty="0"/>
              <a:t>AP coordination enabled MBO</a:t>
            </a:r>
          </a:p>
          <a:p>
            <a:pPr lvl="1"/>
            <a:r>
              <a:rPr lang="en-US" altLang="zh-TW" sz="1800" dirty="0"/>
              <a:t>full-duplex enabled MBO</a:t>
            </a:r>
          </a:p>
          <a:p>
            <a:pPr lvl="1"/>
            <a:r>
              <a:rPr lang="en-US" altLang="zh-TW" sz="1800" dirty="0"/>
              <a:t>both AP coordination and full-duplex enabled MBO</a:t>
            </a:r>
            <a:endParaRPr lang="en-US" altLang="zh-TW" sz="2000" dirty="0"/>
          </a:p>
          <a:p>
            <a:r>
              <a:rPr lang="en-US" altLang="zh-TW" sz="2000" dirty="0"/>
              <a:t>The simulation results confirm the performance advantages of proposed MAC framework and show that </a:t>
            </a:r>
            <a:r>
              <a:rPr lang="en-US" altLang="zh-TW" sz="2000" b="1" dirty="0"/>
              <a:t>MBA</a:t>
            </a:r>
            <a:r>
              <a:rPr lang="en-US" altLang="zh-TW" sz="2000" dirty="0"/>
              <a:t> and </a:t>
            </a:r>
            <a:r>
              <a:rPr lang="en-US" altLang="zh-TW" sz="2000" b="1" dirty="0"/>
              <a:t>MBCB</a:t>
            </a:r>
            <a:r>
              <a:rPr lang="en-US" altLang="zh-TW" sz="2000" dirty="0"/>
              <a:t> outperform single band scheme in throughput by 200% and 80.7%, respectively</a:t>
            </a:r>
          </a:p>
          <a:p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    </a:t>
            </a:r>
            <a:r>
              <a:rPr lang="en-US" altLang="zh-TW" sz="1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30338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3200" b="1" dirty="0">
                <a:solidFill>
                  <a:srgbClr val="00279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3200" b="1" dirty="0">
              <a:solidFill>
                <a:srgbClr val="00279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zh-TW" sz="2000" dirty="0"/>
              <a:t>Introduction of IEEE 802.11be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AP Coordination Full-duplex Enabled MBO</a:t>
            </a:r>
          </a:p>
          <a:p>
            <a:pPr lvl="1"/>
            <a:r>
              <a:rPr lang="en-US" altLang="zh-TW" sz="1800" dirty="0">
                <a:solidFill>
                  <a:schemeClr val="bg1">
                    <a:lumMod val="75000"/>
                  </a:schemeClr>
                </a:solidFill>
              </a:rPr>
              <a:t>IEEE 802.11be Device Capability Description</a:t>
            </a:r>
          </a:p>
          <a:p>
            <a:pPr lvl="1"/>
            <a:r>
              <a:rPr lang="en-US" altLang="zh-TW" sz="1800" dirty="0">
                <a:solidFill>
                  <a:schemeClr val="bg1">
                    <a:lumMod val="75000"/>
                  </a:schemeClr>
                </a:solidFill>
              </a:rPr>
              <a:t>MBO without AP Coordination and Full-duplex enabled MBO</a:t>
            </a:r>
          </a:p>
          <a:p>
            <a:pPr lvl="1"/>
            <a:r>
              <a:rPr lang="en-US" altLang="zh-TW" sz="1800" dirty="0">
                <a:solidFill>
                  <a:schemeClr val="bg1">
                    <a:lumMod val="75000"/>
                  </a:schemeClr>
                </a:solidFill>
              </a:rPr>
              <a:t>MBO with Full-duplex</a:t>
            </a:r>
          </a:p>
          <a:p>
            <a:pPr lvl="1"/>
            <a:r>
              <a:rPr lang="en-US" altLang="zh-TW" sz="1800" dirty="0">
                <a:solidFill>
                  <a:schemeClr val="bg1">
                    <a:lumMod val="75000"/>
                  </a:schemeClr>
                </a:solidFill>
              </a:rPr>
              <a:t>MBO with AP Coordination</a:t>
            </a:r>
          </a:p>
          <a:p>
            <a:pPr lvl="1"/>
            <a:r>
              <a:rPr lang="en-US" altLang="zh-TW" sz="1800" dirty="0">
                <a:solidFill>
                  <a:schemeClr val="bg1">
                    <a:lumMod val="75000"/>
                  </a:schemeClr>
                </a:solidFill>
              </a:rPr>
              <a:t>MBO with AP Coordination and Full-duplex</a:t>
            </a:r>
            <a:endParaRPr lang="en-US" altLang="zh-TW" sz="20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MAC Framework of AP Coordination and Full-duplex Enabled MBO</a:t>
            </a:r>
          </a:p>
          <a:p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Performance Evaluation</a:t>
            </a:r>
          </a:p>
          <a:p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  <a:p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References</a:t>
            </a:r>
            <a:endParaRPr lang="zh-TW" altLang="en-US" sz="20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zh-TW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643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279F"/>
              </a:buClr>
              <a:buSzPts val="2800"/>
              <a:buFont typeface="Times New Roman"/>
              <a:buNone/>
            </a:pPr>
            <a:r>
              <a:rPr lang="en-US" b="1" dirty="0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of IEEE 802.11be</a:t>
            </a:r>
          </a:p>
        </p:txBody>
      </p:sp>
      <p:sp>
        <p:nvSpPr>
          <p:cNvPr id="238" name="Google Shape;23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4112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7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472BFD70-D01B-4208-8873-4371751F6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96975"/>
            <a:ext cx="8229600" cy="4929188"/>
          </a:xfrm>
        </p:spPr>
        <p:txBody>
          <a:bodyPr>
            <a:noAutofit/>
          </a:bodyPr>
          <a:lstStyle/>
          <a:p>
            <a:r>
              <a:rPr lang="en-US" altLang="zh-TW" sz="2000" dirty="0"/>
              <a:t>Target Scenario of IEEE 802.11be</a:t>
            </a:r>
          </a:p>
          <a:p>
            <a:r>
              <a:rPr lang="en-US" altLang="zh-TW" sz="2000" dirty="0"/>
              <a:t>Technical Objective of IEEE 802.11be</a:t>
            </a:r>
          </a:p>
          <a:p>
            <a:r>
              <a:rPr lang="en-US" altLang="zh-TW" sz="2000" dirty="0"/>
              <a:t>Standardization Roadmap of IEEE 802.11be</a:t>
            </a:r>
          </a:p>
          <a:p>
            <a:r>
              <a:rPr lang="en-US" altLang="zh-TW" sz="2000" dirty="0"/>
              <a:t>Overview of Key Technology of IEEE 802.11be</a:t>
            </a:r>
          </a:p>
          <a:p>
            <a:pPr lvl="1"/>
            <a:r>
              <a:rPr lang="en-US" altLang="zh-TW" sz="1800" dirty="0"/>
              <a:t>The physical layer (PHY) capability enhancements (Frequency/Spatial domain)</a:t>
            </a:r>
          </a:p>
          <a:p>
            <a:pPr lvl="1"/>
            <a:r>
              <a:rPr lang="en-US" altLang="zh-TW" sz="1800" dirty="0"/>
              <a:t>Multi-band operation (MBO)</a:t>
            </a:r>
          </a:p>
          <a:p>
            <a:pPr lvl="1"/>
            <a:r>
              <a:rPr lang="en-US" altLang="zh-TW" sz="1800" dirty="0"/>
              <a:t>Multi-AP coordination</a:t>
            </a:r>
          </a:p>
          <a:p>
            <a:pPr lvl="1"/>
            <a:r>
              <a:rPr lang="en-US" altLang="zh-TW" sz="1800" dirty="0"/>
              <a:t>Transmission reliability enhancements</a:t>
            </a:r>
          </a:p>
          <a:p>
            <a:r>
              <a:rPr lang="en-US" altLang="zh-TW" sz="2000" dirty="0"/>
              <a:t>We focus on MBO and try to combine multi-AP coordination as well as full-duplex with MBO to efficiently improve the </a:t>
            </a:r>
            <a:r>
              <a:rPr lang="en-US" altLang="zh-TW" sz="2000" b="1" dirty="0"/>
              <a:t>throughput</a:t>
            </a:r>
            <a:r>
              <a:rPr lang="en-US" altLang="zh-TW" sz="2000" dirty="0"/>
              <a:t> of IEEE 802.11be.</a:t>
            </a:r>
          </a:p>
          <a:p>
            <a:pPr marL="457200" lvl="1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en-US" altLang="zh-TW" sz="1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74063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3200" b="1" dirty="0">
                <a:solidFill>
                  <a:srgbClr val="00279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3200" b="1" dirty="0">
              <a:solidFill>
                <a:srgbClr val="00279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Introduction of IEEE 802.11be</a:t>
            </a:r>
            <a:endParaRPr lang="en-US" altLang="zh-TW" sz="18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/>
              <a:t>AP Coordination Full-duplex Enabled MBO</a:t>
            </a:r>
          </a:p>
          <a:p>
            <a:pPr lvl="1"/>
            <a:r>
              <a:rPr lang="en-US" altLang="zh-TW" sz="1800" dirty="0"/>
              <a:t>IEEE 802.11be Device Capability Description</a:t>
            </a:r>
          </a:p>
          <a:p>
            <a:pPr lvl="1"/>
            <a:r>
              <a:rPr lang="en-US" altLang="zh-TW" sz="1800" dirty="0"/>
              <a:t>MBO without AP Coordination and Full-duplex enabled MBO</a:t>
            </a:r>
          </a:p>
          <a:p>
            <a:pPr lvl="1"/>
            <a:r>
              <a:rPr lang="en-US" altLang="zh-TW" sz="1800" dirty="0"/>
              <a:t>MBO with Full-duplex</a:t>
            </a:r>
          </a:p>
          <a:p>
            <a:pPr lvl="1"/>
            <a:r>
              <a:rPr lang="en-US" altLang="zh-TW" sz="1800" dirty="0"/>
              <a:t>MBO with AP Coordination</a:t>
            </a:r>
          </a:p>
          <a:p>
            <a:pPr lvl="1"/>
            <a:r>
              <a:rPr lang="en-US" altLang="zh-TW" sz="1800" dirty="0"/>
              <a:t>MBO with AP Coordination and Full-duplex</a:t>
            </a:r>
            <a:endParaRPr lang="en-US" altLang="zh-TW" sz="2000" dirty="0"/>
          </a:p>
          <a:p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MAC Framework of AP Coordination and Full-duplex Enabled MBO</a:t>
            </a:r>
          </a:p>
          <a:p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Performance Evaluation</a:t>
            </a:r>
          </a:p>
          <a:p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  <a:p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References</a:t>
            </a:r>
            <a:endParaRPr lang="zh-TW" altLang="en-US" sz="20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zh-TW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936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279F"/>
              </a:buClr>
              <a:buSzPts val="2800"/>
              <a:buFont typeface="Times New Roman"/>
              <a:buNone/>
            </a:pPr>
            <a:r>
              <a:rPr lang="en-US" b="1" dirty="0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 Coordination Full-duplex Enabled MBO (1/3)</a:t>
            </a:r>
          </a:p>
        </p:txBody>
      </p:sp>
      <p:sp>
        <p:nvSpPr>
          <p:cNvPr id="238" name="Google Shape;23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4112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9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472BFD70-D01B-4208-8873-4371751F6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96975"/>
            <a:ext cx="8229600" cy="4929188"/>
          </a:xfrm>
        </p:spPr>
        <p:txBody>
          <a:bodyPr>
            <a:noAutofit/>
          </a:bodyPr>
          <a:lstStyle/>
          <a:p>
            <a:r>
              <a:rPr lang="en-US" altLang="zh-TW" sz="2000" dirty="0"/>
              <a:t>IEEE 802.11be Device Capability Description</a:t>
            </a:r>
          </a:p>
          <a:p>
            <a:pPr lvl="1"/>
            <a:r>
              <a:rPr lang="en-US" altLang="zh-TW" sz="1800" dirty="0"/>
              <a:t>Considering cost and complexity, different devices have different capabilities, and thus </a:t>
            </a:r>
            <a:r>
              <a:rPr lang="en-US" altLang="zh-TW" sz="1800" b="1" dirty="0"/>
              <a:t>different MAC processes are required</a:t>
            </a:r>
            <a:r>
              <a:rPr lang="en-US" altLang="zh-TW" sz="1800" dirty="0"/>
              <a:t>.</a:t>
            </a:r>
          </a:p>
          <a:p>
            <a:r>
              <a:rPr lang="en-US" altLang="zh-TW" sz="2000" dirty="0"/>
              <a:t>MBO without AP Coordination and Full-duplex enabled MBO</a:t>
            </a:r>
          </a:p>
          <a:p>
            <a:pPr lvl="1"/>
            <a:r>
              <a:rPr lang="en-US" altLang="zh-TW" sz="1800" dirty="0"/>
              <a:t>MBCB:</a:t>
            </a:r>
            <a:r>
              <a:rPr lang="zh-TW" altLang="en-US" sz="1800" dirty="0"/>
              <a:t> </a:t>
            </a:r>
            <a:r>
              <a:rPr lang="en-US" altLang="zh-TW" sz="1800" dirty="0"/>
              <a:t>allowed to bond channels from different bands.</a:t>
            </a:r>
          </a:p>
          <a:p>
            <a:pPr marL="457200" lvl="1" indent="0">
              <a:buNone/>
            </a:pPr>
            <a:r>
              <a:rPr lang="zh-TW" altLang="en-US" sz="1800" dirty="0"/>
              <a:t>　 </a:t>
            </a:r>
            <a:r>
              <a:rPr lang="en-US" altLang="zh-TW" sz="1800" dirty="0"/>
              <a:t>Such as 80MHz + 80MHz.</a:t>
            </a:r>
          </a:p>
          <a:p>
            <a:pPr lvl="1"/>
            <a:r>
              <a:rPr lang="en-US" altLang="zh-TW" sz="1800" dirty="0"/>
              <a:t>MBA :</a:t>
            </a:r>
            <a:r>
              <a:rPr lang="zh-TW" altLang="en-US" sz="1800" dirty="0"/>
              <a:t> </a:t>
            </a:r>
            <a:r>
              <a:rPr lang="en-US" altLang="zh-TW" sz="1800" dirty="0"/>
              <a:t>transmit and receive PPDUs in multiple bands independently.</a:t>
            </a:r>
          </a:p>
          <a:p>
            <a:pPr marL="457200" lvl="1" indent="0">
              <a:buNone/>
            </a:pPr>
            <a:r>
              <a:rPr lang="en-US" altLang="zh-TW" sz="1800" dirty="0"/>
              <a:t>     Devices send PPDUs in each band rather</a:t>
            </a:r>
            <a:r>
              <a:rPr lang="zh-TW" altLang="en-US" sz="1800" dirty="0"/>
              <a:t> </a:t>
            </a:r>
            <a:r>
              <a:rPr lang="en-US" altLang="zh-TW" sz="1800" dirty="0"/>
              <a:t>than constructing one unified PPDU</a:t>
            </a:r>
          </a:p>
          <a:p>
            <a:pPr marL="457200" lvl="1" indent="0">
              <a:buNone/>
            </a:pPr>
            <a:r>
              <a:rPr lang="en-US" altLang="zh-TW" sz="1800" dirty="0"/>
              <a:t> </a:t>
            </a:r>
            <a:r>
              <a:rPr lang="zh-TW" altLang="en-US" sz="1800" dirty="0"/>
              <a:t>    </a:t>
            </a:r>
            <a:r>
              <a:rPr lang="en-US" altLang="zh-TW" sz="1800" dirty="0"/>
              <a:t>by bonding multi-band.</a:t>
            </a:r>
          </a:p>
          <a:p>
            <a:pPr lvl="1"/>
            <a:endParaRPr lang="en-US" altLang="zh-TW" sz="1800" dirty="0"/>
          </a:p>
          <a:p>
            <a:pPr marL="457200" lvl="1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en-US" altLang="zh-TW" sz="1800" dirty="0"/>
              <a:t>	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3090A4C-32BE-41C6-97B2-80E5E2AD74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763" t="15001" r="9050" b="49338"/>
          <a:stretch/>
        </p:blipFill>
        <p:spPr>
          <a:xfrm>
            <a:off x="323527" y="4365103"/>
            <a:ext cx="4226123" cy="165618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EC3AB42-0311-4664-8C26-BDE1D02E96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763" t="50662" r="9050" b="13677"/>
          <a:stretch/>
        </p:blipFill>
        <p:spPr>
          <a:xfrm>
            <a:off x="4596837" y="4372260"/>
            <a:ext cx="4367651" cy="171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9837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175783</TotalTime>
  <Words>1374</Words>
  <Application>Microsoft Office PowerPoint</Application>
  <PresentationFormat>如螢幕大小 (4:3)</PresentationFormat>
  <Paragraphs>252</Paragraphs>
  <Slides>20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6" baseType="lpstr">
      <vt:lpstr>NimbusRomNo9L-Regu</vt:lpstr>
      <vt:lpstr>新細明體</vt:lpstr>
      <vt:lpstr>Arial</vt:lpstr>
      <vt:lpstr>Calibri</vt:lpstr>
      <vt:lpstr>Times New Roman</vt:lpstr>
      <vt:lpstr>1_Office 佈景主題</vt:lpstr>
      <vt:lpstr>AP Coordination and Full-duplex enabled Multi-band Operation for the Next Generation WLAN: IEEE 802.11be (EHT)</vt:lpstr>
      <vt:lpstr>Outline</vt:lpstr>
      <vt:lpstr>Outline</vt:lpstr>
      <vt:lpstr>Introduction(1/2)</vt:lpstr>
      <vt:lpstr>Introduction(2/2)</vt:lpstr>
      <vt:lpstr>Outline</vt:lpstr>
      <vt:lpstr>Introduction of IEEE 802.11be</vt:lpstr>
      <vt:lpstr>Outline</vt:lpstr>
      <vt:lpstr>AP Coordination Full-duplex Enabled MBO (1/3)</vt:lpstr>
      <vt:lpstr>AP Coordination Full-duplex Enabled MBO (2/3)</vt:lpstr>
      <vt:lpstr>AP Coordination Full-duplex Enabled MBO (3/3)</vt:lpstr>
      <vt:lpstr>Outline</vt:lpstr>
      <vt:lpstr>MAC Framework of AP Coordination and Full-duplex Enabled MBO (1/2)  </vt:lpstr>
      <vt:lpstr>MAC Framework of AP Coordination and Full-duplex Enabled MBO (2/2)  </vt:lpstr>
      <vt:lpstr>Outline</vt:lpstr>
      <vt:lpstr>Performance Evaluation </vt:lpstr>
      <vt:lpstr>Outline</vt:lpstr>
      <vt:lpstr>Conclusion </vt:lpstr>
      <vt:lpstr>Outline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</dc:creator>
  <cp:lastModifiedBy>mushiro</cp:lastModifiedBy>
  <cp:revision>3590</cp:revision>
  <cp:lastPrinted>2019-09-09T01:56:33Z</cp:lastPrinted>
  <dcterms:created xsi:type="dcterms:W3CDTF">2012-05-15T03:18:13Z</dcterms:created>
  <dcterms:modified xsi:type="dcterms:W3CDTF">2021-08-02T03:38:33Z</dcterms:modified>
</cp:coreProperties>
</file>