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874250" cy="67976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2wexUj7/HUN5IhI8ezYbSEfJU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4" y="0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593127" y="0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4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7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9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0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 txBox="1">
            <a:spLocks noGrp="1"/>
          </p:cNvSpPr>
          <p:nvPr>
            <p:ph type="sldNum" idx="12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2107294" y="-453343"/>
            <a:ext cx="492941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175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Char char="–"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0"/>
              <a:buFont typeface="Times New Roman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</a:t>
            </a:r>
            <a:r>
              <a:rPr lang="en-US" b="1"/>
              <a:t>21</a:t>
            </a:r>
            <a:endParaRPr b="1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1484784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800"/>
              <a:buFont typeface="Times New Roman"/>
              <a:buNone/>
            </a:pPr>
            <a:r>
              <a:rPr lang="en-US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802.11be Extremely High Throughput:</a:t>
            </a:r>
            <a:br>
              <a:rPr lang="en-US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Generation of Wi-Fi Technology</a:t>
            </a:r>
            <a:br>
              <a:rPr lang="en-US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Beyond 802.11ax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688147" y="2611934"/>
            <a:ext cx="7767705" cy="374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Speaker: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Sheng-Han Chung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Kai-Ten Feng,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Ph.D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Professor 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Institute of Communications Engineering </a:t>
            </a:r>
            <a:endParaRPr lang="en-US" altLang="zh-TW" sz="2000" dirty="0">
              <a:effectLst/>
            </a:endParaRPr>
          </a:p>
          <a:p>
            <a:pPr algn="ctr" rtl="0">
              <a:spcBef>
                <a:spcPts val="360"/>
              </a:spcBef>
              <a:spcAft>
                <a:spcPts val="0"/>
              </a:spcAft>
            </a:pPr>
            <a:r>
              <a:rPr lang="en-US" altLang="zh-TW" sz="2000" dirty="0">
                <a:solidFill>
                  <a:schemeClr val="tx1"/>
                </a:solidFill>
              </a:rPr>
              <a:t>National Yang Ming Chiao Tung University 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(NYCU) Hsinchu, Taiwan</a:t>
            </a:r>
            <a:endParaRPr lang="en-US" altLang="zh-TW" sz="2000" dirty="0">
              <a:effectLst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 1</a:t>
            </a:r>
            <a:r>
              <a:rPr lang="en-US" sz="1800" dirty="0">
                <a:solidFill>
                  <a:schemeClr val="dk1"/>
                </a:solidFill>
              </a:rPr>
              <a:t>9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th, 2021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Candidate Technical Features (3/3)</a:t>
            </a:r>
            <a:endParaRPr sz="3200" b="1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10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64" name="Google Shape;164;p11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Multi-Access Point Coordination</a:t>
            </a:r>
            <a:r>
              <a:rPr lang="en-US" sz="1800" dirty="0">
                <a:solidFill>
                  <a:srgbClr val="00279F"/>
                </a:solidFill>
              </a:rPr>
              <a:t> 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 dirty="0">
                <a:solidFill>
                  <a:srgbClr val="00279F"/>
                </a:solidFill>
              </a:rPr>
              <a:t>Coordinated OFDMA.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 dirty="0">
                <a:solidFill>
                  <a:srgbClr val="00279F"/>
                </a:solidFill>
              </a:rPr>
              <a:t>Coordinated Null Steering.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 dirty="0">
                <a:solidFill>
                  <a:srgbClr val="00279F"/>
                </a:solidFill>
              </a:rPr>
              <a:t>Distributed MIMO (D-MIMO).</a:t>
            </a:r>
            <a:endParaRPr sz="2000"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Enhanced Link Adaptation and Retransmission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      Protocol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 dirty="0">
                <a:solidFill>
                  <a:srgbClr val="00279F"/>
                </a:solidFill>
              </a:rPr>
              <a:t>Hybrid automatic repeat request (HARQ)-capable devices attempting to decode 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None/>
            </a:pPr>
            <a:r>
              <a:rPr lang="en-US" sz="1800" dirty="0">
                <a:solidFill>
                  <a:srgbClr val="00279F"/>
                </a:solidFill>
              </a:rPr>
              <a:t>a retransmitted MPDU combine their soft-bits 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None/>
            </a:pPr>
            <a:r>
              <a:rPr lang="en-US" sz="1800" dirty="0">
                <a:solidFill>
                  <a:srgbClr val="00279F"/>
                </a:solidFill>
              </a:rPr>
              <a:t>to improve the likelihood of correct decoding.</a:t>
            </a:r>
            <a:endParaRPr sz="18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l="29525" t="20601" r="43701" b="5201"/>
          <a:stretch/>
        </p:blipFill>
        <p:spPr>
          <a:xfrm>
            <a:off x="5759624" y="1295326"/>
            <a:ext cx="3384376" cy="5275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200" b="1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Introduction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Objectives and Timeline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Candidate Technical Features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320 MHz Bandwidth and More Efficient Utilization of Noncontiguous Spectrum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Multi-Band/Multi-Channel Aggregation and Operation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16 Spatial Streams and Multiple-Input Multiple-Output Protocol Enhancements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Multi-Access Point Coordination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Enhanced Link Adaptation and Retransmission Protocol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Coexistence in the 6 GHz Band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802.11be Performance Evaluation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Conclusions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References</a:t>
            </a:r>
            <a:endParaRPr sz="2000">
              <a:solidFill>
                <a:srgbClr val="D8D8D8"/>
              </a:solidFill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173" name="Google Shape;17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11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Coexistence in the 6 GHz Band</a:t>
            </a: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12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457200" y="1196752"/>
            <a:ext cx="8363272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major types of technologies are foreseen to share the 6 GHz band:</a:t>
            </a:r>
            <a:endParaRPr dirty="0"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— and to-be-deployed — fixed and mobile services, which can be considered as </a:t>
            </a:r>
            <a:r>
              <a:rPr lang="en-US" sz="1800" b="1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incumbents</a:t>
            </a:r>
            <a:r>
              <a:rPr lang="en-US" sz="1800" b="0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Newcomers</a:t>
            </a:r>
            <a:r>
              <a:rPr lang="en-US" sz="1800" b="0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we can distinguish between IEEE-based technologies, such as 802.11ax or 802.11be, and Third Generation Partnership Project (3GPP)-based ones, such as New Radio-Unlicensed (NR-U).</a:t>
            </a:r>
            <a:endParaRPr sz="1800" b="0" i="0" u="none" strike="noStrike" cap="none" dirty="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Coexistence between newcomers, such as 802.11ax/be and NR-U, is likely to be governed by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listen-before-talk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[2]. However, 802.11ax/be may not be treated as an incumbent technology, and thus advantages in terms of energy detection threshold may not be given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 of a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preamble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multiple technologies to realize a cross-technology preamble detection and/or virtual carrier-sense-like mechanism has also been considered to enhance coexistence.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200" b="1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4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Introduction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Objectives and Timeline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Candidate Technical Features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320 MHz Bandwidth and More Efficient Utilization of Noncontiguous Spectrum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Multi-Band/Multi-Channel Aggregation and Operation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16 Spatial Streams and Multiple-Input Multiple-Output Protocol Enhancements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Multi-Access Point Coordination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Enhanced Link Adaptation and Retransmission Protocol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Coexistence in the 6 GHz Band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802.11be Performance Evaluation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Conclusions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References</a:t>
            </a:r>
            <a:endParaRPr sz="2000">
              <a:solidFill>
                <a:srgbClr val="D8D8D8"/>
              </a:solidFill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13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802.11be Performance Evaluation (1/2)</a:t>
            </a:r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14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457200" y="1196752"/>
            <a:ext cx="8363272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bandwidth:</a:t>
            </a:r>
            <a:endParaRPr dirty="0"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802.11be-capable APs support 160 MHz transmissions in the 6 GHz band.</a:t>
            </a:r>
            <a:endParaRPr dirty="0"/>
          </a:p>
          <a:p>
            <a: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antennas and spatial streams per AP:</a:t>
            </a:r>
            <a:endParaRPr dirty="0"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802.11be-capable APs incorporate 16 antennas, and can spatially multiplex up to 16 STAs in downlink and uplink — doubling the number of antennas and spatial streams </a:t>
            </a:r>
            <a:r>
              <a:rPr lang="en-US" sz="1800" b="0" i="0" u="none" strike="noStrike" cap="none" dirty="0" err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w.r.t.</a:t>
            </a:r>
            <a:r>
              <a:rPr lang="en-US" sz="1800" b="0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802.11ax APs.</a:t>
            </a:r>
            <a:endParaRPr dirty="0"/>
          </a:p>
          <a:p>
            <a: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Implicit CSI acquisition:</a:t>
            </a:r>
            <a:endParaRPr dirty="0"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802.11be-capable APs rely on STA-transmitted pilots to estimate the channel. This allows 802.11be to reduce the overhead introduced by the explicit CSI acquisition procedure of 802.11ax.</a:t>
            </a:r>
            <a:endParaRPr dirty="0"/>
          </a:p>
          <a:p>
            <a: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802.11be Performance Evaluation (2/2)</a:t>
            </a:r>
            <a:endParaRPr sz="3200" b="1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15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l="16925" t="24411" r="44489" b="17799"/>
          <a:stretch/>
        </p:blipFill>
        <p:spPr>
          <a:xfrm>
            <a:off x="1810840" y="1503973"/>
            <a:ext cx="5522320" cy="468943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200" b="1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7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 dirty="0">
                <a:solidFill>
                  <a:srgbClr val="D8D8D8"/>
                </a:solidFill>
              </a:rPr>
              <a:t>Introduction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 dirty="0">
                <a:solidFill>
                  <a:srgbClr val="D8D8D8"/>
                </a:solidFill>
              </a:rPr>
              <a:t>Objectives and Timeline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 dirty="0">
                <a:solidFill>
                  <a:srgbClr val="D8D8D8"/>
                </a:solidFill>
              </a:rPr>
              <a:t>Candidate Technical Features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 dirty="0">
                <a:solidFill>
                  <a:srgbClr val="D8D8D8"/>
                </a:solidFill>
              </a:rPr>
              <a:t>320 MHz Bandwidth and More Efficient Utilization of Noncontiguous Spectrum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 dirty="0">
                <a:solidFill>
                  <a:srgbClr val="D8D8D8"/>
                </a:solidFill>
              </a:rPr>
              <a:t>Multi-Band/Multi-Channel Aggregation and Operation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 dirty="0">
                <a:solidFill>
                  <a:srgbClr val="D8D8D8"/>
                </a:solidFill>
              </a:rPr>
              <a:t>16 Spatial Streams and Multiple-Input Multiple-Output Protocol Enhancements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 dirty="0">
                <a:solidFill>
                  <a:srgbClr val="D8D8D8"/>
                </a:solidFill>
              </a:rPr>
              <a:t>Multi-Access Point Coordination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 dirty="0">
                <a:solidFill>
                  <a:srgbClr val="D8D8D8"/>
                </a:solidFill>
              </a:rPr>
              <a:t>Enhanced Link Adaptation and Retransmission Protocol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 dirty="0">
                <a:solidFill>
                  <a:srgbClr val="D8D8D8"/>
                </a:solidFill>
              </a:rPr>
              <a:t>Coexistence in the 6 GHz Band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 dirty="0">
                <a:solidFill>
                  <a:srgbClr val="D8D8D8"/>
                </a:solidFill>
              </a:rPr>
              <a:t>802.11be Performance Evaluation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Conclusions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 dirty="0">
                <a:solidFill>
                  <a:srgbClr val="D8D8D8"/>
                </a:solidFill>
              </a:rPr>
              <a:t>References</a:t>
            </a:r>
            <a:endParaRPr sz="2000" dirty="0">
              <a:solidFill>
                <a:srgbClr val="D8D8D8"/>
              </a:solidFill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sp>
        <p:nvSpPr>
          <p:cNvPr id="214" name="Google Shape;2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16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17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article, we have presented a comprehensive overview of the initial steps taken toward the creation and standardization of 802.11be and main objectives and expected timelines, shared the viewpoints of different Wi-Fi stakeholders, and discussed its main candidate features. .</a:t>
            </a:r>
            <a:endParaRPr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200" b="1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Introduction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Objectives and Timeline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Candidate Technical Features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320 MHz Bandwidth and More Efficient Utilization of Noncontiguous Spectrum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Multi-Band/Multi-Channel Aggregation and Operation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16 Spatial Streams and Multiple-Input Multiple-Output Protocol Enhancements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Multi-Access Point Coordination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Enhanced Link Adaptation and Retransmission Protocol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Coexistence in the 6 GHz Band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802.11be Performance Evaluation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Conclusions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References</a:t>
            </a: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230" name="Google Shape;23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18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2800"/>
              <a:buFont typeface="Times New Roman"/>
              <a:buNone/>
            </a:pPr>
            <a:r>
              <a:rPr lang="en-US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b="1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0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[1] D. Lopez-Perez, A. Garcia-Rodriguez, L. Galati-Giordano, M. Kasslin and K. Doppler, "IEEE 802.11be Extremely High Throughput: The Next Generation of Wi-Fi Technology Beyond 802.11ax," in IEEE Communications Magazine, vol. 57, no. 9, pp. 113-119, September 2019, doi: 10.1109/MCOM.001.1900338.</a:t>
            </a:r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19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200" b="1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Introduction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Objectives and Timeline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Candidate Technical Features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 dirty="0">
                <a:solidFill>
                  <a:srgbClr val="00279F"/>
                </a:solidFill>
              </a:rPr>
              <a:t>320 MHz Bandwidth and More Efficient Utilization of Noncontiguous Spectrum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 dirty="0">
                <a:solidFill>
                  <a:srgbClr val="00279F"/>
                </a:solidFill>
              </a:rPr>
              <a:t>Multi-Band/Multi-Channel Aggregation and Operation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 dirty="0">
                <a:solidFill>
                  <a:srgbClr val="00279F"/>
                </a:solidFill>
              </a:rPr>
              <a:t>16 Spatial Streams and Multiple-Input Multiple-Output Protocol Enhancements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 dirty="0">
                <a:solidFill>
                  <a:srgbClr val="00279F"/>
                </a:solidFill>
              </a:rPr>
              <a:t>Multi-Access Point Coordination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 dirty="0">
                <a:solidFill>
                  <a:srgbClr val="00279F"/>
                </a:solidFill>
              </a:rPr>
              <a:t>Enhanced Link Adaptation and Retransmission Protocol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Coexistence in the 6 GHz Band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802.11be Performance Evaluation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Conclusions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References</a:t>
            </a:r>
            <a:endParaRPr sz="2000"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2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200" b="1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Introduction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Objectives and Timeline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Candidate Technical Features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320 MHz Bandwidth and More Efficient Utilization of Noncontiguous Spectrum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Multi-Band/Multi-Channel Aggregation and Operation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16 Spatial Streams and Multiple-Input Multiple-Output Protocol Enhancements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Multi-Access Point Coordination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Enhanced Link Adaptation and Retransmission Protocol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Coexistence in the 6 GHz Band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802.11be Performance Evaluation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Conclusions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References</a:t>
            </a:r>
            <a:endParaRPr sz="2000">
              <a:solidFill>
                <a:srgbClr val="D8D8D8"/>
              </a:solidFill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3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3200" b="1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363272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Concurrently, the requirements of wireless data services continue to increase in many scenarios and its throughput demand will keep </a:t>
            </a:r>
            <a:r>
              <a:rPr lang="en-US" sz="2000" b="1" dirty="0"/>
              <a:t>growing to tens of gigabits per second.</a:t>
            </a:r>
            <a:endParaRPr sz="2000" b="1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New applications demanding both </a:t>
            </a:r>
            <a:r>
              <a:rPr lang="en-US" sz="2000" b="1" dirty="0"/>
              <a:t>high throughput </a:t>
            </a:r>
            <a:r>
              <a:rPr lang="en-US" sz="2000" dirty="0"/>
              <a:t>and </a:t>
            </a:r>
            <a:r>
              <a:rPr lang="en-US" sz="2000" b="1" dirty="0"/>
              <a:t>low latency </a:t>
            </a:r>
            <a:r>
              <a:rPr lang="en-US" sz="2000" dirty="0"/>
              <a:t>are also proliferating.</a:t>
            </a:r>
            <a:endParaRPr sz="2000" dirty="0"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683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We dive into the </a:t>
            </a:r>
            <a:r>
              <a:rPr lang="en-US" sz="2000" b="1" dirty="0"/>
              <a:t>main candidate technical features of 802.11be</a:t>
            </a:r>
            <a:r>
              <a:rPr lang="en-US" sz="2000" dirty="0"/>
              <a:t>, presenting each of them, and describing their benefits and challenges.</a:t>
            </a:r>
            <a:endParaRPr dirty="0"/>
          </a:p>
          <a:p>
            <a:pPr marL="3429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dirty="0">
              <a:solidFill>
                <a:srgbClr val="00279F"/>
              </a:solidFill>
            </a:endParaRPr>
          </a:p>
        </p:txBody>
      </p:sp>
      <p:sp>
        <p:nvSpPr>
          <p:cNvPr id="115" name="Google Shape;115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4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200" b="1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Introduction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Objectives and Timeline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Candidate Technical Features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320 MHz Bandwidth and More Efficient Utilization of Noncontiguous Spectrum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Multi-Band/Multi-Channel Aggregation and Operation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16 Spatial Streams and Multiple-Input Multiple-Output Protocol Enhancements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Multi-Access Point Coordination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D8D8D8"/>
              </a:buClr>
              <a:buSzPts val="1800"/>
              <a:buChar char="–"/>
            </a:pPr>
            <a:r>
              <a:rPr lang="en-US" sz="1800">
                <a:solidFill>
                  <a:srgbClr val="D8D8D8"/>
                </a:solidFill>
              </a:rPr>
              <a:t>Enhanced Link Adaptation and Retransmission Protocol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Coexistence in the 6 GHz Band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802.11be Performance Evaluation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Conclusions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References</a:t>
            </a:r>
            <a:endParaRPr sz="2000">
              <a:solidFill>
                <a:srgbClr val="D8D8D8"/>
              </a:solidFill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123" name="Google Shape;12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5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and Timeline</a:t>
            </a:r>
            <a:endParaRPr sz="3200" b="1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7012" t="46587" r="8607" b="27391"/>
          <a:stretch/>
        </p:blipFill>
        <p:spPr>
          <a:xfrm>
            <a:off x="213398" y="2276872"/>
            <a:ext cx="8717204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6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200" b="1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Introduction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Objectives and Timeline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Candidate Technical Features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320 MHz Bandwidth and More Efficient Utilization of Noncontiguous Spectrum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Multi-Band/Multi-Channel Aggregation and Operation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16 Spatial Streams and Multiple-Input Multiple-Output Protocol Enhancements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Multi-Access Point Coordination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>
                <a:solidFill>
                  <a:srgbClr val="00279F"/>
                </a:solidFill>
              </a:rPr>
              <a:t>Enhanced Link Adaptation and Retransmission Protocol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Coexistence in the 6 GHz Band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802.11be Performance Evaluation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Conclusions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D8D8D8"/>
              </a:buClr>
              <a:buSzPts val="2000"/>
              <a:buChar char="•"/>
            </a:pPr>
            <a:r>
              <a:rPr lang="en-US" sz="2000">
                <a:solidFill>
                  <a:srgbClr val="D8D8D8"/>
                </a:solidFill>
              </a:rPr>
              <a:t>References</a:t>
            </a:r>
            <a:endParaRPr sz="2000">
              <a:solidFill>
                <a:srgbClr val="D8D8D8"/>
              </a:solidFill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7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Candidate Technical Features (1/3)</a:t>
            </a:r>
            <a:endParaRPr sz="3200" b="1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8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457200" y="1196752"/>
            <a:ext cx="8363272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320 MHz Bandwidth and More Efficient Utilization of Noncontiguous Spectrum.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schedule uplink transmissions in the 6GHz band, thereby reducing the time spent on channel contention.</a:t>
            </a:r>
            <a:endParaRPr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the ability to request 802.11ax devices to vacate the 6 GHz band on demand, to reinforce such coordinated access.</a:t>
            </a:r>
            <a:endParaRPr sz="1800" b="0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l="7876" t="41994" r="8602" b="13614"/>
          <a:stretch/>
        </p:blipFill>
        <p:spPr>
          <a:xfrm>
            <a:off x="357055" y="3373575"/>
            <a:ext cx="8429904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79F"/>
              </a:buClr>
              <a:buSzPts val="3200"/>
              <a:buFont typeface="Times New Roman"/>
              <a:buNone/>
            </a:pPr>
            <a:r>
              <a:rPr lang="en-US" sz="3200" b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Candidate Technical Features (2/3)</a:t>
            </a:r>
            <a:endParaRPr sz="3200" b="1">
              <a:solidFill>
                <a:srgbClr val="0027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9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83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Multi-Band/Multi-Channel Aggregation and Operation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3111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 dirty="0">
                <a:solidFill>
                  <a:srgbClr val="00279F"/>
                </a:solidFill>
              </a:rPr>
              <a:t>Multi-band data aggregation.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3111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 dirty="0">
                <a:solidFill>
                  <a:srgbClr val="00279F"/>
                </a:solidFill>
              </a:rPr>
              <a:t>Simultaneous transmission and reception in different bands/channels.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3111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 dirty="0">
                <a:solidFill>
                  <a:srgbClr val="00279F"/>
                </a:solidFill>
              </a:rPr>
              <a:t>Simultaneous transmission and reception in the same channel.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3111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Char char="–"/>
            </a:pPr>
            <a:r>
              <a:rPr lang="en-US" sz="1800" dirty="0">
                <a:solidFill>
                  <a:srgbClr val="00279F"/>
                </a:solidFill>
              </a:rPr>
              <a:t>Data and control plane separation.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Spatial Streams and Multiple-Input Multiple-Output Protocol Enhancements.</a:t>
            </a:r>
            <a:endParaRPr dirty="0"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802.11be upgrade the APs’ spatial multiplexing capabilities to accommodate up to 16 spatial streams.</a:t>
            </a:r>
            <a:endParaRPr dirty="0"/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279F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Taking full advantage of both the high-speed backhaul provided by </a:t>
            </a:r>
            <a:r>
              <a:rPr lang="en-US" sz="1800" b="0" i="0" u="none" strike="noStrike" cap="none" dirty="0" err="1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fiberto</a:t>
            </a:r>
            <a:r>
              <a:rPr lang="en-US" sz="1800" b="0" i="0" u="none" strike="noStrike" cap="none" dirty="0">
                <a:solidFill>
                  <a:srgbClr val="002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-the-home (FTTH) solutions and the rich scattering in indoor environments.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1139</Words>
  <Application>Microsoft Office PowerPoint</Application>
  <PresentationFormat>如螢幕大小 (4:3)</PresentationFormat>
  <Paragraphs>213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1_Office 佈景主題</vt:lpstr>
      <vt:lpstr>IEEE 802.11be Extremely High Throughput: The Next Generation of Wi-Fi Technology Beyond 802.11ax</vt:lpstr>
      <vt:lpstr>Outline</vt:lpstr>
      <vt:lpstr>Outline</vt:lpstr>
      <vt:lpstr>Introduction </vt:lpstr>
      <vt:lpstr>Outline</vt:lpstr>
      <vt:lpstr>Objectives and Timeline</vt:lpstr>
      <vt:lpstr>Outline</vt:lpstr>
      <vt:lpstr>Candidate Technical Features (1/3)</vt:lpstr>
      <vt:lpstr>Candidate Technical Features (2/3)</vt:lpstr>
      <vt:lpstr>Candidate Technical Features (3/3)</vt:lpstr>
      <vt:lpstr>Outline</vt:lpstr>
      <vt:lpstr>Coexistence in the 6 GHz Band</vt:lpstr>
      <vt:lpstr>Outline</vt:lpstr>
      <vt:lpstr>802.11be Performance Evaluation (1/2)</vt:lpstr>
      <vt:lpstr>802.11be Performance Evaluation (2/2)</vt:lpstr>
      <vt:lpstr>Outline</vt:lpstr>
      <vt:lpstr>Conclusions</vt:lpstr>
      <vt:lpstr>Outline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802.11be Extremely High Throughput: The Next Generation of Wi-Fi Technology Beyond 802.11ax</dc:title>
  <dc:creator>Chu</dc:creator>
  <cp:lastModifiedBy>mushiro</cp:lastModifiedBy>
  <cp:revision>4</cp:revision>
  <dcterms:created xsi:type="dcterms:W3CDTF">2012-05-15T03:18:13Z</dcterms:created>
  <dcterms:modified xsi:type="dcterms:W3CDTF">2021-07-19T06:57:48Z</dcterms:modified>
</cp:coreProperties>
</file>