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9" r:id="rId4"/>
    <p:sldId id="258" r:id="rId5"/>
    <p:sldId id="280" r:id="rId6"/>
    <p:sldId id="290" r:id="rId7"/>
    <p:sldId id="281" r:id="rId8"/>
    <p:sldId id="291" r:id="rId9"/>
    <p:sldId id="282" r:id="rId10"/>
    <p:sldId id="288" r:id="rId11"/>
    <p:sldId id="289" r:id="rId12"/>
    <p:sldId id="292" r:id="rId13"/>
    <p:sldId id="296" r:id="rId14"/>
    <p:sldId id="293" r:id="rId15"/>
    <p:sldId id="297" r:id="rId16"/>
    <p:sldId id="284" r:id="rId17"/>
    <p:sldId id="294" r:id="rId18"/>
    <p:sldId id="285" r:id="rId19"/>
    <p:sldId id="295" r:id="rId20"/>
    <p:sldId id="259" r:id="rId21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9F"/>
    <a:srgbClr val="E6E6E6"/>
    <a:srgbClr val="78A6DE"/>
    <a:srgbClr val="FFD961"/>
    <a:srgbClr val="FA5C5C"/>
    <a:srgbClr val="84E895"/>
    <a:srgbClr val="9FAAFB"/>
    <a:srgbClr val="6565FF"/>
    <a:srgbClr val="3B3B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47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1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05B2-29C2-4068-966B-74B43677177F}" type="datetimeFigureOut">
              <a:rPr lang="zh-TW" altLang="en-US" smtClean="0"/>
              <a:pPr/>
              <a:t>2021/7/17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A770-1EBB-4661-983E-E260B075B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44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7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0A8A-1142-43F9-82AC-DD3B3D008E78}" type="datetimeFigureOut">
              <a:rPr lang="zh-TW" altLang="en-US" smtClean="0"/>
              <a:pPr/>
              <a:t>2021/7/17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1BBA-9F9F-4F0B-B497-E526850DAA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4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971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854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0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51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52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80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13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69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7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45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9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8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90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27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08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25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62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00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8B60B9AF-4D2A-482B-BB93-F291F6020F4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9B6E-192C-42D7-BEEC-08C3CCDD1A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BBEC-CD48-43A0-AE9B-104231F0AA1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1600">
                <a:latin typeface="+mj-lt"/>
                <a:ea typeface="+mj-ea"/>
              </a:defRPr>
            </a:lvl1pPr>
            <a:lvl2pPr>
              <a:defRPr sz="1400">
                <a:latin typeface="+mj-lt"/>
                <a:ea typeface="+mj-ea"/>
              </a:defRPr>
            </a:lvl2pPr>
            <a:lvl3pPr>
              <a:defRPr sz="1200">
                <a:latin typeface="+mj-lt"/>
                <a:ea typeface="+mj-ea"/>
              </a:defRPr>
            </a:lvl3pPr>
            <a:lvl4pPr>
              <a:defRPr sz="1200">
                <a:latin typeface="+mj-lt"/>
                <a:ea typeface="+mj-ea"/>
              </a:defRPr>
            </a:lvl4pPr>
            <a:lvl5pPr>
              <a:defRPr sz="1400">
                <a:latin typeface="+mj-lt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CD5267EE-34EC-4F47-BC09-F581050D25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C16-894A-4297-B606-BCB9C506E6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B8A-2A55-4F11-AD47-FF0EA238A7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2112-7C55-4D4B-BE0F-0CD8B75D1D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41AF-9C00-4C72-868C-1E92FF5C82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65F6-4EAF-4756-B99D-2C29643174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3D25-D14C-428B-A4EA-8CEA6C816D8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4A0-86E7-41B5-AEA3-C37FE48A38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C1FCD38-235D-45D0-BF8D-1D65A4AF76C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zh-TW" dirty="0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en-US" altLang="zh-TW" b="1" dirty="0">
                <a:solidFill>
                  <a:prstClr val="black">
                    <a:tint val="75000"/>
                  </a:prstClr>
                </a:solidFill>
              </a:rPr>
              <a:t>21</a:t>
            </a:r>
            <a:endParaRPr lang="zh-TW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0000FF"/>
          </a:solidFill>
          <a:latin typeface="+mj-ea"/>
          <a:ea typeface="+mj-ea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ny84052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tfeng@mail.nctu.edu.t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802.11be Extremely High Throughput:</a:t>
            </a:r>
            <a:b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Next Generation of Wi-Fi Technology</a:t>
            </a:r>
            <a:b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Beyond 802.11ax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767705" cy="3744416"/>
          </a:xfrm>
        </p:spPr>
        <p:txBody>
          <a:bodyPr>
            <a:noAutofit/>
          </a:bodyPr>
          <a:lstStyle/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Speaker: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Sheng-Han Chung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  <a:hlinkClick r:id="rId3"/>
              </a:rPr>
              <a:t>(groundhogsh@gmail.com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Advisor: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Kai-Ten Feng,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Ph.D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Professor </a:t>
            </a:r>
            <a:endParaRPr lang="zh-TW" altLang="en-US" sz="1800" b="1" dirty="0">
              <a:solidFill>
                <a:schemeClr val="tx1"/>
              </a:solidFill>
              <a:latin typeface="+mj-lt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hlinkClick r:id="rId4"/>
              </a:rPr>
              <a:t>ktfeng@mail.nctu.edu.tw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Institute of Communications Engineering 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National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Chiao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Tung University (NCTU) Hsinchu, Taiwan</a:t>
            </a:r>
          </a:p>
          <a:p>
            <a:endParaRPr lang="en-US" altLang="zh-TW" sz="1800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  <a:ea typeface="微軟正黑體" pitchFamily="34" charset="-120"/>
              </a:rPr>
              <a:t>July 15th, 2021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 Technical Features (2/3)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E88D945-F1D4-47D3-A78C-4D4C927644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00FF"/>
                </a:solidFill>
                <a:latin typeface="+mj-lt"/>
                <a:ea typeface="+mj-ea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16 Spatial Streams and Multiple-Input Multiple-Output Protocol Enhancements.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802.11be upgrade the APs’ spatial multiplexing capabilities to accommodate up to 16 spatial streams.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Taking full advantage of both the high-speed backhaul provided by </a:t>
            </a:r>
            <a:r>
              <a:rPr lang="en-US" altLang="zh-TW" sz="1800" dirty="0" err="1">
                <a:solidFill>
                  <a:srgbClr val="00279F"/>
                </a:solidFill>
              </a:rPr>
              <a:t>fiberto</a:t>
            </a:r>
            <a:r>
              <a:rPr lang="en-US" altLang="zh-TW" sz="1800" dirty="0">
                <a:solidFill>
                  <a:srgbClr val="00279F"/>
                </a:solidFill>
              </a:rPr>
              <a:t>-the-home (FTTH) solutions and the rich scattering in indoor environments.</a:t>
            </a:r>
          </a:p>
          <a:p>
            <a:endParaRPr lang="en-US" altLang="zh-TW" sz="2000" dirty="0"/>
          </a:p>
        </p:txBody>
      </p:sp>
      <p:pic>
        <p:nvPicPr>
          <p:cNvPr id="11" name="內容版面配置區 5">
            <a:extLst>
              <a:ext uri="{FF2B5EF4-FFF2-40B4-BE49-F238E27FC236}">
                <a16:creationId xmlns:a16="http://schemas.microsoft.com/office/drawing/2014/main" id="{C7333349-71F6-4539-831C-E9CB3935A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3" t="41994" r="8606" b="13615"/>
          <a:stretch/>
        </p:blipFill>
        <p:spPr>
          <a:xfrm>
            <a:off x="501055" y="3429000"/>
            <a:ext cx="842990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7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 Technical Features (3/3)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9A090D8D-BE63-4D5D-B98C-6512583D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Multi-Access Point Coordination</a:t>
            </a:r>
            <a:r>
              <a:rPr lang="en-US" altLang="zh-TW" sz="1800" dirty="0">
                <a:solidFill>
                  <a:srgbClr val="00279F"/>
                </a:solidFill>
              </a:rPr>
              <a:t> 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Coordinated OFDMA.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Coordinated Null Steering.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Distributed MIMO (D-MIMO).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000" dirty="0"/>
              <a:t>Enhanced Link Adaptation and Retransmission</a:t>
            </a:r>
          </a:p>
          <a:p>
            <a:pPr marL="0" indent="0">
              <a:buNone/>
            </a:pPr>
            <a:r>
              <a:rPr lang="en-US" altLang="zh-TW" sz="2000" dirty="0"/>
              <a:t>      Protocol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HARQ-capable devices attempting to decode 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00279F"/>
                </a:solidFill>
              </a:rPr>
              <a:t>a retransmitted MPDU combine their soft-bits 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00279F"/>
                </a:solidFill>
              </a:rPr>
              <a:t>to improve the likelihood of correct decoding.</a:t>
            </a:r>
            <a:endParaRPr lang="en-US" altLang="zh-TW" sz="1800" dirty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1F6D31-CD69-4969-B39A-A401DD509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25" t="20601" r="43701" b="5201"/>
          <a:stretch/>
        </p:blipFill>
        <p:spPr>
          <a:xfrm>
            <a:off x="5759624" y="1295326"/>
            <a:ext cx="3384376" cy="52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Objectives and Timeline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Candidate Technical Features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320 MHz Bandwidth and More Efficient Utilization of Noncontiguous Spectrum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Enhanced Link Adaptation and Retransmission Protocol</a:t>
            </a:r>
          </a:p>
          <a:p>
            <a:r>
              <a:rPr lang="en-US" altLang="zh-TW" sz="2000" dirty="0"/>
              <a:t>Coexistence in the 6 GHz Band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802.11be Performance Evaluation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Conclusions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4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Coexistence in the 6 GHz Band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7116B42-FBEC-4A2B-81D8-0B7C85E700C6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363272" cy="4929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00FF"/>
                </a:solidFill>
                <a:latin typeface="+mj-lt"/>
                <a:ea typeface="+mj-ea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Two major types of technologies are foreseen to share the 6 GHz band: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Existing — and to-be-deployed — fixed and mobile services, which can be considered as incumbents.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Newcomers, where we can distinguish between IEEE-based technologies, such as 802.11ax or 802.11be, and Third Generation Partnership Project (3GPP)-based ones, such as New Radio-Unlicensed (NR-U).</a:t>
            </a:r>
          </a:p>
          <a:p>
            <a:pPr marL="457200" lvl="1" indent="0">
              <a:buNone/>
            </a:pPr>
            <a:endParaRPr lang="en-US" altLang="zh-TW" sz="1800" dirty="0">
              <a:solidFill>
                <a:srgbClr val="00279F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5632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Objectives and Timeline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Candidate Technical Features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320 MHz Bandwidth and More Efficient Utilization of Noncontiguous Spectrum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Enhanced Link Adaptation and Retransmission Protocol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Coexistence in the 6 GHz Band</a:t>
            </a:r>
          </a:p>
          <a:p>
            <a:r>
              <a:rPr lang="en-US" altLang="zh-TW" sz="2000" dirty="0"/>
              <a:t>802.11be Performance Evaluation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Conclusions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9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802.11be Performance Evaluation (1/2)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7116B42-FBEC-4A2B-81D8-0B7C85E700C6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363272" cy="4929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00FF"/>
                </a:solidFill>
                <a:latin typeface="+mj-lt"/>
                <a:ea typeface="+mj-ea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More bandwidth: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802.11be-capable APs support 160 MHz transmissions in the 6 GHz band.</a:t>
            </a:r>
          </a:p>
          <a:p>
            <a:pPr lvl="1"/>
            <a:endParaRPr lang="en-US" altLang="zh-TW" sz="1800" dirty="0">
              <a:solidFill>
                <a:srgbClr val="00279F"/>
              </a:solidFill>
            </a:endParaRPr>
          </a:p>
          <a:p>
            <a:r>
              <a:rPr lang="en-US" altLang="zh-TW" sz="2000" dirty="0"/>
              <a:t>More antennas and spatial streams per AP: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802.11be-capable APs incorporate 16 antennas, and can spatially multiplex up to 16 STAs in downlink and uplink — doubling the number of antennas and spatial streams </a:t>
            </a:r>
            <a:r>
              <a:rPr lang="en-US" altLang="zh-TW" sz="1800" dirty="0" err="1">
                <a:solidFill>
                  <a:srgbClr val="00279F"/>
                </a:solidFill>
              </a:rPr>
              <a:t>w.r.t.</a:t>
            </a:r>
            <a:r>
              <a:rPr lang="en-US" altLang="zh-TW" sz="1800" dirty="0">
                <a:solidFill>
                  <a:srgbClr val="00279F"/>
                </a:solidFill>
              </a:rPr>
              <a:t> 802.11ax APs.</a:t>
            </a:r>
          </a:p>
          <a:p>
            <a:pPr lvl="1"/>
            <a:endParaRPr lang="en-US" altLang="zh-TW" sz="1800" dirty="0">
              <a:solidFill>
                <a:srgbClr val="00279F"/>
              </a:solidFill>
            </a:endParaRPr>
          </a:p>
          <a:p>
            <a:r>
              <a:rPr lang="en-US" altLang="zh-TW" sz="2000" dirty="0"/>
              <a:t>Implicit CSI acquisition: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802.11be-capable APs rely on STA-transmitted pilots to estimate the channel. This allows 802.11be to reduce the overhead introduced by the explicit CSI acquisition procedure of 802.11ax.</a:t>
            </a:r>
          </a:p>
          <a:p>
            <a:pPr lvl="1"/>
            <a:endParaRPr lang="en-US" altLang="zh-TW" sz="1800" dirty="0">
              <a:solidFill>
                <a:srgbClr val="00279F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44777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802.11be Performance Evaluation (2/2)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AEC5460-21EB-4136-9DCE-389A856F1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5" t="24411" r="44489" b="17800"/>
          <a:stretch/>
        </p:blipFill>
        <p:spPr>
          <a:xfrm>
            <a:off x="1943708" y="1928180"/>
            <a:ext cx="5256584" cy="442817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E862B2E-52C2-4766-816C-DB6E7F2468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00FF"/>
                </a:solidFill>
                <a:latin typeface="+mj-lt"/>
                <a:ea typeface="+mj-ea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STAs generally experience smaller throughputs in the downlink than in the uplink in spite of the identical downlink/uplink traffic generation ratio.</a:t>
            </a:r>
          </a:p>
          <a:p>
            <a:endParaRPr lang="en-US" altLang="zh-TW" sz="2000" dirty="0"/>
          </a:p>
          <a:p>
            <a:pPr marL="457200" lvl="1" indent="0">
              <a:buNone/>
            </a:pPr>
            <a:endParaRPr lang="en-US" altLang="zh-TW" sz="1800" dirty="0">
              <a:solidFill>
                <a:srgbClr val="00279F"/>
              </a:solidFill>
            </a:endParaRPr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78441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Objectives and Timeline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Candidate Technical Features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320 MHz Bandwidth and More Efficient Utilization of Noncontiguous Spectrum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Enhanced Link Adaptation and Retransmission Protocol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Coexistence in the 6 GHz Band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802.11be Performance Evaluation</a:t>
            </a:r>
          </a:p>
          <a:p>
            <a:r>
              <a:rPr lang="en-US" altLang="zh-TW" sz="2000" dirty="0"/>
              <a:t>Conclusions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9A090D8D-BE63-4D5D-B98C-6512583D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In this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article, we have presented a comprehensive overview of the initial steps taken toward the creation and standardization of 802.11be and main objectives and expected timelines, shared the viewpoints of different Wi-Fi stakeholders, and discussed its main candidate features. 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9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Objectives and Timeline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Candidate Technical Features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320 MHz Bandwidth and More Efficient Utilization of Noncontiguous Spectrum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Enhanced Link Adaptation and Retransmission Protocol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Coexistence in the 6 GHz Band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802.11be Performance Evaluation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Conclusions</a:t>
            </a:r>
          </a:p>
          <a:p>
            <a:r>
              <a:rPr lang="en-US" altLang="zh-TW" sz="2000" dirty="0"/>
              <a:t>References</a:t>
            </a:r>
            <a:endParaRPr lang="zh-TW" altLang="en-US" sz="2000" dirty="0"/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6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Introduction</a:t>
            </a:r>
          </a:p>
          <a:p>
            <a:r>
              <a:rPr lang="en-US" altLang="zh-TW" sz="2000" dirty="0"/>
              <a:t>Objectives and Timeline</a:t>
            </a:r>
          </a:p>
          <a:p>
            <a:r>
              <a:rPr lang="en-US" altLang="zh-TW" sz="2000" dirty="0"/>
              <a:t>Candidate Technical Features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320 MHz Bandwidth and More Efficient Utilization of Noncontiguous Spectrum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Enhanced Link Adaptation and Retransmission Protocol</a:t>
            </a:r>
          </a:p>
          <a:p>
            <a:r>
              <a:rPr lang="en-US" altLang="zh-TW" sz="2000" dirty="0"/>
              <a:t>Coexistence in the 6 GHz Band</a:t>
            </a:r>
          </a:p>
          <a:p>
            <a:r>
              <a:rPr lang="en-US" altLang="zh-TW" sz="2000" dirty="0"/>
              <a:t>802.11be Performance Evaluation</a:t>
            </a:r>
          </a:p>
          <a:p>
            <a:r>
              <a:rPr lang="en-US" altLang="zh-TW" sz="2000" dirty="0"/>
              <a:t>Conclusions</a:t>
            </a:r>
          </a:p>
          <a:p>
            <a:r>
              <a:rPr lang="en-US" altLang="zh-TW" sz="2000" dirty="0"/>
              <a:t>References</a:t>
            </a:r>
            <a:endParaRPr lang="zh-TW" altLang="en-US" sz="2000" dirty="0"/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zh-TW" altLang="en-US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[1] D. Lopez-Perez, A. Garcia-Rodriguez, L. Galati-Giordano, M. </a:t>
            </a:r>
            <a:r>
              <a:rPr lang="en-US" altLang="zh-TW" dirty="0" err="1"/>
              <a:t>Kasslin</a:t>
            </a:r>
            <a:r>
              <a:rPr lang="en-US" altLang="zh-TW" dirty="0"/>
              <a:t> and K. Doppler, "IEEE 802.11be Extremely High Throughput: The Next Generation of Wi-Fi Technology Beyond 802.11ax," in IEEE Communications Magazine, vol. 57, no. 9, pp. 113-119, September 2019, </a:t>
            </a:r>
            <a:r>
              <a:rPr lang="en-US" altLang="zh-TW" dirty="0" err="1"/>
              <a:t>doi</a:t>
            </a:r>
            <a:r>
              <a:rPr lang="en-US" altLang="zh-TW" dirty="0"/>
              <a:t>: 10.1109/MCOM.001.1900338.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Objectives and Timeline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Candidate Technical Features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320 MHz Bandwidth and More Efficient Utilization of Noncontiguous Spectrum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Enhanced Link Adaptation and Retransmission Protocol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Coexistence in the 6 GHz Band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802.11be Performance Evaluation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Conclusions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5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(1/2)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Concurrently, the requirements of wireless</a:t>
            </a:r>
            <a:r>
              <a:rPr lang="zh-TW" altLang="en-US" sz="2000" dirty="0"/>
              <a:t> </a:t>
            </a:r>
            <a:r>
              <a:rPr lang="en-US" altLang="zh-TW" sz="2000" dirty="0"/>
              <a:t>data services continue to increase in</a:t>
            </a:r>
            <a:r>
              <a:rPr lang="zh-TW" altLang="en-US" sz="2000" dirty="0"/>
              <a:t> </a:t>
            </a:r>
            <a:r>
              <a:rPr lang="en-US" altLang="zh-TW" sz="2000" dirty="0"/>
              <a:t>many scenarios</a:t>
            </a:r>
            <a:r>
              <a:rPr lang="zh-TW" altLang="en-US" sz="2000" dirty="0"/>
              <a:t> </a:t>
            </a:r>
            <a:r>
              <a:rPr lang="en-US" altLang="zh-TW" sz="2000" dirty="0"/>
              <a:t>and its throughput</a:t>
            </a:r>
            <a:r>
              <a:rPr lang="zh-TW" altLang="en-US" sz="2000" dirty="0"/>
              <a:t> </a:t>
            </a:r>
            <a:r>
              <a:rPr lang="en-US" altLang="zh-TW" sz="2000" dirty="0"/>
              <a:t>demand will keep growing to tens of</a:t>
            </a:r>
            <a:r>
              <a:rPr lang="zh-TW" altLang="en-US" sz="2000" dirty="0"/>
              <a:t> </a:t>
            </a:r>
            <a:r>
              <a:rPr lang="en-US" altLang="zh-TW" sz="2000" dirty="0"/>
              <a:t>gigabits per second.</a:t>
            </a:r>
          </a:p>
          <a:p>
            <a:r>
              <a:rPr lang="en-US" altLang="zh-TW" sz="2000" dirty="0"/>
              <a:t>New applications</a:t>
            </a:r>
            <a:r>
              <a:rPr lang="zh-TW" altLang="en-US" sz="2000" dirty="0"/>
              <a:t> </a:t>
            </a:r>
            <a:r>
              <a:rPr lang="en-US" altLang="zh-TW" sz="2000" dirty="0"/>
              <a:t>demanding both </a:t>
            </a:r>
            <a:r>
              <a:rPr lang="en-US" altLang="zh-TW" sz="2000" b="1" dirty="0"/>
              <a:t>high throughput </a:t>
            </a:r>
            <a:r>
              <a:rPr lang="en-US" altLang="zh-TW" sz="2000" dirty="0"/>
              <a:t>and </a:t>
            </a:r>
            <a:r>
              <a:rPr lang="en-US" altLang="zh-TW" sz="2000" b="1" dirty="0"/>
              <a:t>low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latency </a:t>
            </a:r>
            <a:r>
              <a:rPr lang="en-US" altLang="zh-TW" sz="2000" dirty="0"/>
              <a:t>are also proliferating.</a:t>
            </a:r>
            <a:endParaRPr lang="en-US" altLang="zh-TW" sz="1800" b="1" dirty="0">
              <a:solidFill>
                <a:srgbClr val="00279F"/>
              </a:solidFill>
            </a:endParaRPr>
          </a:p>
          <a:p>
            <a:r>
              <a:rPr lang="en-US" altLang="zh-TW" sz="2000" dirty="0"/>
              <a:t>The IEEE 802.11 Working Group (WG) — responsible for the standardization of the medium access control (MAC) and physical (PHY) layers of Wi-Fi products.</a:t>
            </a:r>
          </a:p>
          <a:p>
            <a:r>
              <a:rPr lang="en-US" altLang="zh-TW" sz="2000" dirty="0"/>
              <a:t>In this article, we introduce the main objectives of 802.11be, as well as the views from different Wi-Fi stakeholders about the process and timelines to generate this amendment.</a:t>
            </a:r>
            <a:endParaRPr lang="en-US" altLang="zh-TW" sz="1800" dirty="0">
              <a:solidFill>
                <a:srgbClr val="00279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9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(2/2)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We dive into the main candidate technical features of 802.11be, presenting each of them, and describing their benefits and challenges.</a:t>
            </a:r>
          </a:p>
          <a:p>
            <a:r>
              <a:rPr lang="en-US" altLang="zh-TW" sz="2000" dirty="0"/>
              <a:t>We discuss the important issue of coexistence, and we provide system-level simulation results that show some of the potential throughput gains that 802.11be may provide.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279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7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TW" sz="2000" dirty="0"/>
              <a:t>Objectives and Timeline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Candidate Technical Features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320 MHz Bandwidth and More Efficient Utilization of Noncontiguous Spectrum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Enhanced Link Adaptation and Retransmission Protocol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Coexistence in the 6 GHz Band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802.11be Performance Evaluation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Conclusions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5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Timeline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1FDA84E-2405-4924-B45A-12981A6E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012" t="46587" r="8607" b="27391"/>
          <a:stretch/>
        </p:blipFill>
        <p:spPr>
          <a:xfrm>
            <a:off x="213398" y="2276872"/>
            <a:ext cx="8717204" cy="151216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Objectives and Timeline</a:t>
            </a:r>
          </a:p>
          <a:p>
            <a:r>
              <a:rPr lang="en-US" altLang="zh-TW" sz="2000" dirty="0"/>
              <a:t>Candidate Technical Features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320 MHz Bandwidth and More Efficient Utilization of Noncontiguous Spectrum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Enhanced Link Adaptation and Retransmission Protocol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Coexistence in the 6 GHz Band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802.11be Performance Evaluation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Conclusions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0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 Technical Features (1/3)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7116B42-FBEC-4A2B-81D8-0B7C85E700C6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363272" cy="4929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00FF"/>
                </a:solidFill>
                <a:latin typeface="+mj-lt"/>
                <a:ea typeface="+mj-ea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320 MHz Bandwidth and More Efficient Utilization of Noncontiguous Spectrum.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Always schedule uplink transmissions in the 6GHz band, thereby reducing the time spent on channel contention.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Have the ability to request 802.11ax devices to vacate the 6 GHz band on demand, to reinforce such coordinated access.</a:t>
            </a:r>
            <a:endParaRPr lang="en-US" altLang="zh-TW" sz="1800" dirty="0"/>
          </a:p>
          <a:p>
            <a:endParaRPr lang="en-US" altLang="zh-TW" sz="2000" dirty="0"/>
          </a:p>
          <a:p>
            <a:r>
              <a:rPr lang="en-US" altLang="zh-TW" sz="2000" dirty="0"/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Multi-band data aggregation.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Simultaneous transmission and reception in different bands/channels.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Simultaneous transmission and reception in the same channel.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Data and control plane separation.</a:t>
            </a:r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6107249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176395</TotalTime>
  <Words>1192</Words>
  <Application>Microsoft Office PowerPoint</Application>
  <PresentationFormat>如螢幕大小 (4:3)</PresentationFormat>
  <Paragraphs>212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Times New Roman</vt:lpstr>
      <vt:lpstr>1_Office 佈景主題</vt:lpstr>
      <vt:lpstr>IEEE 802.11be Extremely High Throughput: The Next Generation of Wi-Fi Technology Beyond 802.11ax</vt:lpstr>
      <vt:lpstr>Outline</vt:lpstr>
      <vt:lpstr>Outline</vt:lpstr>
      <vt:lpstr>Introduction (1/2)</vt:lpstr>
      <vt:lpstr>Introduction (2/2)</vt:lpstr>
      <vt:lpstr>Outline</vt:lpstr>
      <vt:lpstr>Objectives and Timeline</vt:lpstr>
      <vt:lpstr>Outline</vt:lpstr>
      <vt:lpstr>Candidate Technical Features (1/3)</vt:lpstr>
      <vt:lpstr>Candidate Technical Features (2/3)</vt:lpstr>
      <vt:lpstr>Candidate Technical Features (3/3)</vt:lpstr>
      <vt:lpstr>Outline</vt:lpstr>
      <vt:lpstr>Coexistence in the 6 GHz Band</vt:lpstr>
      <vt:lpstr>Outline</vt:lpstr>
      <vt:lpstr>802.11be Performance Evaluation (1/2)</vt:lpstr>
      <vt:lpstr>802.11be Performance Evaluation (2/2)</vt:lpstr>
      <vt:lpstr>Outline</vt:lpstr>
      <vt:lpstr>Conclusions</vt:lpstr>
      <vt:lpstr>Outline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</dc:creator>
  <cp:lastModifiedBy>mushiro</cp:lastModifiedBy>
  <cp:revision>3561</cp:revision>
  <cp:lastPrinted>2019-09-09T01:56:33Z</cp:lastPrinted>
  <dcterms:created xsi:type="dcterms:W3CDTF">2012-05-15T03:18:13Z</dcterms:created>
  <dcterms:modified xsi:type="dcterms:W3CDTF">2021-07-18T14:23:41Z</dcterms:modified>
</cp:coreProperties>
</file>