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135198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EA04F-7B8A-314C-BB0B-FC94F6B155F8}"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184886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209964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994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174319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4240006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377689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247102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73898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144915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16154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EA04F-7B8A-314C-BB0B-FC94F6B155F8}"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94703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EA04F-7B8A-314C-BB0B-FC94F6B155F8}" type="datetimeFigureOut">
              <a:rPr lang="en-US" smtClean="0"/>
              <a:t>3/4/20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16792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358958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41545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6EA04F-7B8A-314C-BB0B-FC94F6B155F8}" type="datetimeFigureOut">
              <a:rPr lang="en-US" smtClean="0"/>
              <a:t>3/4/20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395039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EA04F-7B8A-314C-BB0B-FC94F6B155F8}" type="datetimeFigureOut">
              <a:rPr lang="en-US" smtClean="0"/>
              <a:t>3/4/20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DBFE-ED99-5C4D-8B9D-80117382B54E}" type="slidenum">
              <a:rPr lang="en-US" smtClean="0"/>
              <a:t>‹#›</a:t>
            </a:fld>
            <a:endParaRPr lang="en-US"/>
          </a:p>
        </p:txBody>
      </p:sp>
    </p:spTree>
    <p:extLst>
      <p:ext uri="{BB962C8B-B14F-4D97-AF65-F5344CB8AC3E}">
        <p14:creationId xmlns:p14="http://schemas.microsoft.com/office/powerpoint/2010/main" val="325142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6EA04F-7B8A-314C-BB0B-FC94F6B155F8}" type="datetimeFigureOut">
              <a:rPr lang="en-US" smtClean="0"/>
              <a:t>3/4/20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07DBFE-ED99-5C4D-8B9D-80117382B54E}" type="slidenum">
              <a:rPr lang="en-US" smtClean="0"/>
              <a:t>‹#›</a:t>
            </a:fld>
            <a:endParaRPr lang="en-US"/>
          </a:p>
        </p:txBody>
      </p:sp>
    </p:spTree>
    <p:extLst>
      <p:ext uri="{BB962C8B-B14F-4D97-AF65-F5344CB8AC3E}">
        <p14:creationId xmlns:p14="http://schemas.microsoft.com/office/powerpoint/2010/main" val="50510590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8B00-6E3C-2740-A8EE-20765D3E1675}"/>
              </a:ext>
            </a:extLst>
          </p:cNvPr>
          <p:cNvSpPr>
            <a:spLocks noGrp="1"/>
          </p:cNvSpPr>
          <p:nvPr>
            <p:ph type="ctrTitle"/>
          </p:nvPr>
        </p:nvSpPr>
        <p:spPr>
          <a:xfrm>
            <a:off x="2043113" y="1014410"/>
            <a:ext cx="7986712" cy="2268559"/>
          </a:xfrm>
        </p:spPr>
        <p:txBody>
          <a:bodyPr>
            <a:normAutofit fontScale="90000"/>
          </a:bodyPr>
          <a:lstStyle/>
          <a:p>
            <a:r>
              <a:rPr lang="en-US" dirty="0"/>
              <a:t>Homework 4: Effects of Adding Evapotranspiration</a:t>
            </a:r>
          </a:p>
        </p:txBody>
      </p:sp>
      <p:sp>
        <p:nvSpPr>
          <p:cNvPr id="3" name="Subtitle 2">
            <a:extLst>
              <a:ext uri="{FF2B5EF4-FFF2-40B4-BE49-F238E27FC236}">
                <a16:creationId xmlns:a16="http://schemas.microsoft.com/office/drawing/2014/main" id="{79DAC38D-742E-8C49-A672-2C4DF3A9188F}"/>
              </a:ext>
            </a:extLst>
          </p:cNvPr>
          <p:cNvSpPr>
            <a:spLocks noGrp="1"/>
          </p:cNvSpPr>
          <p:nvPr>
            <p:ph type="subTitle" idx="1"/>
          </p:nvPr>
        </p:nvSpPr>
        <p:spPr>
          <a:xfrm>
            <a:off x="2692040" y="3575032"/>
            <a:ext cx="6056543" cy="1160213"/>
          </a:xfrm>
        </p:spPr>
        <p:txBody>
          <a:bodyPr>
            <a:normAutofit/>
          </a:bodyPr>
          <a:lstStyle/>
          <a:p>
            <a:r>
              <a:rPr lang="en-US" sz="2400" dirty="0"/>
              <a:t>Amanda Triplett and Ben Mitchell</a:t>
            </a:r>
          </a:p>
        </p:txBody>
      </p:sp>
    </p:spTree>
    <p:extLst>
      <p:ext uri="{BB962C8B-B14F-4D97-AF65-F5344CB8AC3E}">
        <p14:creationId xmlns:p14="http://schemas.microsoft.com/office/powerpoint/2010/main" val="143765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A459-F321-1E4E-BD95-12567F4968FE}"/>
              </a:ext>
            </a:extLst>
          </p:cNvPr>
          <p:cNvSpPr>
            <a:spLocks noGrp="1"/>
          </p:cNvSpPr>
          <p:nvPr>
            <p:ph type="title"/>
          </p:nvPr>
        </p:nvSpPr>
        <p:spPr>
          <a:xfrm>
            <a:off x="646112" y="452718"/>
            <a:ext cx="4853540" cy="1413152"/>
          </a:xfrm>
        </p:spPr>
        <p:txBody>
          <a:bodyPr/>
          <a:lstStyle/>
          <a:p>
            <a:r>
              <a:rPr lang="en-US" dirty="0"/>
              <a:t>Setting up the Model Domain</a:t>
            </a:r>
          </a:p>
        </p:txBody>
      </p:sp>
      <p:sp>
        <p:nvSpPr>
          <p:cNvPr id="3" name="Content Placeholder 2">
            <a:extLst>
              <a:ext uri="{FF2B5EF4-FFF2-40B4-BE49-F238E27FC236}">
                <a16:creationId xmlns:a16="http://schemas.microsoft.com/office/drawing/2014/main" id="{41F1A3C1-9D39-FF48-8C62-972ABCF6DAD5}"/>
              </a:ext>
            </a:extLst>
          </p:cNvPr>
          <p:cNvSpPr>
            <a:spLocks noGrp="1"/>
          </p:cNvSpPr>
          <p:nvPr>
            <p:ph sz="half" idx="1"/>
          </p:nvPr>
        </p:nvSpPr>
        <p:spPr>
          <a:xfrm>
            <a:off x="303212" y="2037694"/>
            <a:ext cx="4396339" cy="4195763"/>
          </a:xfrm>
        </p:spPr>
        <p:txBody>
          <a:bodyPr/>
          <a:lstStyle/>
          <a:p>
            <a:r>
              <a:rPr lang="en-US" dirty="0"/>
              <a:t>Scenario 1: Uniform recharge (1e-4), uniform extinction depth (100m), uniform ET (1e-4)</a:t>
            </a:r>
          </a:p>
          <a:p>
            <a:r>
              <a:rPr lang="en-US" dirty="0"/>
              <a:t>Scenario 2: Uniform recharge 1e-4,uniform extinction depth (100m) central 1000m has higher ET rate of 1e-3 the rest has the same ET </a:t>
            </a:r>
          </a:p>
          <a:p>
            <a:r>
              <a:rPr lang="en-US" dirty="0"/>
              <a:t>Scenario 3: Uniform recharge (1e-4), variable extinction depth (central zone has 50m), variable ET (same as scenario 2)</a:t>
            </a:r>
          </a:p>
        </p:txBody>
      </p:sp>
      <p:pic>
        <p:nvPicPr>
          <p:cNvPr id="10" name="Picture 9">
            <a:extLst>
              <a:ext uri="{FF2B5EF4-FFF2-40B4-BE49-F238E27FC236}">
                <a16:creationId xmlns:a16="http://schemas.microsoft.com/office/drawing/2014/main" id="{40C29989-C36E-BC4B-B087-CFF361A5EABC}"/>
              </a:ext>
            </a:extLst>
          </p:cNvPr>
          <p:cNvPicPr>
            <a:picLocks noChangeAspect="1"/>
          </p:cNvPicPr>
          <p:nvPr/>
        </p:nvPicPr>
        <p:blipFill>
          <a:blip r:embed="rId2"/>
          <a:stretch>
            <a:fillRect/>
          </a:stretch>
        </p:blipFill>
        <p:spPr>
          <a:xfrm>
            <a:off x="4747497" y="452718"/>
            <a:ext cx="7444503" cy="6090957"/>
          </a:xfrm>
          <a:prstGeom prst="rect">
            <a:avLst/>
          </a:prstGeom>
        </p:spPr>
      </p:pic>
    </p:spTree>
    <p:extLst>
      <p:ext uri="{BB962C8B-B14F-4D97-AF65-F5344CB8AC3E}">
        <p14:creationId xmlns:p14="http://schemas.microsoft.com/office/powerpoint/2010/main" val="409300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F073-7A0E-C342-BE02-F5CB3BB5E63F}"/>
              </a:ext>
            </a:extLst>
          </p:cNvPr>
          <p:cNvSpPr>
            <a:spLocks noGrp="1"/>
          </p:cNvSpPr>
          <p:nvPr>
            <p:ph type="title"/>
          </p:nvPr>
        </p:nvSpPr>
        <p:spPr>
          <a:xfrm>
            <a:off x="646111" y="452718"/>
            <a:ext cx="3754439" cy="876020"/>
          </a:xfrm>
        </p:spPr>
        <p:txBody>
          <a:bodyPr/>
          <a:lstStyle/>
          <a:p>
            <a:r>
              <a:rPr lang="en-US" dirty="0"/>
              <a:t>Set-up Notes</a:t>
            </a:r>
          </a:p>
        </p:txBody>
      </p:sp>
      <p:sp>
        <p:nvSpPr>
          <p:cNvPr id="3" name="Content Placeholder 2">
            <a:extLst>
              <a:ext uri="{FF2B5EF4-FFF2-40B4-BE49-F238E27FC236}">
                <a16:creationId xmlns:a16="http://schemas.microsoft.com/office/drawing/2014/main" id="{CE5FEA65-6EC3-1B49-A8F7-BFFA300E7C20}"/>
              </a:ext>
            </a:extLst>
          </p:cNvPr>
          <p:cNvSpPr>
            <a:spLocks noGrp="1"/>
          </p:cNvSpPr>
          <p:nvPr>
            <p:ph sz="half" idx="1"/>
          </p:nvPr>
        </p:nvSpPr>
        <p:spPr>
          <a:xfrm>
            <a:off x="325160" y="1328738"/>
            <a:ext cx="3695338" cy="4957762"/>
          </a:xfrm>
        </p:spPr>
        <p:txBody>
          <a:bodyPr>
            <a:normAutofit/>
          </a:bodyPr>
          <a:lstStyle/>
          <a:p>
            <a:r>
              <a:rPr lang="en-US" sz="2200" dirty="0"/>
              <a:t>Setting up ET zones </a:t>
            </a:r>
          </a:p>
          <a:p>
            <a:endParaRPr lang="en-US" sz="2200" dirty="0"/>
          </a:p>
          <a:p>
            <a:r>
              <a:rPr lang="en-US" sz="2200" dirty="0"/>
              <a:t>Setting up extinction depth as an array</a:t>
            </a:r>
          </a:p>
          <a:p>
            <a:endParaRPr lang="en-US" sz="2200" dirty="0"/>
          </a:p>
          <a:p>
            <a:r>
              <a:rPr lang="en-US" sz="2200" dirty="0"/>
              <a:t>Adding numbers to the names of everything, would a loop have been better in this case? Other methods? </a:t>
            </a:r>
          </a:p>
        </p:txBody>
      </p:sp>
      <p:pic>
        <p:nvPicPr>
          <p:cNvPr id="6" name="Picture 5" descr="A picture containing room, holding, people, white&#10;&#10;Description automatically generated">
            <a:extLst>
              <a:ext uri="{FF2B5EF4-FFF2-40B4-BE49-F238E27FC236}">
                <a16:creationId xmlns:a16="http://schemas.microsoft.com/office/drawing/2014/main" id="{155AFFB8-6CA1-9941-AFA9-4CD9D770D265}"/>
              </a:ext>
            </a:extLst>
          </p:cNvPr>
          <p:cNvPicPr>
            <a:picLocks noChangeAspect="1"/>
          </p:cNvPicPr>
          <p:nvPr/>
        </p:nvPicPr>
        <p:blipFill>
          <a:blip r:embed="rId2"/>
          <a:stretch>
            <a:fillRect/>
          </a:stretch>
        </p:blipFill>
        <p:spPr>
          <a:xfrm>
            <a:off x="6304604" y="1328738"/>
            <a:ext cx="4076700" cy="939800"/>
          </a:xfrm>
          <a:prstGeom prst="rect">
            <a:avLst/>
          </a:prstGeom>
        </p:spPr>
      </p:pic>
      <p:pic>
        <p:nvPicPr>
          <p:cNvPr id="8" name="Picture 7">
            <a:extLst>
              <a:ext uri="{FF2B5EF4-FFF2-40B4-BE49-F238E27FC236}">
                <a16:creationId xmlns:a16="http://schemas.microsoft.com/office/drawing/2014/main" id="{CC1E962A-9091-3546-A121-6FA369A63D16}"/>
              </a:ext>
            </a:extLst>
          </p:cNvPr>
          <p:cNvPicPr>
            <a:picLocks noChangeAspect="1"/>
          </p:cNvPicPr>
          <p:nvPr/>
        </p:nvPicPr>
        <p:blipFill>
          <a:blip r:embed="rId3"/>
          <a:stretch>
            <a:fillRect/>
          </a:stretch>
        </p:blipFill>
        <p:spPr>
          <a:xfrm>
            <a:off x="4020498" y="2794428"/>
            <a:ext cx="8171503" cy="634572"/>
          </a:xfrm>
          <a:prstGeom prst="rect">
            <a:avLst/>
          </a:prstGeom>
        </p:spPr>
      </p:pic>
      <p:pic>
        <p:nvPicPr>
          <p:cNvPr id="10" name="Picture 9">
            <a:extLst>
              <a:ext uri="{FF2B5EF4-FFF2-40B4-BE49-F238E27FC236}">
                <a16:creationId xmlns:a16="http://schemas.microsoft.com/office/drawing/2014/main" id="{D097A8EB-720B-3C40-81F2-7D1A1BBFAB9E}"/>
              </a:ext>
            </a:extLst>
          </p:cNvPr>
          <p:cNvPicPr>
            <a:picLocks noChangeAspect="1"/>
          </p:cNvPicPr>
          <p:nvPr/>
        </p:nvPicPr>
        <p:blipFill>
          <a:blip r:embed="rId4"/>
          <a:stretch>
            <a:fillRect/>
          </a:stretch>
        </p:blipFill>
        <p:spPr>
          <a:xfrm>
            <a:off x="4020498" y="3941264"/>
            <a:ext cx="8171502" cy="460956"/>
          </a:xfrm>
          <a:prstGeom prst="rect">
            <a:avLst/>
          </a:prstGeom>
        </p:spPr>
      </p:pic>
    </p:spTree>
    <p:extLst>
      <p:ext uri="{BB962C8B-B14F-4D97-AF65-F5344CB8AC3E}">
        <p14:creationId xmlns:p14="http://schemas.microsoft.com/office/powerpoint/2010/main" val="99444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EC8D-7173-F74C-BE9E-6596947256E8}"/>
              </a:ext>
            </a:extLst>
          </p:cNvPr>
          <p:cNvSpPr>
            <a:spLocks noGrp="1"/>
          </p:cNvSpPr>
          <p:nvPr>
            <p:ph type="title"/>
          </p:nvPr>
        </p:nvSpPr>
        <p:spPr>
          <a:xfrm>
            <a:off x="646112" y="452718"/>
            <a:ext cx="5226052" cy="1035407"/>
          </a:xfrm>
        </p:spPr>
        <p:txBody>
          <a:bodyPr/>
          <a:lstStyle/>
          <a:p>
            <a:r>
              <a:rPr lang="en-US" dirty="0"/>
              <a:t>The Water Balance</a:t>
            </a:r>
          </a:p>
        </p:txBody>
      </p:sp>
      <p:sp>
        <p:nvSpPr>
          <p:cNvPr id="3" name="Content Placeholder 2">
            <a:extLst>
              <a:ext uri="{FF2B5EF4-FFF2-40B4-BE49-F238E27FC236}">
                <a16:creationId xmlns:a16="http://schemas.microsoft.com/office/drawing/2014/main" id="{52A46925-E96B-484E-98A4-8B2D677F973F}"/>
              </a:ext>
            </a:extLst>
          </p:cNvPr>
          <p:cNvSpPr>
            <a:spLocks noGrp="1"/>
          </p:cNvSpPr>
          <p:nvPr>
            <p:ph sz="half" idx="1"/>
          </p:nvPr>
        </p:nvSpPr>
        <p:spPr>
          <a:xfrm>
            <a:off x="485775" y="1671638"/>
            <a:ext cx="5202479" cy="3233993"/>
          </a:xfrm>
        </p:spPr>
        <p:txBody>
          <a:bodyPr>
            <a:normAutofit lnSpcReduction="10000"/>
          </a:bodyPr>
          <a:lstStyle/>
          <a:p>
            <a:r>
              <a:rPr lang="en-US" sz="2300" dirty="0"/>
              <a:t>Which scenarios had the most and least ET and why? </a:t>
            </a:r>
          </a:p>
          <a:p>
            <a:endParaRPr lang="en-US" sz="2300" dirty="0"/>
          </a:p>
          <a:p>
            <a:r>
              <a:rPr lang="en-US" sz="2300" dirty="0"/>
              <a:t>What happens when ET is greater than recharge? </a:t>
            </a:r>
          </a:p>
          <a:p>
            <a:endParaRPr lang="en-US" sz="2300" dirty="0"/>
          </a:p>
          <a:p>
            <a:r>
              <a:rPr lang="en-US" sz="2300" dirty="0"/>
              <a:t>Could you calculate this by hand? Why or Why not?</a:t>
            </a:r>
          </a:p>
          <a:p>
            <a:endParaRPr lang="en-US" sz="2300" dirty="0"/>
          </a:p>
        </p:txBody>
      </p:sp>
      <p:graphicFrame>
        <p:nvGraphicFramePr>
          <p:cNvPr id="5" name="Content Placeholder 4">
            <a:extLst>
              <a:ext uri="{FF2B5EF4-FFF2-40B4-BE49-F238E27FC236}">
                <a16:creationId xmlns:a16="http://schemas.microsoft.com/office/drawing/2014/main" id="{B6E9B752-9E94-7244-A18E-977F9676F1B0}"/>
              </a:ext>
            </a:extLst>
          </p:cNvPr>
          <p:cNvGraphicFramePr>
            <a:graphicFrameLocks noGrp="1"/>
          </p:cNvGraphicFramePr>
          <p:nvPr>
            <p:ph sz="half" idx="2"/>
            <p:extLst>
              <p:ext uri="{D42A27DB-BD31-4B8C-83A1-F6EECF244321}">
                <p14:modId xmlns:p14="http://schemas.microsoft.com/office/powerpoint/2010/main" val="3307482255"/>
              </p:ext>
            </p:extLst>
          </p:nvPr>
        </p:nvGraphicFramePr>
        <p:xfrm>
          <a:off x="6639670" y="3429000"/>
          <a:ext cx="4822031" cy="2583812"/>
        </p:xfrm>
        <a:graphic>
          <a:graphicData uri="http://schemas.openxmlformats.org/drawingml/2006/table">
            <a:tbl>
              <a:tblPr firstRow="1" firstCol="1" bandRow="1">
                <a:tableStyleId>{5C22544A-7EE6-4342-B048-85BDC9FD1C3A}</a:tableStyleId>
              </a:tblPr>
              <a:tblGrid>
                <a:gridCol w="1233985">
                  <a:extLst>
                    <a:ext uri="{9D8B030D-6E8A-4147-A177-3AD203B41FA5}">
                      <a16:colId xmlns:a16="http://schemas.microsoft.com/office/drawing/2014/main" val="1873265794"/>
                    </a:ext>
                  </a:extLst>
                </a:gridCol>
                <a:gridCol w="2088281">
                  <a:extLst>
                    <a:ext uri="{9D8B030D-6E8A-4147-A177-3AD203B41FA5}">
                      <a16:colId xmlns:a16="http://schemas.microsoft.com/office/drawing/2014/main" val="2564552163"/>
                    </a:ext>
                  </a:extLst>
                </a:gridCol>
                <a:gridCol w="1499765">
                  <a:extLst>
                    <a:ext uri="{9D8B030D-6E8A-4147-A177-3AD203B41FA5}">
                      <a16:colId xmlns:a16="http://schemas.microsoft.com/office/drawing/2014/main" val="3676861369"/>
                    </a:ext>
                  </a:extLst>
                </a:gridCol>
              </a:tblGrid>
              <a:tr h="645953">
                <a:tc>
                  <a:txBody>
                    <a:bodyPr/>
                    <a:lstStyle/>
                    <a:p>
                      <a:pPr algn="r"/>
                      <a:endParaRPr lang="en-US" sz="12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Recharge (m/day)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 ET (m/day)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0294767"/>
                  </a:ext>
                </a:extLst>
              </a:tr>
              <a:tr h="645953">
                <a:tc>
                  <a:txBody>
                    <a:bodyPr/>
                    <a:lstStyle/>
                    <a:p>
                      <a:pPr marL="0" marR="0" algn="r">
                        <a:spcBef>
                          <a:spcPts val="0"/>
                        </a:spcBef>
                        <a:spcAft>
                          <a:spcPts val="0"/>
                        </a:spcAft>
                      </a:pPr>
                      <a:r>
                        <a:rPr lang="en-US" sz="1200" dirty="0">
                          <a:effectLst/>
                        </a:rPr>
                        <a:t>Scenario 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2450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-1789.35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4830233"/>
                  </a:ext>
                </a:extLst>
              </a:tr>
              <a:tr h="645953">
                <a:tc>
                  <a:txBody>
                    <a:bodyPr/>
                    <a:lstStyle/>
                    <a:p>
                      <a:pPr marL="0" marR="0" algn="r">
                        <a:spcBef>
                          <a:spcPts val="0"/>
                        </a:spcBef>
                        <a:spcAft>
                          <a:spcPts val="0"/>
                        </a:spcAft>
                      </a:pPr>
                      <a:r>
                        <a:rPr lang="en-US" sz="1200">
                          <a:effectLst/>
                        </a:rPr>
                        <a:t>Scenario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2450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-4149.96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86547881"/>
                  </a:ext>
                </a:extLst>
              </a:tr>
              <a:tr h="645953">
                <a:tc>
                  <a:txBody>
                    <a:bodyPr/>
                    <a:lstStyle/>
                    <a:p>
                      <a:pPr marL="0" marR="0" algn="r">
                        <a:spcBef>
                          <a:spcPts val="0"/>
                        </a:spcBef>
                        <a:spcAft>
                          <a:spcPts val="0"/>
                        </a:spcAft>
                      </a:pPr>
                      <a:r>
                        <a:rPr lang="en-US" sz="1200">
                          <a:effectLst/>
                        </a:rPr>
                        <a:t>Scenario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2450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-2976.31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30141777"/>
                  </a:ext>
                </a:extLst>
              </a:tr>
            </a:tbl>
          </a:graphicData>
        </a:graphic>
      </p:graphicFrame>
    </p:spTree>
    <p:extLst>
      <p:ext uri="{BB962C8B-B14F-4D97-AF65-F5344CB8AC3E}">
        <p14:creationId xmlns:p14="http://schemas.microsoft.com/office/powerpoint/2010/main" val="398862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B930-0ECC-504F-87C4-5BCF035C602C}"/>
              </a:ext>
            </a:extLst>
          </p:cNvPr>
          <p:cNvSpPr>
            <a:spLocks noGrp="1"/>
          </p:cNvSpPr>
          <p:nvPr>
            <p:ph type="title"/>
          </p:nvPr>
        </p:nvSpPr>
        <p:spPr>
          <a:xfrm>
            <a:off x="522544" y="465074"/>
            <a:ext cx="3888819" cy="1166017"/>
          </a:xfrm>
        </p:spPr>
        <p:txBody>
          <a:bodyPr/>
          <a:lstStyle/>
          <a:p>
            <a:r>
              <a:rPr lang="en-US" dirty="0"/>
              <a:t>Head Profiles</a:t>
            </a:r>
          </a:p>
        </p:txBody>
      </p:sp>
      <p:pic>
        <p:nvPicPr>
          <p:cNvPr id="6" name="Content Placeholder 5" descr="A picture containing map&#10;&#10;Description automatically generated">
            <a:extLst>
              <a:ext uri="{FF2B5EF4-FFF2-40B4-BE49-F238E27FC236}">
                <a16:creationId xmlns:a16="http://schemas.microsoft.com/office/drawing/2014/main" id="{2FD8A63D-5ABD-1240-89D0-9761784B40DA}"/>
              </a:ext>
            </a:extLst>
          </p:cNvPr>
          <p:cNvPicPr>
            <a:picLocks noGrp="1" noChangeAspect="1"/>
          </p:cNvPicPr>
          <p:nvPr>
            <p:ph sz="half" idx="1"/>
          </p:nvPr>
        </p:nvPicPr>
        <p:blipFill>
          <a:blip r:embed="rId2"/>
          <a:stretch>
            <a:fillRect/>
          </a:stretch>
        </p:blipFill>
        <p:spPr>
          <a:xfrm>
            <a:off x="522544" y="1927782"/>
            <a:ext cx="6159201" cy="4106133"/>
          </a:xfrm>
        </p:spPr>
      </p:pic>
      <p:sp>
        <p:nvSpPr>
          <p:cNvPr id="8" name="Content Placeholder 7">
            <a:extLst>
              <a:ext uri="{FF2B5EF4-FFF2-40B4-BE49-F238E27FC236}">
                <a16:creationId xmlns:a16="http://schemas.microsoft.com/office/drawing/2014/main" id="{1BA4162F-3DF2-3E4A-8620-40524484C9C2}"/>
              </a:ext>
            </a:extLst>
          </p:cNvPr>
          <p:cNvSpPr>
            <a:spLocks noGrp="1"/>
          </p:cNvSpPr>
          <p:nvPr>
            <p:ph sz="half" idx="2"/>
          </p:nvPr>
        </p:nvSpPr>
        <p:spPr>
          <a:xfrm>
            <a:off x="6895072" y="1099753"/>
            <a:ext cx="4522572" cy="5424616"/>
          </a:xfrm>
        </p:spPr>
        <p:txBody>
          <a:bodyPr>
            <a:noAutofit/>
          </a:bodyPr>
          <a:lstStyle/>
          <a:p>
            <a:r>
              <a:rPr lang="en-US" sz="2000" dirty="0"/>
              <a:t>Are these head profiles what you expected? </a:t>
            </a:r>
          </a:p>
          <a:p>
            <a:r>
              <a:rPr lang="en-US" sz="2000" dirty="0"/>
              <a:t>Why is the head maximum at the constant head boundary for scenarios 2 and 3?</a:t>
            </a:r>
          </a:p>
          <a:p>
            <a:r>
              <a:rPr lang="en-US" sz="2000" dirty="0"/>
              <a:t>What support is there for the given head profile from the water balance? </a:t>
            </a:r>
          </a:p>
          <a:p>
            <a:r>
              <a:rPr lang="en-US" sz="2000" dirty="0"/>
              <a:t>At what ET would a head profile switch from Scenario 1 to 2/3? Can you predict it? </a:t>
            </a:r>
          </a:p>
          <a:p>
            <a:r>
              <a:rPr lang="en-US" sz="2000" dirty="0"/>
              <a:t>Explain what the path of a water particle might look like moving from left to right in the domain for each scenario</a:t>
            </a:r>
          </a:p>
        </p:txBody>
      </p:sp>
    </p:spTree>
    <p:extLst>
      <p:ext uri="{BB962C8B-B14F-4D97-AF65-F5344CB8AC3E}">
        <p14:creationId xmlns:p14="http://schemas.microsoft.com/office/powerpoint/2010/main" val="426843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2935-1567-B24A-8D31-C0CBB630361F}"/>
              </a:ext>
            </a:extLst>
          </p:cNvPr>
          <p:cNvSpPr>
            <a:spLocks noGrp="1"/>
          </p:cNvSpPr>
          <p:nvPr>
            <p:ph type="title"/>
          </p:nvPr>
        </p:nvSpPr>
        <p:spPr>
          <a:xfrm>
            <a:off x="224905" y="142221"/>
            <a:ext cx="3076576" cy="918882"/>
          </a:xfrm>
        </p:spPr>
        <p:txBody>
          <a:bodyPr/>
          <a:lstStyle/>
          <a:p>
            <a:r>
              <a:rPr lang="en-US" dirty="0"/>
              <a:t>Flow Paths</a:t>
            </a:r>
          </a:p>
        </p:txBody>
      </p:sp>
      <p:sp>
        <p:nvSpPr>
          <p:cNvPr id="3" name="Content Placeholder 2">
            <a:extLst>
              <a:ext uri="{FF2B5EF4-FFF2-40B4-BE49-F238E27FC236}">
                <a16:creationId xmlns:a16="http://schemas.microsoft.com/office/drawing/2014/main" id="{6A844214-7D56-9140-B962-7C1BC84328D9}"/>
              </a:ext>
            </a:extLst>
          </p:cNvPr>
          <p:cNvSpPr>
            <a:spLocks noGrp="1"/>
          </p:cNvSpPr>
          <p:nvPr>
            <p:ph sz="half" idx="1"/>
          </p:nvPr>
        </p:nvSpPr>
        <p:spPr>
          <a:xfrm>
            <a:off x="460375" y="1189038"/>
            <a:ext cx="7683500" cy="5126037"/>
          </a:xfrm>
        </p:spPr>
        <p:txBody>
          <a:bodyPr>
            <a:normAutofit/>
          </a:bodyPr>
          <a:lstStyle/>
          <a:p>
            <a:r>
              <a:rPr lang="en-US" sz="2300" dirty="0"/>
              <a:t>What direction are the particles moving in Scenarios 1, 2 and 3?</a:t>
            </a:r>
          </a:p>
          <a:p>
            <a:pPr marL="0" indent="0">
              <a:buNone/>
            </a:pPr>
            <a:endParaRPr lang="en-US" sz="2300" dirty="0"/>
          </a:p>
          <a:p>
            <a:r>
              <a:rPr lang="en-US" sz="2300" dirty="0"/>
              <a:t>All particles look like they pass through the ET zone in both scenarios. Does this make sense based on the water budget and head profiles we’ve seen? Why or why not? </a:t>
            </a:r>
          </a:p>
          <a:p>
            <a:endParaRPr lang="en-US" sz="2300" dirty="0"/>
          </a:p>
          <a:p>
            <a:r>
              <a:rPr lang="en-US" sz="2300" dirty="0"/>
              <a:t>Can you see any differences between the flow paths of scenarios 1 and 2? What are the processes behind those differences?</a:t>
            </a:r>
          </a:p>
        </p:txBody>
      </p:sp>
      <p:pic>
        <p:nvPicPr>
          <p:cNvPr id="11" name="Picture 10" descr="A screenshot of a cell phone&#10;&#10;Description automatically generated">
            <a:extLst>
              <a:ext uri="{FF2B5EF4-FFF2-40B4-BE49-F238E27FC236}">
                <a16:creationId xmlns:a16="http://schemas.microsoft.com/office/drawing/2014/main" id="{8EAB1E71-1433-1646-A949-C8E0DC6717EA}"/>
              </a:ext>
            </a:extLst>
          </p:cNvPr>
          <p:cNvPicPr/>
          <p:nvPr/>
        </p:nvPicPr>
        <p:blipFill rotWithShape="1">
          <a:blip r:embed="rId2">
            <a:extLst>
              <a:ext uri="{28A0092B-C50C-407E-A947-70E740481C1C}">
                <a14:useLocalDpi xmlns:a14="http://schemas.microsoft.com/office/drawing/2010/main" val="0"/>
              </a:ext>
            </a:extLst>
          </a:blip>
          <a:srcRect l="29916" r="32763" b="-5"/>
          <a:stretch/>
        </p:blipFill>
        <p:spPr bwMode="auto">
          <a:xfrm>
            <a:off x="9115425" y="0"/>
            <a:ext cx="3076575"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245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4704-D780-1B42-8D1F-4BBD93A5972F}"/>
              </a:ext>
            </a:extLst>
          </p:cNvPr>
          <p:cNvSpPr>
            <a:spLocks noGrp="1"/>
          </p:cNvSpPr>
          <p:nvPr>
            <p:ph type="title"/>
          </p:nvPr>
        </p:nvSpPr>
        <p:spPr>
          <a:xfrm>
            <a:off x="485473" y="353864"/>
            <a:ext cx="6014181" cy="881812"/>
          </a:xfrm>
        </p:spPr>
        <p:txBody>
          <a:bodyPr/>
          <a:lstStyle/>
          <a:p>
            <a:r>
              <a:rPr lang="en-US" dirty="0"/>
              <a:t>Take Home Messages</a:t>
            </a:r>
          </a:p>
        </p:txBody>
      </p:sp>
      <p:sp>
        <p:nvSpPr>
          <p:cNvPr id="3" name="Content Placeholder 2">
            <a:extLst>
              <a:ext uri="{FF2B5EF4-FFF2-40B4-BE49-F238E27FC236}">
                <a16:creationId xmlns:a16="http://schemas.microsoft.com/office/drawing/2014/main" id="{CDB5A82A-D825-E24A-AC12-65ACDEFBA234}"/>
              </a:ext>
            </a:extLst>
          </p:cNvPr>
          <p:cNvSpPr>
            <a:spLocks noGrp="1"/>
          </p:cNvSpPr>
          <p:nvPr>
            <p:ph idx="1"/>
          </p:nvPr>
        </p:nvSpPr>
        <p:spPr>
          <a:xfrm>
            <a:off x="691978" y="1235676"/>
            <a:ext cx="9357875" cy="5012723"/>
          </a:xfrm>
        </p:spPr>
        <p:txBody>
          <a:bodyPr>
            <a:noAutofit/>
          </a:bodyPr>
          <a:lstStyle/>
          <a:p>
            <a:pPr marL="0" indent="0">
              <a:buNone/>
            </a:pPr>
            <a:endParaRPr lang="en-US" sz="2200" dirty="0"/>
          </a:p>
          <a:p>
            <a:r>
              <a:rPr lang="en-US" sz="2200" dirty="0"/>
              <a:t>How could you make the ET processes modeled here more representative of a real-world domain? </a:t>
            </a:r>
          </a:p>
          <a:p>
            <a:endParaRPr lang="en-US" sz="2200" dirty="0"/>
          </a:p>
          <a:p>
            <a:r>
              <a:rPr lang="en-US" sz="2200" dirty="0"/>
              <a:t>What should you keep in mind when setting up ET processes in your model domain? </a:t>
            </a:r>
          </a:p>
          <a:p>
            <a:endParaRPr lang="en-US" sz="2200" dirty="0"/>
          </a:p>
          <a:p>
            <a:r>
              <a:rPr lang="en-US" sz="2200" dirty="0"/>
              <a:t>Do you feel like you understand how you would pass in more complex matrices of ET or extinction depth? How important do you think resolving these factors are across a domain?</a:t>
            </a:r>
          </a:p>
          <a:p>
            <a:endParaRPr lang="en-US" sz="2200" dirty="0"/>
          </a:p>
          <a:p>
            <a:r>
              <a:rPr lang="en-US" sz="2200" dirty="0"/>
              <a:t>Final thoughts and feelings?</a:t>
            </a:r>
          </a:p>
        </p:txBody>
      </p:sp>
    </p:spTree>
    <p:extLst>
      <p:ext uri="{BB962C8B-B14F-4D97-AF65-F5344CB8AC3E}">
        <p14:creationId xmlns:p14="http://schemas.microsoft.com/office/powerpoint/2010/main" val="3016891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{E861912D-270F-E44C-94AA-78CC00AC4D2D}tf10001062</Template>
  <TotalTime>46</TotalTime>
  <Words>412</Words>
  <Application>Microsoft Macintosh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Homework 4: Effects of Adding Evapotranspiration</vt:lpstr>
      <vt:lpstr>Setting up the Model Domain</vt:lpstr>
      <vt:lpstr>Set-up Notes</vt:lpstr>
      <vt:lpstr>The Water Balance</vt:lpstr>
      <vt:lpstr>Head Profiles</vt:lpstr>
      <vt:lpstr>Flow Paths</vt:lpstr>
      <vt:lpstr>Take 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4: Effects of Adding Evapotranspiration</dc:title>
  <dc:creator>Microsoft Office User</dc:creator>
  <cp:lastModifiedBy>Microsoft Office User</cp:lastModifiedBy>
  <cp:revision>8</cp:revision>
  <dcterms:created xsi:type="dcterms:W3CDTF">2020-03-04T17:59:04Z</dcterms:created>
  <dcterms:modified xsi:type="dcterms:W3CDTF">2020-03-04T18:45:43Z</dcterms:modified>
</cp:coreProperties>
</file>