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ustin Shelton Warlic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994D0F-6C4E-4372-B33D-F48E8257DCDD}">
  <a:tblStyle styleId="{C5994D0F-6C4E-4372-B33D-F48E8257DC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30T19:22:27.358">
    <p:pos x="96" y="-50"/>
    <p:text>I like this title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e596810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e596810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dd503ff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dd503ff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dd503ff5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dd503ff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dd503f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dd503f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dd503f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dd503f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dd503f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dd503f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dd503f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dd503f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we predicted those first two rows as the most sensitive vars and id guess this combo of those two leads to failed convergence? Thoughts?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Agreed, I mentioned briefly on slide 3 but will expand more when discussing!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dd503ff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dd503ff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dd503ff5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dd503ff5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dd503ff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dd503ff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dd503ff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dd503ff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21000"/>
          </a:blip>
          <a:srcRect b="-8539" l="0" r="0" t="8540"/>
          <a:stretch/>
        </p:blipFill>
        <p:spPr>
          <a:xfrm>
            <a:off x="0" y="340035"/>
            <a:ext cx="9144001" cy="446343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025750"/>
            <a:ext cx="8520600" cy="12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GroMore Project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Ensembles</a:t>
            </a:r>
            <a:endParaRPr sz="27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973500"/>
            <a:ext cx="85206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1 - Amanda, Justin, Tesfa, Vivek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321450"/>
            <a:ext cx="8839201" cy="482204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idx="4294967295" type="title"/>
          </p:nvPr>
        </p:nvSpPr>
        <p:spPr>
          <a:xfrm>
            <a:off x="152400" y="-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</a:t>
            </a:r>
            <a:r>
              <a:rPr lang="en"/>
              <a:t> over Time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800"/>
            <a:ext cx="8839202" cy="480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4294967295" type="title"/>
          </p:nvPr>
        </p:nvSpPr>
        <p:spPr>
          <a:xfrm>
            <a:off x="152400" y="-8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Leakage Plots</a:t>
            </a:r>
            <a:r>
              <a:rPr lang="en"/>
              <a:t> over Time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Drawdown Prediction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92425" y="3155775"/>
            <a:ext cx="85206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Strategy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Whether Direct or inverse relation to drawdown. Highest and Lowest predicted on this basis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Predicted Parameter Sensitivity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Toggle the high sensitivity parameters to get ‘most different models’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arbitrarily chosen ranges would also affect drawdown</a:t>
            </a:r>
            <a:endParaRPr sz="1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183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5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Drawdown Results 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32488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{C5994D0F-6C4E-4372-B33D-F48E8257DCDD}</a:tableStyleId>
              </a:tblPr>
              <a:tblGrid>
                <a:gridCol w="1159675"/>
                <a:gridCol w="807175"/>
                <a:gridCol w="1252525"/>
                <a:gridCol w="528850"/>
                <a:gridCol w="732950"/>
                <a:gridCol w="732950"/>
                <a:gridCol w="732950"/>
                <a:gridCol w="732950"/>
                <a:gridCol w="732950"/>
                <a:gridCol w="732950"/>
                <a:gridCol w="732950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Ranking of 10 models (low drawdown first)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r>
                        <a:rPr lang="en" sz="1000"/>
                        <a:t>vg head @ town well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55.44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56.79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55.59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68.59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65.57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Rank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 difference</a:t>
                      </a:r>
                      <a:endParaRPr sz="1000"/>
                    </a:p>
                  </a:txBody>
                  <a:tcPr marT="19050" marB="19050" marR="28575" marL="2857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32525" y="1856475"/>
            <a:ext cx="88788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Analysis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Having low K in the upper and lower layers in combination with high VKA in the middle layer broke our model, but less often when there was high streambed K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most important parameter is the K of the upper and lower layers, but the conjunction of this with the vertical K of the middle layer is very important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get the most drawdown when they are at the low-low settings, and the least drawdown when they are at the high-low settings, medium drawdown with high-high (55.44m is the lowest and 69.03m is the highest)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Other parameters have minimal impacts, including streambed K which was surprising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54050" y="21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74900" y="31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{C5994D0F-6C4E-4372-B33D-F48E8257DCDD}</a:tableStyleId>
              </a:tblPr>
              <a:tblGrid>
                <a:gridCol w="1159675"/>
                <a:gridCol w="807175"/>
                <a:gridCol w="1252525"/>
                <a:gridCol w="528850"/>
                <a:gridCol w="732950"/>
                <a:gridCol w="732950"/>
                <a:gridCol w="732950"/>
                <a:gridCol w="732950"/>
                <a:gridCol w="732950"/>
                <a:gridCol w="732950"/>
                <a:gridCol w="732950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Ranking of 10 models (low drawdown first)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Avg head @ town well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55.44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56.79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55.59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68.59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65.57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Rank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 difference</a:t>
                      </a:r>
                      <a:endParaRPr sz="1000"/>
                    </a:p>
                  </a:txBody>
                  <a:tcPr marT="19050" marB="19050" marR="28575" marL="2857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2" y="787100"/>
            <a:ext cx="8982376" cy="21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7"/>
          <p:cNvGraphicFramePr/>
          <p:nvPr/>
        </p:nvGraphicFramePr>
        <p:xfrm>
          <a:off x="76188" y="36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{C5994D0F-6C4E-4372-B33D-F48E8257DCDD}</a:tableStyleId>
              </a:tblPr>
              <a:tblGrid>
                <a:gridCol w="3027475"/>
                <a:gridCol w="1256925"/>
                <a:gridCol w="2353600"/>
                <a:gridCol w="2353600"/>
              </a:tblGrid>
              <a:tr h="55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</a:rPr>
                        <a:t>No Convergence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Ranges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Ens_</a:t>
                      </a: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Ens_</a:t>
                      </a: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 of the upper and lower layers (isotropic) and horizontal K of the middle layer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[5, 25, 100]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7C3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Vertical K of the middle layer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[1e-6, 1e-2, 1]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 yield,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[0.05, 0.1, 0.3]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Mountain recharge rate,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[1e-5, 3e-5, 5e-5]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Valley ET rate,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[1e-6, 1e-5, 1e-4]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7C3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Riparian ET rate,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[1, 2, 3]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7C3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Streambed 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[1e-2,1e-1, 1]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5525"/>
            <a:ext cx="8839198" cy="462796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152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Plots over Time @ Aguaseca Community Well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9025"/>
            <a:ext cx="8839196" cy="46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idx="4294967295" type="title"/>
          </p:nvPr>
        </p:nvSpPr>
        <p:spPr>
          <a:xfrm>
            <a:off x="152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Plots over Time @ MW#2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0" y="538375"/>
            <a:ext cx="8839198" cy="460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4294967295" type="title"/>
          </p:nvPr>
        </p:nvSpPr>
        <p:spPr>
          <a:xfrm>
            <a:off x="152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Plots over Time @ Irrigation Well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9350"/>
            <a:ext cx="8839202" cy="46541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idx="4294967295" type="title"/>
          </p:nvPr>
        </p:nvSpPr>
        <p:spPr>
          <a:xfrm>
            <a:off x="152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Plots over Time @ MW#1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