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64" r:id="rId12"/>
    <p:sldId id="283" r:id="rId13"/>
    <p:sldId id="265" r:id="rId14"/>
    <p:sldId id="266" r:id="rId15"/>
    <p:sldId id="267" r:id="rId16"/>
    <p:sldId id="268" r:id="rId17"/>
    <p:sldId id="270" r:id="rId18"/>
    <p:sldId id="271" r:id="rId19"/>
    <p:sldId id="28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06298739-41BE-4295-9B66-7696A10506B0}">
          <p14:sldIdLst>
            <p14:sldId id="256"/>
          </p14:sldIdLst>
        </p14:section>
        <p14:section name="All content" id="{A6B6837A-2546-4896-AE53-40131BDB236E}">
          <p14:sldIdLst>
            <p14:sldId id="257"/>
            <p14:sldId id="258"/>
            <p14:sldId id="259"/>
            <p14:sldId id="272"/>
            <p14:sldId id="260"/>
            <p14:sldId id="261"/>
            <p14:sldId id="273"/>
            <p14:sldId id="262"/>
            <p14:sldId id="263"/>
            <p14:sldId id="264"/>
            <p14:sldId id="283"/>
            <p14:sldId id="265"/>
            <p14:sldId id="266"/>
            <p14:sldId id="267"/>
            <p14:sldId id="268"/>
            <p14:sldId id="270"/>
            <p14:sldId id="271"/>
            <p14:sldId id="284"/>
          </p14:sldIdLst>
        </p14:section>
        <p14:section name="Thank You!" id="{567E68D9-75E4-4C28-BAEA-4ED8707DCFD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080" userDrawn="1">
          <p15:clr>
            <a:srgbClr val="A4A3A4"/>
          </p15:clr>
        </p15:guide>
        <p15:guide id="3" orient="horz" pos="768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803" autoAdjust="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>
        <p:guide orient="horz" pos="864"/>
        <p:guide pos="1080"/>
        <p:guide orient="horz" pos="768"/>
        <p:guide orient="horz" pos="3912"/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24EDE7-86BC-3E2C-6655-5508D0383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93D5-94B5-C6D3-6759-D12E8DBC98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902C-C9D3-4FB1-BA3C-2EB22A5D947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4CD9B-6F16-57FF-648B-CC598B9C8F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37807-0744-8F51-A057-FE815C8491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20C39-8BE7-4AEE-BB0D-E8482E43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20:47:21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24575,'403'0'-1365,"-385"0"-5461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6968-425F-484A-9ADD-85A525C0CC9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10F39-103D-4527-9AE3-73BD2C5D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6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human transportation is one of the core activities of our life.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shows a complex, process, organization, data subject area, or other type of object broken down into lower level, more detailed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General: </a:t>
            </a:r>
            <a:r>
              <a:rPr lang="en-US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the overall goal of  project</a:t>
            </a: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Specific: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smaller actionable goals that lead to fulfilling the general objective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169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Requirements: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set of specifications that define what a system or product should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nonfunctional Requirements: 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5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describe the high-level functions and scope of a system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These diagrams also identify the interactions between the system and its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shows the flow from one activity to another in a system or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8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show the interactions between objects in the sequential order that those interactions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8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purpose is to provide a high-level view of the structure of a system or application that can help stakeholders to understand the components of the system and how they are related to each 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0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lets visually represent all system's components, the interactions between them and relationships with external user interface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25E7-8788-A9BF-AB56-A33E6213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9C7B-390A-7F98-5671-D4964CDB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5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D8D5-23A8-60ED-2350-186726E0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4852-5DE0-81BC-0589-5C7CCD7BA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D1E1-5763-6A44-03CC-F9105087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0085-3574-4523-B81B-A414EC6590CC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5637-3069-9EE1-3788-767998CB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39EA3-8B22-FFD8-E917-A5B717B14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E22B-5F77-F462-8FFC-22E94368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1DFC-73B1-E4EF-CBCF-38F7CF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50FA-6368-48D0-B15A-1EF29C05CF2D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6445-C415-0F87-7016-C21F625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928-E999-0240-FE7C-69F42D0E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1006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8B64-D03B-8FE3-7BE2-317A5B41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48"/>
            <a:ext cx="10515600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8AFC-A205-7D2C-28B3-DC9E48D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BD5C-0057-44AE-8D46-0048F246AF1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2ED1-7A3C-67FC-E608-7D0BB45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6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16" userDrawn="1">
          <p15:clr>
            <a:srgbClr val="FBAE40"/>
          </p15:clr>
        </p15:guide>
        <p15:guide id="5" orient="horz" pos="984" userDrawn="1">
          <p15:clr>
            <a:srgbClr val="FBAE40"/>
          </p15:clr>
        </p15:guide>
        <p15:guide id="6" orient="horz" pos="391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888D-C619-F250-892E-061D7B4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45C6-053F-4BC4-21B5-0072FF6B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111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40B8-28CA-9F52-636B-D1A7B50E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2267-DD17-04F0-FB84-287003DD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D220-7EF0-D550-7351-33AC7CA1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8536-D515-0AE9-39A5-874C5B5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64EC-06B9-41F9-B52A-796956840F93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86E9-397D-44C6-8B7E-985E4DF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504C-287F-35B8-6F11-DE9AC39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A123-F92C-A695-EF6C-6FDC6650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7545C-D473-048A-FDCF-E38D08B2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737E8-1C39-44F5-E33B-C53D9A34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46983-0BE3-5FEC-2833-E65245FA0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0BAA7-6F18-8E0B-6BE1-82DD0E2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C28A-10C8-4E8F-A668-C5F0DE325333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FE1C6-49B2-2571-46BB-E25CCFF1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8C82-08B5-2262-3EAD-6813CF8A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5AAC5-E218-8CCC-E219-CD62695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64B-4137-4D65-B579-F69206F0EEAC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329EE-9B5A-9D3B-AAD1-1B17103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1EC90-6675-EC67-A630-99D06AE5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9D47-5244-4CDC-B460-EDEAD1A166CB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F6C7-2C08-872D-82E0-7A07647E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C085E-7071-ABAC-DFC6-5FA6ECFD4B67}"/>
              </a:ext>
            </a:extLst>
          </p:cNvPr>
          <p:cNvSpPr/>
          <p:nvPr userDrawn="1"/>
        </p:nvSpPr>
        <p:spPr>
          <a:xfrm>
            <a:off x="0" y="0"/>
            <a:ext cx="1337481" cy="1678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81235-B00D-8F02-BAA4-7C99977139DC}"/>
              </a:ext>
            </a:extLst>
          </p:cNvPr>
          <p:cNvSpPr/>
          <p:nvPr userDrawn="1"/>
        </p:nvSpPr>
        <p:spPr>
          <a:xfrm>
            <a:off x="10297891" y="5179325"/>
            <a:ext cx="1337481" cy="1678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234F-2883-75AF-F119-B922FCC4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63D-EC9D-AA16-B8E4-CA9220CA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37198-D69A-8473-DB77-0064BF82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33F7C-B017-132D-2D42-2648EDD2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7C67-E952-4278-BD7E-7D330C3AC50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B0A6-26AE-D1DC-5A12-A7F79DB6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4FEF-106E-593C-C7D8-FE3076A1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CEF90-063F-4F9A-91E6-AAC978804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1C999-074A-57A2-472A-3D05451A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D8A9-6E8F-6BE2-F48E-8F7F0C47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DB36-7DC7-4753-A8E6-40125EF73E5F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7947-BBF7-62A1-0921-BB663C87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A90B4-5CC3-8E85-2875-77800384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EA4F-3041-71AF-7698-EC0717AA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7988-474F-1DA9-09FD-14240FCBD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B40B-CDF7-42B0-A403-8BEFE88AC169}" type="datetime1">
              <a:rPr lang="en-US" smtClean="0"/>
              <a:t>5/4/2023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AE95A6-122C-DCDD-AA3D-D8ACE4A741CB}"/>
                  </a:ext>
                </a:extLst>
              </p14:cNvPr>
              <p14:cNvContentPartPr/>
              <p14:nvPr userDrawn="1"/>
            </p14:nvContentPartPr>
            <p14:xfrm>
              <a:off x="8259600" y="5021400"/>
              <a:ext cx="151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AE95A6-122C-DCDD-AA3D-D8ACE4A741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1960" y="5003400"/>
                <a:ext cx="1875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7466689-44F3-990D-8470-A09E9E89B4F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50" y="136525"/>
            <a:ext cx="786306" cy="6858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6EAF5DC-D8AE-7F44-0712-3BD627B4DF4E}"/>
              </a:ext>
            </a:extLst>
          </p:cNvPr>
          <p:cNvGrpSpPr/>
          <p:nvPr userDrawn="1"/>
        </p:nvGrpSpPr>
        <p:grpSpPr>
          <a:xfrm>
            <a:off x="10453899" y="6031400"/>
            <a:ext cx="951417" cy="847726"/>
            <a:chOff x="10453899" y="6004104"/>
            <a:chExt cx="951417" cy="847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B4BB28-D223-2494-90F5-A78CE32654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453899" y="6004104"/>
              <a:ext cx="951417" cy="847726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4BF6AB-072E-796D-1C86-FB6AADF4B11A}"/>
                </a:ext>
              </a:extLst>
            </p:cNvPr>
            <p:cNvSpPr/>
            <p:nvPr userDrawn="1"/>
          </p:nvSpPr>
          <p:spPr>
            <a:xfrm>
              <a:off x="10774680" y="6176963"/>
              <a:ext cx="335280" cy="23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95A3-671E-9556-498A-4E6DB52B00C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684149" y="6109322"/>
            <a:ext cx="564967" cy="452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915ECB7-545F-4189-8E25-8DF03EFE0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1948;p69">
            <a:extLst>
              <a:ext uri="{FF2B5EF4-FFF2-40B4-BE49-F238E27FC236}">
                <a16:creationId xmlns:a16="http://schemas.microsoft.com/office/drawing/2014/main" id="{47836749-DE26-29D9-ACB2-2B64CEC7E28C}"/>
              </a:ext>
            </a:extLst>
          </p:cNvPr>
          <p:cNvSpPr/>
          <p:nvPr userDrawn="1"/>
        </p:nvSpPr>
        <p:spPr>
          <a:xfrm flipH="1">
            <a:off x="707961" y="12626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4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216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University_of_Gonda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D59-CE10-5DAD-F572-A8BCCAAB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4775"/>
            <a:ext cx="9566366" cy="271906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University of Gondar</a:t>
            </a:r>
            <a:b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Collage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Informatics</a:t>
            </a:r>
            <a:b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System</a:t>
            </a:r>
            <a:b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 Year project on</a:t>
            </a:r>
            <a:endParaRPr lang="en-US" sz="28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0047-371C-F454-39A0-81331030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905" y="2502408"/>
            <a:ext cx="5791240" cy="1421734"/>
          </a:xfrm>
        </p:spPr>
        <p:txBody>
          <a:bodyPr>
            <a:noAutofit/>
          </a:bodyPr>
          <a:lstStyle/>
          <a:p>
            <a:pPr marL="45720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</a:rPr>
              <a:t>Ride Management Application for Bajaj’s in 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45720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</a:rPr>
              <a:t>Gondar City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06C9D-3870-6D79-FF6E-EB048EE906E9}"/>
              </a:ext>
            </a:extLst>
          </p:cNvPr>
          <p:cNvSpPr/>
          <p:nvPr/>
        </p:nvSpPr>
        <p:spPr>
          <a:xfrm>
            <a:off x="10358651" y="5977719"/>
            <a:ext cx="1146412" cy="88028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B45E9-57D2-0343-0DAA-EC810E322B22}"/>
              </a:ext>
            </a:extLst>
          </p:cNvPr>
          <p:cNvSpPr txBox="1"/>
          <p:nvPr/>
        </p:nvSpPr>
        <p:spPr>
          <a:xfrm>
            <a:off x="1037230" y="3616658"/>
            <a:ext cx="50906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</a:t>
            </a:r>
          </a:p>
          <a:p>
            <a:pPr indent="341313">
              <a:tabLst>
                <a:tab pos="287338" algn="l"/>
                <a:tab pos="3479800" algn="r"/>
              </a:tabLst>
            </a:pPr>
            <a:r>
              <a:rPr lang="en-US" sz="2000" u="sng" dirty="0"/>
              <a:t>Name</a:t>
            </a:r>
            <a:r>
              <a:rPr lang="en-US" sz="2000" dirty="0"/>
              <a:t>	</a:t>
            </a:r>
            <a:r>
              <a:rPr lang="en-US" sz="2000" u="sng" dirty="0"/>
              <a:t>ID Number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73038" algn="l"/>
                <a:tab pos="3206750" algn="r"/>
              </a:tabLst>
            </a:pPr>
            <a:r>
              <a:rPr lang="en-US" dirty="0"/>
              <a:t>Assefa Demses	00737/12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73038" algn="l"/>
                <a:tab pos="3206750" algn="r"/>
              </a:tabLst>
            </a:pPr>
            <a:r>
              <a:rPr lang="en-US" dirty="0"/>
              <a:t>Dereje Aragaw	02236/12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73038" algn="l"/>
                <a:tab pos="3206750" algn="r"/>
              </a:tabLst>
            </a:pPr>
            <a:r>
              <a:rPr lang="en-US" dirty="0"/>
              <a:t>Fikir Getu	01627/12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73038" algn="l"/>
                <a:tab pos="3206750" algn="r"/>
              </a:tabLst>
            </a:pPr>
            <a:r>
              <a:rPr lang="en-US" dirty="0"/>
              <a:t>Firaol Teklu	01156/12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73038" algn="l"/>
                <a:tab pos="3206750" algn="r"/>
              </a:tabLst>
            </a:pPr>
            <a:r>
              <a:rPr lang="en-US" dirty="0"/>
              <a:t>Henok Gashew	01181/12</a:t>
            </a:r>
          </a:p>
          <a:p>
            <a:pPr marL="342900" indent="-342900">
              <a:buFont typeface="+mj-lt"/>
              <a:buAutoNum type="arabicPeriod"/>
              <a:tabLst>
                <a:tab pos="173038" algn="l"/>
                <a:tab pos="3206750" algn="r"/>
              </a:tabLs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0403B-D6B2-5CBA-7A0F-841A5DF5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99435" y="4187349"/>
            <a:ext cx="2907495" cy="18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3A76-AA3D-E524-0148-3C6FCC3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1AD7-D2B4-158E-B2CA-272120C3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 Bajaj drivers: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Solve the availability problem of passengers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 places where their services are required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Ensure their security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passengers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Make bajaj readily available when the need arises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Ensure their security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Removes the need to stand by the side of the road and wait for Bajaj</a:t>
            </a:r>
          </a:p>
          <a:p>
            <a:endParaRPr lang="en-US" dirty="0"/>
          </a:p>
        </p:txBody>
      </p:sp>
      <p:grpSp>
        <p:nvGrpSpPr>
          <p:cNvPr id="5" name="Google Shape;15111;p75">
            <a:extLst>
              <a:ext uri="{FF2B5EF4-FFF2-40B4-BE49-F238E27FC236}">
                <a16:creationId xmlns:a16="http://schemas.microsoft.com/office/drawing/2014/main" id="{4D405345-90AD-BCDE-FC04-22238ECB445C}"/>
              </a:ext>
            </a:extLst>
          </p:cNvPr>
          <p:cNvGrpSpPr/>
          <p:nvPr/>
        </p:nvGrpSpPr>
        <p:grpSpPr>
          <a:xfrm>
            <a:off x="1321361" y="667389"/>
            <a:ext cx="289528" cy="359232"/>
            <a:chOff x="2663464" y="3346815"/>
            <a:chExt cx="289528" cy="359232"/>
          </a:xfrm>
        </p:grpSpPr>
        <p:sp>
          <p:nvSpPr>
            <p:cNvPr id="6" name="Google Shape;15112;p75">
              <a:extLst>
                <a:ext uri="{FF2B5EF4-FFF2-40B4-BE49-F238E27FC236}">
                  <a16:creationId xmlns:a16="http://schemas.microsoft.com/office/drawing/2014/main" id="{7C208B8C-563D-2FC3-DC68-79A265B01407}"/>
                </a:ext>
              </a:extLst>
            </p:cNvPr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13;p75">
              <a:extLst>
                <a:ext uri="{FF2B5EF4-FFF2-40B4-BE49-F238E27FC236}">
                  <a16:creationId xmlns:a16="http://schemas.microsoft.com/office/drawing/2014/main" id="{84EFEA02-795F-626E-F58A-2374A1000AC0}"/>
                </a:ext>
              </a:extLst>
            </p:cNvPr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14;p75">
              <a:extLst>
                <a:ext uri="{FF2B5EF4-FFF2-40B4-BE49-F238E27FC236}">
                  <a16:creationId xmlns:a16="http://schemas.microsoft.com/office/drawing/2014/main" id="{5F9CFEAA-FE6E-E47D-1BAC-63BF7D08704C}"/>
                </a:ext>
              </a:extLst>
            </p:cNvPr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5;p75">
              <a:extLst>
                <a:ext uri="{FF2B5EF4-FFF2-40B4-BE49-F238E27FC236}">
                  <a16:creationId xmlns:a16="http://schemas.microsoft.com/office/drawing/2014/main" id="{27DB4A75-B1D2-A1A3-45EA-B487E010BBF7}"/>
                </a:ext>
              </a:extLst>
            </p:cNvPr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16;p75">
              <a:extLst>
                <a:ext uri="{FF2B5EF4-FFF2-40B4-BE49-F238E27FC236}">
                  <a16:creationId xmlns:a16="http://schemas.microsoft.com/office/drawing/2014/main" id="{AF02F7F7-6328-CE8E-AD54-6C1CB1856BA5}"/>
                </a:ext>
              </a:extLst>
            </p:cNvPr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117;p75">
              <a:extLst>
                <a:ext uri="{FF2B5EF4-FFF2-40B4-BE49-F238E27FC236}">
                  <a16:creationId xmlns:a16="http://schemas.microsoft.com/office/drawing/2014/main" id="{44C777EC-F0E7-B68C-7432-4936B2E6498A}"/>
                </a:ext>
              </a:extLst>
            </p:cNvPr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18;p75">
              <a:extLst>
                <a:ext uri="{FF2B5EF4-FFF2-40B4-BE49-F238E27FC236}">
                  <a16:creationId xmlns:a16="http://schemas.microsoft.com/office/drawing/2014/main" id="{B84071B6-CDE1-6535-9D0F-5E7D3DD5B2DA}"/>
                </a:ext>
              </a:extLst>
            </p:cNvPr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19;p75">
              <a:extLst>
                <a:ext uri="{FF2B5EF4-FFF2-40B4-BE49-F238E27FC236}">
                  <a16:creationId xmlns:a16="http://schemas.microsoft.com/office/drawing/2014/main" id="{06FFADC1-77A9-2F4B-1ADF-DFB69E494291}"/>
                </a:ext>
              </a:extLst>
            </p:cNvPr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20;p75">
              <a:extLst>
                <a:ext uri="{FF2B5EF4-FFF2-40B4-BE49-F238E27FC236}">
                  <a16:creationId xmlns:a16="http://schemas.microsoft.com/office/drawing/2014/main" id="{2168A26D-3C97-3D27-9398-E5E253D0DE07}"/>
                </a:ext>
              </a:extLst>
            </p:cNvPr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21;p75">
              <a:extLst>
                <a:ext uri="{FF2B5EF4-FFF2-40B4-BE49-F238E27FC236}">
                  <a16:creationId xmlns:a16="http://schemas.microsoft.com/office/drawing/2014/main" id="{8E771D4F-B882-CF40-BA38-8422313FE58B}"/>
                </a:ext>
              </a:extLst>
            </p:cNvPr>
            <p:cNvSpPr/>
            <p:nvPr/>
          </p:nvSpPr>
          <p:spPr>
            <a:xfrm>
              <a:off x="2819082" y="3660564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22;p75">
              <a:extLst>
                <a:ext uri="{FF2B5EF4-FFF2-40B4-BE49-F238E27FC236}">
                  <a16:creationId xmlns:a16="http://schemas.microsoft.com/office/drawing/2014/main" id="{BA0ABBA0-E178-05F7-4730-F10E712223B5}"/>
                </a:ext>
              </a:extLst>
            </p:cNvPr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CFA120F-6267-F4F1-6EEC-B086F7FC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9DA4-DE45-C975-8ED5-909E06CA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1385-5272-D962-0402-C6656194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48"/>
            <a:ext cx="5257800" cy="461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pPr>
              <a:lnSpc>
                <a:spcPct val="150000"/>
              </a:lnSpc>
            </a:pPr>
            <a:r>
              <a:rPr lang="en-US" dirty="0"/>
              <a:t>User registration and login</a:t>
            </a:r>
          </a:p>
          <a:p>
            <a:pPr>
              <a:lnSpc>
                <a:spcPct val="150000"/>
              </a:lnSpc>
            </a:pPr>
            <a:r>
              <a:rPr lang="en-US" dirty="0"/>
              <a:t>Driver and passenger verification </a:t>
            </a:r>
          </a:p>
          <a:p>
            <a:pPr>
              <a:lnSpc>
                <a:spcPct val="150000"/>
              </a:lnSpc>
            </a:pPr>
            <a:r>
              <a:rPr lang="en-US" dirty="0"/>
              <a:t>Ride booking and requesting</a:t>
            </a:r>
          </a:p>
          <a:p>
            <a:pPr>
              <a:lnSpc>
                <a:spcPct val="150000"/>
              </a:lnSpc>
            </a:pPr>
            <a:r>
              <a:rPr lang="en-US" dirty="0"/>
              <a:t>Real-time tracking of drivers and passengers</a:t>
            </a:r>
          </a:p>
          <a:p>
            <a:endParaRPr lang="en-US" dirty="0"/>
          </a:p>
        </p:txBody>
      </p:sp>
      <p:grpSp>
        <p:nvGrpSpPr>
          <p:cNvPr id="5" name="Google Shape;20227;p78">
            <a:extLst>
              <a:ext uri="{FF2B5EF4-FFF2-40B4-BE49-F238E27FC236}">
                <a16:creationId xmlns:a16="http://schemas.microsoft.com/office/drawing/2014/main" id="{3CF57875-718F-0B02-93EF-881000B06C41}"/>
              </a:ext>
            </a:extLst>
          </p:cNvPr>
          <p:cNvGrpSpPr/>
          <p:nvPr/>
        </p:nvGrpSpPr>
        <p:grpSpPr>
          <a:xfrm>
            <a:off x="1284337" y="681586"/>
            <a:ext cx="370130" cy="287264"/>
            <a:chOff x="5632602" y="2025510"/>
            <a:chExt cx="370130" cy="287264"/>
          </a:xfrm>
        </p:grpSpPr>
        <p:sp>
          <p:nvSpPr>
            <p:cNvPr id="6" name="Google Shape;20228;p78">
              <a:extLst>
                <a:ext uri="{FF2B5EF4-FFF2-40B4-BE49-F238E27FC236}">
                  <a16:creationId xmlns:a16="http://schemas.microsoft.com/office/drawing/2014/main" id="{238B2E5A-39F0-58EA-013F-87AD46D2ECE9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229;p78">
              <a:extLst>
                <a:ext uri="{FF2B5EF4-FFF2-40B4-BE49-F238E27FC236}">
                  <a16:creationId xmlns:a16="http://schemas.microsoft.com/office/drawing/2014/main" id="{DADB34D0-4610-AA84-1D36-A15388E07430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230;p78">
              <a:extLst>
                <a:ext uri="{FF2B5EF4-FFF2-40B4-BE49-F238E27FC236}">
                  <a16:creationId xmlns:a16="http://schemas.microsoft.com/office/drawing/2014/main" id="{D12CB17E-9D75-7E8A-4087-2970384A9132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231;p78">
              <a:extLst>
                <a:ext uri="{FF2B5EF4-FFF2-40B4-BE49-F238E27FC236}">
                  <a16:creationId xmlns:a16="http://schemas.microsoft.com/office/drawing/2014/main" id="{88037213-E666-C245-2BE8-DEBFDA0C2FEE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232;p78">
              <a:extLst>
                <a:ext uri="{FF2B5EF4-FFF2-40B4-BE49-F238E27FC236}">
                  <a16:creationId xmlns:a16="http://schemas.microsoft.com/office/drawing/2014/main" id="{73EC4E02-C867-2460-AF24-18F6B064E914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233;p78">
              <a:extLst>
                <a:ext uri="{FF2B5EF4-FFF2-40B4-BE49-F238E27FC236}">
                  <a16:creationId xmlns:a16="http://schemas.microsoft.com/office/drawing/2014/main" id="{90AA48F8-8BF4-29CC-6F3A-B0629BF53642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34;p78">
              <a:extLst>
                <a:ext uri="{FF2B5EF4-FFF2-40B4-BE49-F238E27FC236}">
                  <a16:creationId xmlns:a16="http://schemas.microsoft.com/office/drawing/2014/main" id="{6FDB43A9-3BAA-29DE-CD58-D50A1A034450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35;p78">
              <a:extLst>
                <a:ext uri="{FF2B5EF4-FFF2-40B4-BE49-F238E27FC236}">
                  <a16:creationId xmlns:a16="http://schemas.microsoft.com/office/drawing/2014/main" id="{BF2CF31A-2F44-FAED-E2B9-1F3A9F1C8B3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36;p78">
              <a:extLst>
                <a:ext uri="{FF2B5EF4-FFF2-40B4-BE49-F238E27FC236}">
                  <a16:creationId xmlns:a16="http://schemas.microsoft.com/office/drawing/2014/main" id="{AFB691CE-8587-D5B5-CA70-C7A0E66A6195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37;p78">
              <a:extLst>
                <a:ext uri="{FF2B5EF4-FFF2-40B4-BE49-F238E27FC236}">
                  <a16:creationId xmlns:a16="http://schemas.microsoft.com/office/drawing/2014/main" id="{115F252E-2170-8709-8CEB-E0C84CF34940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238;p78">
              <a:extLst>
                <a:ext uri="{FF2B5EF4-FFF2-40B4-BE49-F238E27FC236}">
                  <a16:creationId xmlns:a16="http://schemas.microsoft.com/office/drawing/2014/main" id="{9428C349-528B-47AB-9BC0-AA248DD0B29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39;p78">
              <a:extLst>
                <a:ext uri="{FF2B5EF4-FFF2-40B4-BE49-F238E27FC236}">
                  <a16:creationId xmlns:a16="http://schemas.microsoft.com/office/drawing/2014/main" id="{A69CDF08-EDC2-9BE4-4FDF-06CE8176BEEB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40;p78">
              <a:extLst>
                <a:ext uri="{FF2B5EF4-FFF2-40B4-BE49-F238E27FC236}">
                  <a16:creationId xmlns:a16="http://schemas.microsoft.com/office/drawing/2014/main" id="{0DB4BE57-B764-1E78-B5BF-6E1519E3C814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41;p78">
              <a:extLst>
                <a:ext uri="{FF2B5EF4-FFF2-40B4-BE49-F238E27FC236}">
                  <a16:creationId xmlns:a16="http://schemas.microsoft.com/office/drawing/2014/main" id="{B96E4A20-9014-BBB4-6080-42B600B42E3C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42;p78">
              <a:extLst>
                <a:ext uri="{FF2B5EF4-FFF2-40B4-BE49-F238E27FC236}">
                  <a16:creationId xmlns:a16="http://schemas.microsoft.com/office/drawing/2014/main" id="{6613E185-8F80-1B0F-52AF-21AEB960EE01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3;p78">
              <a:extLst>
                <a:ext uri="{FF2B5EF4-FFF2-40B4-BE49-F238E27FC236}">
                  <a16:creationId xmlns:a16="http://schemas.microsoft.com/office/drawing/2014/main" id="{D3F59077-435E-3050-09B5-F8886B5D9834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44;p78">
              <a:extLst>
                <a:ext uri="{FF2B5EF4-FFF2-40B4-BE49-F238E27FC236}">
                  <a16:creationId xmlns:a16="http://schemas.microsoft.com/office/drawing/2014/main" id="{51417483-86F3-3267-2B43-7361B91A5AA2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45;p78">
              <a:extLst>
                <a:ext uri="{FF2B5EF4-FFF2-40B4-BE49-F238E27FC236}">
                  <a16:creationId xmlns:a16="http://schemas.microsoft.com/office/drawing/2014/main" id="{79628F6E-2FDC-D8D3-C317-CD3E9BD78CF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49D5AC8-51AE-96F4-E247-92158660C8DF}"/>
              </a:ext>
            </a:extLst>
          </p:cNvPr>
          <p:cNvSpPr txBox="1">
            <a:spLocks/>
          </p:cNvSpPr>
          <p:nvPr/>
        </p:nvSpPr>
        <p:spPr>
          <a:xfrm>
            <a:off x="6383593" y="1562100"/>
            <a:ext cx="5257800" cy="461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Driver and passenger ratings and reviews</a:t>
            </a:r>
          </a:p>
          <a:p>
            <a:r>
              <a:rPr lang="en-US" dirty="0"/>
              <a:t>Customizable settings for users, such as payment view and ride preferences.</a:t>
            </a:r>
          </a:p>
          <a:p>
            <a:r>
              <a:rPr lang="en-US" dirty="0"/>
              <a:t>Database management for the administrator</a:t>
            </a:r>
          </a:p>
          <a:p>
            <a:r>
              <a:rPr lang="en-US" dirty="0"/>
              <a:t>Calculating trip cost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1E1C275-8A5E-0A80-6804-F5AC5D04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9DA4-DE45-C975-8ED5-909E06CA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1385-5272-D962-0402-C6656194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2761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5" name="Google Shape;20227;p78">
            <a:extLst>
              <a:ext uri="{FF2B5EF4-FFF2-40B4-BE49-F238E27FC236}">
                <a16:creationId xmlns:a16="http://schemas.microsoft.com/office/drawing/2014/main" id="{3CF57875-718F-0B02-93EF-881000B06C41}"/>
              </a:ext>
            </a:extLst>
          </p:cNvPr>
          <p:cNvGrpSpPr/>
          <p:nvPr/>
        </p:nvGrpSpPr>
        <p:grpSpPr>
          <a:xfrm>
            <a:off x="1284337" y="681586"/>
            <a:ext cx="370130" cy="287264"/>
            <a:chOff x="5632602" y="2025510"/>
            <a:chExt cx="370130" cy="287264"/>
          </a:xfrm>
        </p:grpSpPr>
        <p:sp>
          <p:nvSpPr>
            <p:cNvPr id="6" name="Google Shape;20228;p78">
              <a:extLst>
                <a:ext uri="{FF2B5EF4-FFF2-40B4-BE49-F238E27FC236}">
                  <a16:creationId xmlns:a16="http://schemas.microsoft.com/office/drawing/2014/main" id="{238B2E5A-39F0-58EA-013F-87AD46D2ECE9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229;p78">
              <a:extLst>
                <a:ext uri="{FF2B5EF4-FFF2-40B4-BE49-F238E27FC236}">
                  <a16:creationId xmlns:a16="http://schemas.microsoft.com/office/drawing/2014/main" id="{DADB34D0-4610-AA84-1D36-A15388E07430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230;p78">
              <a:extLst>
                <a:ext uri="{FF2B5EF4-FFF2-40B4-BE49-F238E27FC236}">
                  <a16:creationId xmlns:a16="http://schemas.microsoft.com/office/drawing/2014/main" id="{D12CB17E-9D75-7E8A-4087-2970384A9132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231;p78">
              <a:extLst>
                <a:ext uri="{FF2B5EF4-FFF2-40B4-BE49-F238E27FC236}">
                  <a16:creationId xmlns:a16="http://schemas.microsoft.com/office/drawing/2014/main" id="{88037213-E666-C245-2BE8-DEBFDA0C2FEE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232;p78">
              <a:extLst>
                <a:ext uri="{FF2B5EF4-FFF2-40B4-BE49-F238E27FC236}">
                  <a16:creationId xmlns:a16="http://schemas.microsoft.com/office/drawing/2014/main" id="{73EC4E02-C867-2460-AF24-18F6B064E914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233;p78">
              <a:extLst>
                <a:ext uri="{FF2B5EF4-FFF2-40B4-BE49-F238E27FC236}">
                  <a16:creationId xmlns:a16="http://schemas.microsoft.com/office/drawing/2014/main" id="{90AA48F8-8BF4-29CC-6F3A-B0629BF53642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34;p78">
              <a:extLst>
                <a:ext uri="{FF2B5EF4-FFF2-40B4-BE49-F238E27FC236}">
                  <a16:creationId xmlns:a16="http://schemas.microsoft.com/office/drawing/2014/main" id="{6FDB43A9-3BAA-29DE-CD58-D50A1A034450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35;p78">
              <a:extLst>
                <a:ext uri="{FF2B5EF4-FFF2-40B4-BE49-F238E27FC236}">
                  <a16:creationId xmlns:a16="http://schemas.microsoft.com/office/drawing/2014/main" id="{BF2CF31A-2F44-FAED-E2B9-1F3A9F1C8B3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36;p78">
              <a:extLst>
                <a:ext uri="{FF2B5EF4-FFF2-40B4-BE49-F238E27FC236}">
                  <a16:creationId xmlns:a16="http://schemas.microsoft.com/office/drawing/2014/main" id="{AFB691CE-8587-D5B5-CA70-C7A0E66A6195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37;p78">
              <a:extLst>
                <a:ext uri="{FF2B5EF4-FFF2-40B4-BE49-F238E27FC236}">
                  <a16:creationId xmlns:a16="http://schemas.microsoft.com/office/drawing/2014/main" id="{115F252E-2170-8709-8CEB-E0C84CF34940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238;p78">
              <a:extLst>
                <a:ext uri="{FF2B5EF4-FFF2-40B4-BE49-F238E27FC236}">
                  <a16:creationId xmlns:a16="http://schemas.microsoft.com/office/drawing/2014/main" id="{9428C349-528B-47AB-9BC0-AA248DD0B29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39;p78">
              <a:extLst>
                <a:ext uri="{FF2B5EF4-FFF2-40B4-BE49-F238E27FC236}">
                  <a16:creationId xmlns:a16="http://schemas.microsoft.com/office/drawing/2014/main" id="{A69CDF08-EDC2-9BE4-4FDF-06CE8176BEEB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40;p78">
              <a:extLst>
                <a:ext uri="{FF2B5EF4-FFF2-40B4-BE49-F238E27FC236}">
                  <a16:creationId xmlns:a16="http://schemas.microsoft.com/office/drawing/2014/main" id="{0DB4BE57-B764-1E78-B5BF-6E1519E3C814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41;p78">
              <a:extLst>
                <a:ext uri="{FF2B5EF4-FFF2-40B4-BE49-F238E27FC236}">
                  <a16:creationId xmlns:a16="http://schemas.microsoft.com/office/drawing/2014/main" id="{B96E4A20-9014-BBB4-6080-42B600B42E3C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42;p78">
              <a:extLst>
                <a:ext uri="{FF2B5EF4-FFF2-40B4-BE49-F238E27FC236}">
                  <a16:creationId xmlns:a16="http://schemas.microsoft.com/office/drawing/2014/main" id="{6613E185-8F80-1B0F-52AF-21AEB960EE01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3;p78">
              <a:extLst>
                <a:ext uri="{FF2B5EF4-FFF2-40B4-BE49-F238E27FC236}">
                  <a16:creationId xmlns:a16="http://schemas.microsoft.com/office/drawing/2014/main" id="{D3F59077-435E-3050-09B5-F8886B5D9834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44;p78">
              <a:extLst>
                <a:ext uri="{FF2B5EF4-FFF2-40B4-BE49-F238E27FC236}">
                  <a16:creationId xmlns:a16="http://schemas.microsoft.com/office/drawing/2014/main" id="{51417483-86F3-3267-2B43-7361B91A5AA2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45;p78">
              <a:extLst>
                <a:ext uri="{FF2B5EF4-FFF2-40B4-BE49-F238E27FC236}">
                  <a16:creationId xmlns:a16="http://schemas.microsoft.com/office/drawing/2014/main" id="{79628F6E-2FDC-D8D3-C317-CD3E9BD78CF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49D5AC8-51AE-96F4-E247-92158660C8DF}"/>
              </a:ext>
            </a:extLst>
          </p:cNvPr>
          <p:cNvSpPr txBox="1">
            <a:spLocks/>
          </p:cNvSpPr>
          <p:nvPr/>
        </p:nvSpPr>
        <p:spPr>
          <a:xfrm>
            <a:off x="6383593" y="2988577"/>
            <a:ext cx="5257800" cy="254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Reliability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DBB22E-2F32-5C99-BEBA-33A5A93BE38C}"/>
              </a:ext>
            </a:extLst>
          </p:cNvPr>
          <p:cNvSpPr txBox="1">
            <a:spLocks/>
          </p:cNvSpPr>
          <p:nvPr/>
        </p:nvSpPr>
        <p:spPr>
          <a:xfrm>
            <a:off x="1181100" y="1562099"/>
            <a:ext cx="10172700" cy="186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Nonfunctional Requirements: </a:t>
            </a:r>
            <a:r>
              <a:rPr lang="en-US" b="0" i="0" dirty="0">
                <a:effectLst/>
                <a:latin typeface="+mj-lt"/>
              </a:rPr>
              <a:t>a requirement that specifies criteria that can be used to judge the operation of a system.</a:t>
            </a:r>
            <a:r>
              <a:rPr lang="en-US" dirty="0"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72263B0-9482-8436-B4EF-053C21D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F1DE-446C-B117-DF88-AB50C2A1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351477"/>
            <a:ext cx="10172700" cy="1006475"/>
          </a:xfrm>
        </p:spPr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52E00-F2C7-07D5-79AD-4AE2A6908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98" y="351478"/>
            <a:ext cx="7165298" cy="5858822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5975E2-1479-EB13-52C5-7C22BCA0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11817"/>
              </p:ext>
            </p:extLst>
          </p:nvPr>
        </p:nvGraphicFramePr>
        <p:xfrm>
          <a:off x="304804" y="1247817"/>
          <a:ext cx="4124602" cy="4962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819">
                  <a:extLst>
                    <a:ext uri="{9D8B030D-6E8A-4147-A177-3AD203B41FA5}">
                      <a16:colId xmlns:a16="http://schemas.microsoft.com/office/drawing/2014/main" val="2291917009"/>
                    </a:ext>
                  </a:extLst>
                </a:gridCol>
                <a:gridCol w="1605384">
                  <a:extLst>
                    <a:ext uri="{9D8B030D-6E8A-4147-A177-3AD203B41FA5}">
                      <a16:colId xmlns:a16="http://schemas.microsoft.com/office/drawing/2014/main" val="2175539133"/>
                    </a:ext>
                  </a:extLst>
                </a:gridCol>
                <a:gridCol w="1578399">
                  <a:extLst>
                    <a:ext uri="{9D8B030D-6E8A-4147-A177-3AD203B41FA5}">
                      <a16:colId xmlns:a16="http://schemas.microsoft.com/office/drawing/2014/main" val="3872169739"/>
                    </a:ext>
                  </a:extLst>
                </a:gridCol>
              </a:tblGrid>
              <a:tr h="17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Case ID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UC_001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59005"/>
                  </a:ext>
                </a:extLst>
              </a:tr>
              <a:tr h="17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Case Name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63612"/>
                  </a:ext>
                </a:extLst>
              </a:tr>
              <a:tr h="17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Rider, Driver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7182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Description: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Users can log in to their account with their registered phone number and OTP password to access the Bajaj Ride app.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6602"/>
                  </a:ext>
                </a:extLst>
              </a:tr>
              <a:tr h="17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user must have a registered account with Bajaj Ride.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03427"/>
                  </a:ext>
                </a:extLst>
              </a:tr>
              <a:tr h="173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user is logged in and has access to the app's features.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2130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Flow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response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extLst>
                  <a:ext uri="{0D108BD9-81ED-4DB2-BD59-A6C34878D82A}">
                    <a16:rowId xmlns:a16="http://schemas.microsoft.com/office/drawing/2014/main" val="2033022711"/>
                  </a:ext>
                </a:extLst>
              </a:tr>
              <a:tr h="19521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900">
                          <a:effectLst/>
                        </a:rPr>
                        <a:t>User opens the Bajaj ride app.</a:t>
                      </a:r>
                    </a:p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900">
                          <a:effectLst/>
                        </a:rPr>
                        <a:t> User enters their registered phone number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9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900">
                          <a:effectLst/>
                        </a:rPr>
                        <a:t> user enters given OTP as password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900">
                          <a:effectLst/>
                        </a:rPr>
                        <a:t> System sends OTP to the entered phone number.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9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900">
                          <a:effectLst/>
                        </a:rPr>
                        <a:t> System verifies password and logs the user into their account and displays the app's home screen.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extLst>
                  <a:ext uri="{0D108BD9-81ED-4DB2-BD59-A6C34878D82A}">
                    <a16:rowId xmlns:a16="http://schemas.microsoft.com/office/drawing/2014/main" val="1002642502"/>
                  </a:ext>
                </a:extLst>
              </a:tr>
              <a:tr h="11618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Alternative Flows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gridSpan="2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900" dirty="0">
                          <a:effectLst/>
                        </a:rPr>
                        <a:t> If the user enters an incorrect password, the system will display an error message and prompt the user to try again.</a:t>
                      </a:r>
                    </a:p>
                    <a:p>
                      <a:pPr marL="4572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900" dirty="0">
                          <a:effectLst/>
                        </a:rPr>
                        <a:t>If the user enters an unregistered phone number, the system will take the user to the account setup interface.</a:t>
                      </a:r>
                    </a:p>
                    <a:p>
                      <a:pPr marL="4572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96" marR="49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7405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802597-2F81-5B72-18E8-6C47B4D4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5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D14-4C4D-F783-467F-6053CB0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51477"/>
            <a:ext cx="952500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Activity diagram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5171E-65E6-E125-7DEF-0F514239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31" y="1576388"/>
            <a:ext cx="3589337" cy="461486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FBF7B9F-A564-ACFD-D3E4-C4CDF5D9B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1506" y="1602914"/>
            <a:ext cx="3589337" cy="436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5E728-AB0E-F3D9-0A8B-0765E75AD8EC}"/>
              </a:ext>
            </a:extLst>
          </p:cNvPr>
          <p:cNvSpPr txBox="1"/>
          <p:nvPr/>
        </p:nvSpPr>
        <p:spPr>
          <a:xfrm>
            <a:off x="1828800" y="6210300"/>
            <a:ext cx="343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Log in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2A055-4660-20A1-0281-1E4DDBC517FB}"/>
              </a:ext>
            </a:extLst>
          </p:cNvPr>
          <p:cNvSpPr txBox="1"/>
          <p:nvPr/>
        </p:nvSpPr>
        <p:spPr>
          <a:xfrm>
            <a:off x="7086601" y="5965338"/>
            <a:ext cx="34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a ride request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E91A6E-221B-10AA-F43A-703BF195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1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651-A9EC-B161-3818-69154E5E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4" y="351477"/>
            <a:ext cx="9725025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Sequence diagram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5104E-4BE9-A5F7-56AE-04063C40A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632" y="1721877"/>
            <a:ext cx="6688736" cy="372427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9D1E-E95A-92D8-B1FD-BA2F1E32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60BC-C3D3-C6AF-FF0D-6FF267C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51477"/>
            <a:ext cx="1003935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Class diagram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29DF9-3416-2AC9-7D44-8D8D43389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57" y="854714"/>
            <a:ext cx="4525147" cy="533590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77328-67B5-A34B-1FE4-0213976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81FA-2FC0-CAD2-A751-282780BB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51477"/>
            <a:ext cx="10039350" cy="1006475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Deployment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EED29A-3DFB-B719-275D-27EEA3FB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46" y="531911"/>
            <a:ext cx="5613108" cy="579417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6EAA-6D92-A22F-F811-C9C18ED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9EE2-9323-F658-8BBD-AB86C144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Times New Roman" panose="02020603050405020304" pitchFamily="18" charset="0"/>
              </a:rPr>
              <a:t>SW architecture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B8C0F-D7F5-57B9-7044-400CC56F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39" y="1219200"/>
            <a:ext cx="7858830" cy="52148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4EF-6500-90E5-6DE5-E5CB8539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5A0-3940-E47A-401B-D6C0ED1D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09FF0F-A622-125B-31BF-57A8E9C44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60" y="1562100"/>
            <a:ext cx="9659582" cy="43059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C973-5038-E1B0-6270-38608994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3F8-71EF-B551-5840-27911BA3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cs typeface="Times New Roman" pitchFamily="18" charset="0"/>
              </a:rPr>
              <a:t>Content overview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66E9-723F-6EA0-FE37-26C646ED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424"/>
            <a:ext cx="5257800" cy="479853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 of the problem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Scope and limitation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Significance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03E7C2-259B-9C3D-182F-1CD135B1A656}"/>
              </a:ext>
            </a:extLst>
          </p:cNvPr>
          <p:cNvSpPr txBox="1">
            <a:spLocks/>
          </p:cNvSpPr>
          <p:nvPr/>
        </p:nvSpPr>
        <p:spPr>
          <a:xfrm>
            <a:off x="6297304" y="1378424"/>
            <a:ext cx="5257800" cy="479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5F574C-1879-22A9-8BE3-4D68975F0D76}"/>
              </a:ext>
            </a:extLst>
          </p:cNvPr>
          <p:cNvSpPr txBox="1">
            <a:spLocks/>
          </p:cNvSpPr>
          <p:nvPr/>
        </p:nvSpPr>
        <p:spPr>
          <a:xfrm>
            <a:off x="6297304" y="1378424"/>
            <a:ext cx="5257800" cy="4798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Deployment diagram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SW architecture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73335-032B-766A-0382-89FE67FD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46" y="524232"/>
            <a:ext cx="489684" cy="51766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E941E-A754-310F-2E21-5529B401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E92FAB-CC11-B8A2-1B98-5907AC4E0E15}"/>
              </a:ext>
            </a:extLst>
          </p:cNvPr>
          <p:cNvGrpSpPr/>
          <p:nvPr/>
        </p:nvGrpSpPr>
        <p:grpSpPr>
          <a:xfrm>
            <a:off x="5370284" y="173985"/>
            <a:ext cx="4135982" cy="3240025"/>
            <a:chOff x="6522919" y="704178"/>
            <a:chExt cx="4141767" cy="4334690"/>
          </a:xfrm>
        </p:grpSpPr>
        <p:sp>
          <p:nvSpPr>
            <p:cNvPr id="11" name="Google Shape;9847;p75">
              <a:extLst>
                <a:ext uri="{FF2B5EF4-FFF2-40B4-BE49-F238E27FC236}">
                  <a16:creationId xmlns:a16="http://schemas.microsoft.com/office/drawing/2014/main" id="{A611356C-93BD-E60B-2C06-8679671E3F99}"/>
                </a:ext>
              </a:extLst>
            </p:cNvPr>
            <p:cNvSpPr/>
            <p:nvPr/>
          </p:nvSpPr>
          <p:spPr>
            <a:xfrm rot="499900">
              <a:off x="6522919" y="704178"/>
              <a:ext cx="4100573" cy="4334690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585E41-34D3-8717-F441-11FCD1C9B5D7}"/>
                </a:ext>
              </a:extLst>
            </p:cNvPr>
            <p:cNvSpPr txBox="1"/>
            <p:nvPr/>
          </p:nvSpPr>
          <p:spPr>
            <a:xfrm rot="222374">
              <a:off x="6733121" y="2050476"/>
              <a:ext cx="3931565" cy="95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Any question Is Welcome</a:t>
              </a:r>
            </a:p>
            <a:p>
              <a:r>
                <a:rPr lang="en-US" sz="2800" dirty="0"/>
                <a:t>Thank You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12BD81F4-71DC-D4E0-A449-B3C87F33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02041" y="3178292"/>
            <a:ext cx="1987917" cy="32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F8B7-B1F9-E4F1-E639-49350581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78" y="351477"/>
            <a:ext cx="9388522" cy="10064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C199-2308-2416-8300-528D0549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Transportation is the movement of people and goods from one location to another.</a:t>
            </a:r>
          </a:p>
          <a:p>
            <a:r>
              <a:rPr lang="en-US" dirty="0"/>
              <a:t>The transportation industry in Ethiopia has undergone significant changes with the rise of meter taxis and ride-hailing services.</a:t>
            </a:r>
          </a:p>
          <a:p>
            <a:r>
              <a:rPr lang="en-US" dirty="0"/>
              <a:t>Gondar City is an urban center in Ethiopia with a high demand for transportation services.</a:t>
            </a:r>
          </a:p>
          <a:p>
            <a:r>
              <a:rPr lang="en-US" dirty="0"/>
              <a:t>in Gondar, growth of ride-hailing services is very slow.</a:t>
            </a:r>
          </a:p>
          <a:p>
            <a:endParaRPr lang="en-US" dirty="0"/>
          </a:p>
          <a:p>
            <a:r>
              <a:rPr lang="en-US" dirty="0"/>
              <a:t>a city that is a destination for tourists and tourism is slow on current trends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C9CB81-0A71-2F02-C14A-DB1527ACAA84}"/>
              </a:ext>
            </a:extLst>
          </p:cNvPr>
          <p:cNvGrpSpPr/>
          <p:nvPr/>
        </p:nvGrpSpPr>
        <p:grpSpPr>
          <a:xfrm>
            <a:off x="1385415" y="713797"/>
            <a:ext cx="579863" cy="281834"/>
            <a:chOff x="3622108" y="1617515"/>
            <a:chExt cx="579863" cy="281834"/>
          </a:xfrm>
        </p:grpSpPr>
        <p:sp>
          <p:nvSpPr>
            <p:cNvPr id="6" name="Google Shape;955;p24">
              <a:extLst>
                <a:ext uri="{FF2B5EF4-FFF2-40B4-BE49-F238E27FC236}">
                  <a16:creationId xmlns:a16="http://schemas.microsoft.com/office/drawing/2014/main" id="{F5867E4F-85EA-6EA0-9AB8-C0B42605D428}"/>
                </a:ext>
              </a:extLst>
            </p:cNvPr>
            <p:cNvSpPr/>
            <p:nvPr/>
          </p:nvSpPr>
          <p:spPr>
            <a:xfrm>
              <a:off x="3622108" y="1617515"/>
              <a:ext cx="226662" cy="223863"/>
            </a:xfrm>
            <a:custGeom>
              <a:avLst/>
              <a:gdLst/>
              <a:ahLst/>
              <a:cxnLst/>
              <a:rect l="l" t="t" r="r" b="b"/>
              <a:pathLst>
                <a:path w="13524" h="13357" extrusionOk="0">
                  <a:moveTo>
                    <a:pt x="11256" y="5885"/>
                  </a:moveTo>
                  <a:cubicBezTo>
                    <a:pt x="11288" y="5885"/>
                    <a:pt x="11318" y="5887"/>
                    <a:pt x="11348" y="5891"/>
                  </a:cubicBezTo>
                  <a:cubicBezTo>
                    <a:pt x="11433" y="5891"/>
                    <a:pt x="11518" y="5934"/>
                    <a:pt x="11604" y="5977"/>
                  </a:cubicBezTo>
                  <a:cubicBezTo>
                    <a:pt x="12116" y="6403"/>
                    <a:pt x="11476" y="7982"/>
                    <a:pt x="10196" y="9518"/>
                  </a:cubicBezTo>
                  <a:cubicBezTo>
                    <a:pt x="9115" y="10807"/>
                    <a:pt x="7912" y="11610"/>
                    <a:pt x="7259" y="11610"/>
                  </a:cubicBezTo>
                  <a:cubicBezTo>
                    <a:pt x="7242" y="11610"/>
                    <a:pt x="7226" y="11609"/>
                    <a:pt x="7210" y="11608"/>
                  </a:cubicBezTo>
                  <a:cubicBezTo>
                    <a:pt x="7124" y="11565"/>
                    <a:pt x="6996" y="11523"/>
                    <a:pt x="6954" y="11480"/>
                  </a:cubicBezTo>
                  <a:cubicBezTo>
                    <a:pt x="6442" y="11053"/>
                    <a:pt x="7082" y="9475"/>
                    <a:pt x="8362" y="7939"/>
                  </a:cubicBezTo>
                  <a:cubicBezTo>
                    <a:pt x="9420" y="6718"/>
                    <a:pt x="10594" y="5885"/>
                    <a:pt x="11256" y="5885"/>
                  </a:cubicBezTo>
                  <a:close/>
                  <a:moveTo>
                    <a:pt x="5999" y="0"/>
                  </a:moveTo>
                  <a:cubicBezTo>
                    <a:pt x="5280" y="0"/>
                    <a:pt x="4573" y="298"/>
                    <a:pt x="4053" y="857"/>
                  </a:cubicBezTo>
                  <a:lnTo>
                    <a:pt x="1579" y="3716"/>
                  </a:lnTo>
                  <a:lnTo>
                    <a:pt x="939" y="4441"/>
                  </a:lnTo>
                  <a:lnTo>
                    <a:pt x="427" y="5081"/>
                  </a:lnTo>
                  <a:cubicBezTo>
                    <a:pt x="171" y="5507"/>
                    <a:pt x="43" y="6019"/>
                    <a:pt x="0" y="6531"/>
                  </a:cubicBezTo>
                  <a:cubicBezTo>
                    <a:pt x="0" y="7299"/>
                    <a:pt x="299" y="8067"/>
                    <a:pt x="853" y="8622"/>
                  </a:cubicBezTo>
                  <a:lnTo>
                    <a:pt x="5290" y="12461"/>
                  </a:lnTo>
                  <a:lnTo>
                    <a:pt x="5930" y="12930"/>
                  </a:lnTo>
                  <a:cubicBezTo>
                    <a:pt x="6357" y="13186"/>
                    <a:pt x="6868" y="13314"/>
                    <a:pt x="7380" y="13357"/>
                  </a:cubicBezTo>
                  <a:cubicBezTo>
                    <a:pt x="8148" y="13357"/>
                    <a:pt x="8916" y="13058"/>
                    <a:pt x="9471" y="12504"/>
                  </a:cubicBezTo>
                  <a:lnTo>
                    <a:pt x="12585" y="8920"/>
                  </a:lnTo>
                  <a:lnTo>
                    <a:pt x="13054" y="8280"/>
                  </a:lnTo>
                  <a:cubicBezTo>
                    <a:pt x="13310" y="7854"/>
                    <a:pt x="13481" y="7342"/>
                    <a:pt x="13481" y="6830"/>
                  </a:cubicBezTo>
                  <a:cubicBezTo>
                    <a:pt x="13524" y="6019"/>
                    <a:pt x="13225" y="5294"/>
                    <a:pt x="12670" y="4740"/>
                  </a:cubicBezTo>
                  <a:lnTo>
                    <a:pt x="8234" y="900"/>
                  </a:lnTo>
                  <a:lnTo>
                    <a:pt x="7594" y="388"/>
                  </a:lnTo>
                  <a:cubicBezTo>
                    <a:pt x="7252" y="175"/>
                    <a:pt x="6826" y="47"/>
                    <a:pt x="6442" y="4"/>
                  </a:cubicBezTo>
                  <a:lnTo>
                    <a:pt x="6143" y="4"/>
                  </a:lnTo>
                  <a:cubicBezTo>
                    <a:pt x="6095" y="1"/>
                    <a:pt x="6047" y="0"/>
                    <a:pt x="5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6;p24">
              <a:extLst>
                <a:ext uri="{FF2B5EF4-FFF2-40B4-BE49-F238E27FC236}">
                  <a16:creationId xmlns:a16="http://schemas.microsoft.com/office/drawing/2014/main" id="{D8839F8F-2F75-BDD1-C11F-FBA23852BFF5}"/>
                </a:ext>
              </a:extLst>
            </p:cNvPr>
            <p:cNvSpPr/>
            <p:nvPr/>
          </p:nvSpPr>
          <p:spPr>
            <a:xfrm>
              <a:off x="3627977" y="1706226"/>
              <a:ext cx="164466" cy="128080"/>
            </a:xfrm>
            <a:custGeom>
              <a:avLst/>
              <a:gdLst/>
              <a:ahLst/>
              <a:cxnLst/>
              <a:rect l="l" t="t" r="r" b="b"/>
              <a:pathLst>
                <a:path w="9813" h="7642" extrusionOk="0">
                  <a:moveTo>
                    <a:pt x="171" y="1"/>
                  </a:moveTo>
                  <a:cubicBezTo>
                    <a:pt x="85" y="257"/>
                    <a:pt x="43" y="513"/>
                    <a:pt x="43" y="811"/>
                  </a:cubicBezTo>
                  <a:cubicBezTo>
                    <a:pt x="0" y="1579"/>
                    <a:pt x="299" y="2347"/>
                    <a:pt x="853" y="2944"/>
                  </a:cubicBezTo>
                  <a:lnTo>
                    <a:pt x="5290" y="6741"/>
                  </a:lnTo>
                  <a:lnTo>
                    <a:pt x="5589" y="6997"/>
                  </a:lnTo>
                  <a:lnTo>
                    <a:pt x="5930" y="7253"/>
                  </a:lnTo>
                  <a:cubicBezTo>
                    <a:pt x="6271" y="7466"/>
                    <a:pt x="6698" y="7594"/>
                    <a:pt x="7082" y="7637"/>
                  </a:cubicBezTo>
                  <a:lnTo>
                    <a:pt x="7380" y="7637"/>
                  </a:lnTo>
                  <a:cubicBezTo>
                    <a:pt x="7431" y="7640"/>
                    <a:pt x="7482" y="7641"/>
                    <a:pt x="7532" y="7641"/>
                  </a:cubicBezTo>
                  <a:cubicBezTo>
                    <a:pt x="8286" y="7641"/>
                    <a:pt x="8994" y="7344"/>
                    <a:pt x="9513" y="6784"/>
                  </a:cubicBezTo>
                  <a:lnTo>
                    <a:pt x="9812" y="6442"/>
                  </a:lnTo>
                  <a:lnTo>
                    <a:pt x="9812" y="6442"/>
                  </a:lnTo>
                  <a:cubicBezTo>
                    <a:pt x="9500" y="6505"/>
                    <a:pt x="9210" y="6545"/>
                    <a:pt x="8910" y="6545"/>
                  </a:cubicBezTo>
                  <a:cubicBezTo>
                    <a:pt x="8800" y="6545"/>
                    <a:pt x="8689" y="6539"/>
                    <a:pt x="8575" y="6528"/>
                  </a:cubicBezTo>
                  <a:cubicBezTo>
                    <a:pt x="8319" y="6485"/>
                    <a:pt x="8063" y="6442"/>
                    <a:pt x="7850" y="6357"/>
                  </a:cubicBezTo>
                  <a:cubicBezTo>
                    <a:pt x="7594" y="6272"/>
                    <a:pt x="7338" y="6187"/>
                    <a:pt x="7082" y="6101"/>
                  </a:cubicBezTo>
                  <a:cubicBezTo>
                    <a:pt x="6314" y="5760"/>
                    <a:pt x="5546" y="5291"/>
                    <a:pt x="4863" y="4736"/>
                  </a:cubicBezTo>
                  <a:cubicBezTo>
                    <a:pt x="4138" y="4139"/>
                    <a:pt x="3413" y="3542"/>
                    <a:pt x="2773" y="2859"/>
                  </a:cubicBezTo>
                  <a:cubicBezTo>
                    <a:pt x="2133" y="2219"/>
                    <a:pt x="1493" y="1537"/>
                    <a:pt x="896" y="8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7;p24">
              <a:extLst>
                <a:ext uri="{FF2B5EF4-FFF2-40B4-BE49-F238E27FC236}">
                  <a16:creationId xmlns:a16="http://schemas.microsoft.com/office/drawing/2014/main" id="{E39143C8-B96E-435E-6F79-4F66243BB101}"/>
                </a:ext>
              </a:extLst>
            </p:cNvPr>
            <p:cNvSpPr/>
            <p:nvPr/>
          </p:nvSpPr>
          <p:spPr>
            <a:xfrm>
              <a:off x="3988901" y="1703561"/>
              <a:ext cx="213070" cy="90638"/>
            </a:xfrm>
            <a:custGeom>
              <a:avLst/>
              <a:gdLst/>
              <a:ahLst/>
              <a:cxnLst/>
              <a:rect l="l" t="t" r="r" b="b"/>
              <a:pathLst>
                <a:path w="12713" h="5408" extrusionOk="0">
                  <a:moveTo>
                    <a:pt x="9769" y="0"/>
                  </a:moveTo>
                  <a:cubicBezTo>
                    <a:pt x="9428" y="0"/>
                    <a:pt x="9087" y="11"/>
                    <a:pt x="8745" y="32"/>
                  </a:cubicBezTo>
                  <a:cubicBezTo>
                    <a:pt x="7039" y="160"/>
                    <a:pt x="5333" y="416"/>
                    <a:pt x="3882" y="672"/>
                  </a:cubicBezTo>
                  <a:cubicBezTo>
                    <a:pt x="3114" y="800"/>
                    <a:pt x="2346" y="928"/>
                    <a:pt x="1578" y="1099"/>
                  </a:cubicBezTo>
                  <a:lnTo>
                    <a:pt x="555" y="1269"/>
                  </a:lnTo>
                  <a:lnTo>
                    <a:pt x="427" y="1269"/>
                  </a:lnTo>
                  <a:cubicBezTo>
                    <a:pt x="299" y="1312"/>
                    <a:pt x="171" y="1440"/>
                    <a:pt x="171" y="1611"/>
                  </a:cubicBezTo>
                  <a:cubicBezTo>
                    <a:pt x="85" y="1824"/>
                    <a:pt x="0" y="2080"/>
                    <a:pt x="43" y="2336"/>
                  </a:cubicBezTo>
                  <a:cubicBezTo>
                    <a:pt x="43" y="2506"/>
                    <a:pt x="43" y="2677"/>
                    <a:pt x="85" y="2848"/>
                  </a:cubicBezTo>
                  <a:cubicBezTo>
                    <a:pt x="85" y="3018"/>
                    <a:pt x="128" y="3189"/>
                    <a:pt x="213" y="3360"/>
                  </a:cubicBezTo>
                  <a:cubicBezTo>
                    <a:pt x="299" y="3744"/>
                    <a:pt x="469" y="4085"/>
                    <a:pt x="640" y="4384"/>
                  </a:cubicBezTo>
                  <a:cubicBezTo>
                    <a:pt x="725" y="4512"/>
                    <a:pt x="768" y="4639"/>
                    <a:pt x="853" y="4767"/>
                  </a:cubicBezTo>
                  <a:cubicBezTo>
                    <a:pt x="768" y="4810"/>
                    <a:pt x="725" y="4938"/>
                    <a:pt x="725" y="5066"/>
                  </a:cubicBezTo>
                  <a:cubicBezTo>
                    <a:pt x="725" y="5237"/>
                    <a:pt x="853" y="5365"/>
                    <a:pt x="1024" y="5407"/>
                  </a:cubicBezTo>
                  <a:cubicBezTo>
                    <a:pt x="1408" y="5407"/>
                    <a:pt x="1749" y="5365"/>
                    <a:pt x="2090" y="5279"/>
                  </a:cubicBezTo>
                  <a:cubicBezTo>
                    <a:pt x="2389" y="5194"/>
                    <a:pt x="2688" y="5066"/>
                    <a:pt x="2986" y="4895"/>
                  </a:cubicBezTo>
                  <a:cubicBezTo>
                    <a:pt x="3242" y="4767"/>
                    <a:pt x="3498" y="4597"/>
                    <a:pt x="3754" y="4384"/>
                  </a:cubicBezTo>
                  <a:cubicBezTo>
                    <a:pt x="3839" y="4256"/>
                    <a:pt x="3967" y="4170"/>
                    <a:pt x="4095" y="4042"/>
                  </a:cubicBezTo>
                  <a:cubicBezTo>
                    <a:pt x="4138" y="4128"/>
                    <a:pt x="4181" y="4170"/>
                    <a:pt x="4223" y="4256"/>
                  </a:cubicBezTo>
                  <a:cubicBezTo>
                    <a:pt x="4309" y="4384"/>
                    <a:pt x="4437" y="4469"/>
                    <a:pt x="4565" y="4512"/>
                  </a:cubicBezTo>
                  <a:cubicBezTo>
                    <a:pt x="4607" y="4554"/>
                    <a:pt x="4693" y="4597"/>
                    <a:pt x="4778" y="4597"/>
                  </a:cubicBezTo>
                  <a:cubicBezTo>
                    <a:pt x="4863" y="4597"/>
                    <a:pt x="4991" y="4597"/>
                    <a:pt x="5077" y="4554"/>
                  </a:cubicBezTo>
                  <a:cubicBezTo>
                    <a:pt x="5247" y="4554"/>
                    <a:pt x="5375" y="4469"/>
                    <a:pt x="5503" y="4341"/>
                  </a:cubicBezTo>
                  <a:cubicBezTo>
                    <a:pt x="5631" y="4256"/>
                    <a:pt x="5717" y="4170"/>
                    <a:pt x="5759" y="4042"/>
                  </a:cubicBezTo>
                  <a:cubicBezTo>
                    <a:pt x="5845" y="3914"/>
                    <a:pt x="5887" y="3786"/>
                    <a:pt x="5930" y="3616"/>
                  </a:cubicBezTo>
                  <a:cubicBezTo>
                    <a:pt x="5930" y="3573"/>
                    <a:pt x="5973" y="3488"/>
                    <a:pt x="5973" y="3402"/>
                  </a:cubicBezTo>
                  <a:cubicBezTo>
                    <a:pt x="5973" y="3360"/>
                    <a:pt x="6015" y="3360"/>
                    <a:pt x="6015" y="3317"/>
                  </a:cubicBezTo>
                  <a:lnTo>
                    <a:pt x="6228" y="3317"/>
                  </a:lnTo>
                  <a:cubicBezTo>
                    <a:pt x="6314" y="3360"/>
                    <a:pt x="6399" y="3445"/>
                    <a:pt x="6484" y="3530"/>
                  </a:cubicBezTo>
                  <a:cubicBezTo>
                    <a:pt x="6570" y="3658"/>
                    <a:pt x="6655" y="3786"/>
                    <a:pt x="6783" y="3872"/>
                  </a:cubicBezTo>
                  <a:cubicBezTo>
                    <a:pt x="6954" y="3957"/>
                    <a:pt x="7082" y="4042"/>
                    <a:pt x="7252" y="4042"/>
                  </a:cubicBezTo>
                  <a:cubicBezTo>
                    <a:pt x="7302" y="4055"/>
                    <a:pt x="7352" y="4060"/>
                    <a:pt x="7401" y="4060"/>
                  </a:cubicBezTo>
                  <a:cubicBezTo>
                    <a:pt x="7519" y="4060"/>
                    <a:pt x="7631" y="4030"/>
                    <a:pt x="7722" y="4000"/>
                  </a:cubicBezTo>
                  <a:cubicBezTo>
                    <a:pt x="7850" y="3957"/>
                    <a:pt x="7978" y="3872"/>
                    <a:pt x="8106" y="3744"/>
                  </a:cubicBezTo>
                  <a:cubicBezTo>
                    <a:pt x="8191" y="3658"/>
                    <a:pt x="8276" y="3573"/>
                    <a:pt x="8362" y="3445"/>
                  </a:cubicBezTo>
                  <a:cubicBezTo>
                    <a:pt x="8447" y="3360"/>
                    <a:pt x="8490" y="3274"/>
                    <a:pt x="8575" y="3189"/>
                  </a:cubicBezTo>
                  <a:cubicBezTo>
                    <a:pt x="8617" y="3061"/>
                    <a:pt x="8660" y="3018"/>
                    <a:pt x="8745" y="2933"/>
                  </a:cubicBezTo>
                  <a:cubicBezTo>
                    <a:pt x="8788" y="2848"/>
                    <a:pt x="8831" y="2805"/>
                    <a:pt x="8916" y="2720"/>
                  </a:cubicBezTo>
                  <a:lnTo>
                    <a:pt x="9087" y="2720"/>
                  </a:lnTo>
                  <a:cubicBezTo>
                    <a:pt x="9129" y="2720"/>
                    <a:pt x="9172" y="2762"/>
                    <a:pt x="9215" y="2805"/>
                  </a:cubicBezTo>
                  <a:cubicBezTo>
                    <a:pt x="9343" y="2890"/>
                    <a:pt x="9428" y="2976"/>
                    <a:pt x="9513" y="3061"/>
                  </a:cubicBezTo>
                  <a:cubicBezTo>
                    <a:pt x="9556" y="3189"/>
                    <a:pt x="9641" y="3232"/>
                    <a:pt x="9769" y="3274"/>
                  </a:cubicBezTo>
                  <a:lnTo>
                    <a:pt x="9812" y="3274"/>
                  </a:lnTo>
                  <a:cubicBezTo>
                    <a:pt x="9897" y="3274"/>
                    <a:pt x="9940" y="3274"/>
                    <a:pt x="10025" y="3232"/>
                  </a:cubicBezTo>
                  <a:lnTo>
                    <a:pt x="10068" y="3232"/>
                  </a:lnTo>
                  <a:cubicBezTo>
                    <a:pt x="10495" y="3061"/>
                    <a:pt x="10878" y="2890"/>
                    <a:pt x="11262" y="2677"/>
                  </a:cubicBezTo>
                  <a:cubicBezTo>
                    <a:pt x="11476" y="2592"/>
                    <a:pt x="11689" y="2464"/>
                    <a:pt x="11860" y="2336"/>
                  </a:cubicBezTo>
                  <a:cubicBezTo>
                    <a:pt x="11988" y="2250"/>
                    <a:pt x="12073" y="2165"/>
                    <a:pt x="12158" y="2080"/>
                  </a:cubicBezTo>
                  <a:cubicBezTo>
                    <a:pt x="12244" y="1995"/>
                    <a:pt x="12329" y="1909"/>
                    <a:pt x="12414" y="1781"/>
                  </a:cubicBezTo>
                  <a:cubicBezTo>
                    <a:pt x="12628" y="1525"/>
                    <a:pt x="12713" y="1184"/>
                    <a:pt x="12628" y="885"/>
                  </a:cubicBezTo>
                  <a:cubicBezTo>
                    <a:pt x="12542" y="672"/>
                    <a:pt x="12414" y="501"/>
                    <a:pt x="12201" y="373"/>
                  </a:cubicBezTo>
                  <a:cubicBezTo>
                    <a:pt x="12030" y="288"/>
                    <a:pt x="11817" y="203"/>
                    <a:pt x="11646" y="160"/>
                  </a:cubicBezTo>
                  <a:cubicBezTo>
                    <a:pt x="11433" y="117"/>
                    <a:pt x="11262" y="75"/>
                    <a:pt x="11092" y="75"/>
                  </a:cubicBezTo>
                  <a:lnTo>
                    <a:pt x="11092" y="32"/>
                  </a:lnTo>
                  <a:lnTo>
                    <a:pt x="10793" y="32"/>
                  </a:lnTo>
                  <a:cubicBezTo>
                    <a:pt x="10452" y="11"/>
                    <a:pt x="10111" y="0"/>
                    <a:pt x="976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8;p24">
              <a:extLst>
                <a:ext uri="{FF2B5EF4-FFF2-40B4-BE49-F238E27FC236}">
                  <a16:creationId xmlns:a16="http://schemas.microsoft.com/office/drawing/2014/main" id="{38099276-49B9-A831-C155-70CAAA07312C}"/>
                </a:ext>
              </a:extLst>
            </p:cNvPr>
            <p:cNvSpPr/>
            <p:nvPr/>
          </p:nvSpPr>
          <p:spPr>
            <a:xfrm>
              <a:off x="3874651" y="1674952"/>
              <a:ext cx="163745" cy="183338"/>
            </a:xfrm>
            <a:custGeom>
              <a:avLst/>
              <a:gdLst/>
              <a:ahLst/>
              <a:cxnLst/>
              <a:rect l="l" t="t" r="r" b="b"/>
              <a:pathLst>
                <a:path w="9770" h="10939" extrusionOk="0">
                  <a:moveTo>
                    <a:pt x="2432" y="2635"/>
                  </a:moveTo>
                  <a:cubicBezTo>
                    <a:pt x="2944" y="2677"/>
                    <a:pt x="3541" y="3914"/>
                    <a:pt x="3797" y="5450"/>
                  </a:cubicBezTo>
                  <a:cubicBezTo>
                    <a:pt x="4053" y="7071"/>
                    <a:pt x="3797" y="8479"/>
                    <a:pt x="3242" y="8564"/>
                  </a:cubicBezTo>
                  <a:lnTo>
                    <a:pt x="3157" y="8564"/>
                  </a:lnTo>
                  <a:cubicBezTo>
                    <a:pt x="2645" y="8522"/>
                    <a:pt x="2048" y="7285"/>
                    <a:pt x="1792" y="5749"/>
                  </a:cubicBezTo>
                  <a:cubicBezTo>
                    <a:pt x="1536" y="4128"/>
                    <a:pt x="1792" y="2720"/>
                    <a:pt x="2346" y="2635"/>
                  </a:cubicBezTo>
                  <a:close/>
                  <a:moveTo>
                    <a:pt x="4053" y="0"/>
                  </a:moveTo>
                  <a:cubicBezTo>
                    <a:pt x="3840" y="0"/>
                    <a:pt x="3626" y="11"/>
                    <a:pt x="3413" y="32"/>
                  </a:cubicBezTo>
                  <a:lnTo>
                    <a:pt x="3370" y="32"/>
                  </a:lnTo>
                  <a:cubicBezTo>
                    <a:pt x="3157" y="32"/>
                    <a:pt x="2901" y="75"/>
                    <a:pt x="2688" y="160"/>
                  </a:cubicBezTo>
                  <a:cubicBezTo>
                    <a:pt x="2432" y="203"/>
                    <a:pt x="2218" y="288"/>
                    <a:pt x="2005" y="416"/>
                  </a:cubicBezTo>
                  <a:cubicBezTo>
                    <a:pt x="1578" y="630"/>
                    <a:pt x="1195" y="928"/>
                    <a:pt x="939" y="1312"/>
                  </a:cubicBezTo>
                  <a:cubicBezTo>
                    <a:pt x="341" y="2165"/>
                    <a:pt x="43" y="3147"/>
                    <a:pt x="43" y="4170"/>
                  </a:cubicBezTo>
                  <a:cubicBezTo>
                    <a:pt x="0" y="5237"/>
                    <a:pt x="171" y="6303"/>
                    <a:pt x="512" y="7327"/>
                  </a:cubicBezTo>
                  <a:cubicBezTo>
                    <a:pt x="640" y="7797"/>
                    <a:pt x="853" y="8266"/>
                    <a:pt x="1152" y="8735"/>
                  </a:cubicBezTo>
                  <a:cubicBezTo>
                    <a:pt x="1365" y="9119"/>
                    <a:pt x="1621" y="9503"/>
                    <a:pt x="1920" y="9844"/>
                  </a:cubicBezTo>
                  <a:cubicBezTo>
                    <a:pt x="2176" y="10058"/>
                    <a:pt x="2389" y="10228"/>
                    <a:pt x="2645" y="10399"/>
                  </a:cubicBezTo>
                  <a:cubicBezTo>
                    <a:pt x="2901" y="10570"/>
                    <a:pt x="3200" y="10698"/>
                    <a:pt x="3498" y="10783"/>
                  </a:cubicBezTo>
                  <a:cubicBezTo>
                    <a:pt x="3669" y="10868"/>
                    <a:pt x="3840" y="10911"/>
                    <a:pt x="4053" y="10911"/>
                  </a:cubicBezTo>
                  <a:cubicBezTo>
                    <a:pt x="4194" y="10928"/>
                    <a:pt x="4336" y="10939"/>
                    <a:pt x="4480" y="10939"/>
                  </a:cubicBezTo>
                  <a:cubicBezTo>
                    <a:pt x="4684" y="10939"/>
                    <a:pt x="4894" y="10918"/>
                    <a:pt x="5119" y="10868"/>
                  </a:cubicBezTo>
                  <a:cubicBezTo>
                    <a:pt x="6228" y="10612"/>
                    <a:pt x="7295" y="10058"/>
                    <a:pt x="8148" y="9247"/>
                  </a:cubicBezTo>
                  <a:cubicBezTo>
                    <a:pt x="8660" y="8820"/>
                    <a:pt x="9087" y="8308"/>
                    <a:pt x="9513" y="7797"/>
                  </a:cubicBezTo>
                  <a:lnTo>
                    <a:pt x="9556" y="7797"/>
                  </a:lnTo>
                  <a:cubicBezTo>
                    <a:pt x="9556" y="7711"/>
                    <a:pt x="9599" y="7626"/>
                    <a:pt x="9599" y="7541"/>
                  </a:cubicBezTo>
                  <a:cubicBezTo>
                    <a:pt x="9641" y="7370"/>
                    <a:pt x="9641" y="7199"/>
                    <a:pt x="9684" y="7071"/>
                  </a:cubicBezTo>
                  <a:cubicBezTo>
                    <a:pt x="9769" y="6474"/>
                    <a:pt x="9769" y="5877"/>
                    <a:pt x="9727" y="5237"/>
                  </a:cubicBezTo>
                  <a:lnTo>
                    <a:pt x="9727" y="4981"/>
                  </a:lnTo>
                  <a:lnTo>
                    <a:pt x="9684" y="4597"/>
                  </a:lnTo>
                  <a:lnTo>
                    <a:pt x="9684" y="4341"/>
                  </a:lnTo>
                  <a:cubicBezTo>
                    <a:pt x="9599" y="3616"/>
                    <a:pt x="9385" y="2976"/>
                    <a:pt x="9129" y="2336"/>
                  </a:cubicBezTo>
                  <a:cubicBezTo>
                    <a:pt x="9044" y="2123"/>
                    <a:pt x="8916" y="1909"/>
                    <a:pt x="8788" y="1696"/>
                  </a:cubicBezTo>
                  <a:cubicBezTo>
                    <a:pt x="8703" y="1525"/>
                    <a:pt x="8617" y="1397"/>
                    <a:pt x="8532" y="1269"/>
                  </a:cubicBezTo>
                  <a:lnTo>
                    <a:pt x="7807" y="928"/>
                  </a:lnTo>
                  <a:cubicBezTo>
                    <a:pt x="7338" y="715"/>
                    <a:pt x="6868" y="544"/>
                    <a:pt x="6399" y="416"/>
                  </a:cubicBezTo>
                  <a:cubicBezTo>
                    <a:pt x="5845" y="203"/>
                    <a:pt x="5290" y="75"/>
                    <a:pt x="4693" y="32"/>
                  </a:cubicBezTo>
                  <a:cubicBezTo>
                    <a:pt x="4479" y="11"/>
                    <a:pt x="4266" y="0"/>
                    <a:pt x="4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9;p24">
              <a:extLst>
                <a:ext uri="{FF2B5EF4-FFF2-40B4-BE49-F238E27FC236}">
                  <a16:creationId xmlns:a16="http://schemas.microsoft.com/office/drawing/2014/main" id="{18A783FB-FA85-6F69-598D-BE574D918E42}"/>
                </a:ext>
              </a:extLst>
            </p:cNvPr>
            <p:cNvSpPr/>
            <p:nvPr/>
          </p:nvSpPr>
          <p:spPr>
            <a:xfrm>
              <a:off x="4041949" y="1754847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0;p24">
              <a:extLst>
                <a:ext uri="{FF2B5EF4-FFF2-40B4-BE49-F238E27FC236}">
                  <a16:creationId xmlns:a16="http://schemas.microsoft.com/office/drawing/2014/main" id="{3A6547CE-8B78-B1D7-4BCF-F31F7DED40A1}"/>
                </a:ext>
              </a:extLst>
            </p:cNvPr>
            <p:cNvSpPr/>
            <p:nvPr/>
          </p:nvSpPr>
          <p:spPr>
            <a:xfrm>
              <a:off x="3868782" y="1681924"/>
              <a:ext cx="163025" cy="157326"/>
            </a:xfrm>
            <a:custGeom>
              <a:avLst/>
              <a:gdLst/>
              <a:ahLst/>
              <a:cxnLst/>
              <a:rect l="l" t="t" r="r" b="b"/>
              <a:pathLst>
                <a:path w="9727" h="9387" extrusionOk="0">
                  <a:moveTo>
                    <a:pt x="2432" y="2688"/>
                  </a:moveTo>
                  <a:cubicBezTo>
                    <a:pt x="2986" y="2731"/>
                    <a:pt x="3584" y="3968"/>
                    <a:pt x="3797" y="5504"/>
                  </a:cubicBezTo>
                  <a:cubicBezTo>
                    <a:pt x="3925" y="6186"/>
                    <a:pt x="3925" y="6912"/>
                    <a:pt x="3840" y="7637"/>
                  </a:cubicBezTo>
                  <a:cubicBezTo>
                    <a:pt x="3712" y="8192"/>
                    <a:pt x="3541" y="8533"/>
                    <a:pt x="3285" y="8575"/>
                  </a:cubicBezTo>
                  <a:cubicBezTo>
                    <a:pt x="3285" y="8597"/>
                    <a:pt x="3274" y="8607"/>
                    <a:pt x="3258" y="8607"/>
                  </a:cubicBezTo>
                  <a:cubicBezTo>
                    <a:pt x="3242" y="8607"/>
                    <a:pt x="3221" y="8597"/>
                    <a:pt x="3200" y="8575"/>
                  </a:cubicBezTo>
                  <a:cubicBezTo>
                    <a:pt x="2688" y="8533"/>
                    <a:pt x="2090" y="7296"/>
                    <a:pt x="1877" y="5760"/>
                  </a:cubicBezTo>
                  <a:lnTo>
                    <a:pt x="1834" y="5760"/>
                  </a:lnTo>
                  <a:cubicBezTo>
                    <a:pt x="1706" y="5077"/>
                    <a:pt x="1706" y="4352"/>
                    <a:pt x="1792" y="3627"/>
                  </a:cubicBezTo>
                  <a:cubicBezTo>
                    <a:pt x="1920" y="3072"/>
                    <a:pt x="2090" y="2731"/>
                    <a:pt x="2346" y="2688"/>
                  </a:cubicBezTo>
                  <a:close/>
                  <a:moveTo>
                    <a:pt x="3370" y="1"/>
                  </a:moveTo>
                  <a:cubicBezTo>
                    <a:pt x="3157" y="43"/>
                    <a:pt x="2901" y="86"/>
                    <a:pt x="2688" y="129"/>
                  </a:cubicBezTo>
                  <a:cubicBezTo>
                    <a:pt x="2432" y="214"/>
                    <a:pt x="2218" y="299"/>
                    <a:pt x="2005" y="427"/>
                  </a:cubicBezTo>
                  <a:cubicBezTo>
                    <a:pt x="1578" y="641"/>
                    <a:pt x="1195" y="939"/>
                    <a:pt x="939" y="1323"/>
                  </a:cubicBezTo>
                  <a:cubicBezTo>
                    <a:pt x="341" y="2176"/>
                    <a:pt x="43" y="3158"/>
                    <a:pt x="85" y="4181"/>
                  </a:cubicBezTo>
                  <a:cubicBezTo>
                    <a:pt x="0" y="5248"/>
                    <a:pt x="171" y="6314"/>
                    <a:pt x="512" y="7338"/>
                  </a:cubicBezTo>
                  <a:lnTo>
                    <a:pt x="555" y="7509"/>
                  </a:lnTo>
                  <a:cubicBezTo>
                    <a:pt x="597" y="7594"/>
                    <a:pt x="683" y="7680"/>
                    <a:pt x="725" y="7765"/>
                  </a:cubicBezTo>
                  <a:cubicBezTo>
                    <a:pt x="811" y="7893"/>
                    <a:pt x="939" y="8064"/>
                    <a:pt x="1067" y="8192"/>
                  </a:cubicBezTo>
                  <a:cubicBezTo>
                    <a:pt x="1152" y="8319"/>
                    <a:pt x="1280" y="8405"/>
                    <a:pt x="1408" y="8533"/>
                  </a:cubicBezTo>
                  <a:cubicBezTo>
                    <a:pt x="1536" y="8618"/>
                    <a:pt x="1664" y="8746"/>
                    <a:pt x="1792" y="8831"/>
                  </a:cubicBezTo>
                  <a:cubicBezTo>
                    <a:pt x="1920" y="8917"/>
                    <a:pt x="2048" y="9002"/>
                    <a:pt x="2218" y="9045"/>
                  </a:cubicBezTo>
                  <a:cubicBezTo>
                    <a:pt x="2346" y="9130"/>
                    <a:pt x="2517" y="9173"/>
                    <a:pt x="2645" y="9258"/>
                  </a:cubicBezTo>
                  <a:lnTo>
                    <a:pt x="2602" y="9258"/>
                  </a:lnTo>
                  <a:cubicBezTo>
                    <a:pt x="2773" y="9301"/>
                    <a:pt x="2901" y="9343"/>
                    <a:pt x="3072" y="9343"/>
                  </a:cubicBezTo>
                  <a:cubicBezTo>
                    <a:pt x="3200" y="9386"/>
                    <a:pt x="3328" y="9386"/>
                    <a:pt x="3456" y="9386"/>
                  </a:cubicBezTo>
                  <a:lnTo>
                    <a:pt x="3925" y="9386"/>
                  </a:lnTo>
                  <a:cubicBezTo>
                    <a:pt x="4053" y="9386"/>
                    <a:pt x="4181" y="9386"/>
                    <a:pt x="4309" y="9343"/>
                  </a:cubicBezTo>
                  <a:cubicBezTo>
                    <a:pt x="4735" y="9215"/>
                    <a:pt x="5119" y="9087"/>
                    <a:pt x="5503" y="8874"/>
                  </a:cubicBezTo>
                  <a:cubicBezTo>
                    <a:pt x="6186" y="8490"/>
                    <a:pt x="6868" y="7978"/>
                    <a:pt x="7466" y="7424"/>
                  </a:cubicBezTo>
                  <a:cubicBezTo>
                    <a:pt x="8106" y="6869"/>
                    <a:pt x="8660" y="6272"/>
                    <a:pt x="9215" y="5632"/>
                  </a:cubicBezTo>
                  <a:lnTo>
                    <a:pt x="9727" y="5035"/>
                  </a:lnTo>
                  <a:lnTo>
                    <a:pt x="9727" y="4992"/>
                  </a:lnTo>
                  <a:lnTo>
                    <a:pt x="9727" y="4864"/>
                  </a:lnTo>
                  <a:lnTo>
                    <a:pt x="9727" y="4736"/>
                  </a:lnTo>
                  <a:lnTo>
                    <a:pt x="9727" y="4608"/>
                  </a:lnTo>
                  <a:cubicBezTo>
                    <a:pt x="9727" y="4523"/>
                    <a:pt x="9727" y="4437"/>
                    <a:pt x="9684" y="4352"/>
                  </a:cubicBezTo>
                  <a:cubicBezTo>
                    <a:pt x="9599" y="3669"/>
                    <a:pt x="9428" y="2987"/>
                    <a:pt x="9129" y="2347"/>
                  </a:cubicBezTo>
                  <a:cubicBezTo>
                    <a:pt x="9044" y="2134"/>
                    <a:pt x="8959" y="1920"/>
                    <a:pt x="8831" y="1707"/>
                  </a:cubicBezTo>
                  <a:cubicBezTo>
                    <a:pt x="8745" y="1579"/>
                    <a:pt x="8660" y="1408"/>
                    <a:pt x="8532" y="1280"/>
                  </a:cubicBezTo>
                  <a:lnTo>
                    <a:pt x="8362" y="1195"/>
                  </a:lnTo>
                  <a:lnTo>
                    <a:pt x="7807" y="939"/>
                  </a:lnTo>
                  <a:cubicBezTo>
                    <a:pt x="7380" y="769"/>
                    <a:pt x="6911" y="598"/>
                    <a:pt x="6442" y="427"/>
                  </a:cubicBezTo>
                  <a:cubicBezTo>
                    <a:pt x="5845" y="257"/>
                    <a:pt x="5290" y="129"/>
                    <a:pt x="4693" y="43"/>
                  </a:cubicBezTo>
                  <a:cubicBezTo>
                    <a:pt x="4479" y="22"/>
                    <a:pt x="4266" y="11"/>
                    <a:pt x="4058" y="11"/>
                  </a:cubicBezTo>
                  <a:cubicBezTo>
                    <a:pt x="3850" y="11"/>
                    <a:pt x="3648" y="22"/>
                    <a:pt x="3456" y="43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8D99AE">
                <a:alpha val="21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1;p24">
              <a:extLst>
                <a:ext uri="{FF2B5EF4-FFF2-40B4-BE49-F238E27FC236}">
                  <a16:creationId xmlns:a16="http://schemas.microsoft.com/office/drawing/2014/main" id="{A69686A4-A6B2-5C3C-EA8A-73F79A6CC60B}"/>
                </a:ext>
              </a:extLst>
            </p:cNvPr>
            <p:cNvSpPr/>
            <p:nvPr/>
          </p:nvSpPr>
          <p:spPr>
            <a:xfrm>
              <a:off x="3892517" y="1812770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41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2;p24">
              <a:extLst>
                <a:ext uri="{FF2B5EF4-FFF2-40B4-BE49-F238E27FC236}">
                  <a16:creationId xmlns:a16="http://schemas.microsoft.com/office/drawing/2014/main" id="{4051C236-E5AF-817E-2CB6-6731DAB42D63}"/>
                </a:ext>
              </a:extLst>
            </p:cNvPr>
            <p:cNvSpPr/>
            <p:nvPr/>
          </p:nvSpPr>
          <p:spPr>
            <a:xfrm>
              <a:off x="3947574" y="1830636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1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3;p24">
              <a:extLst>
                <a:ext uri="{FF2B5EF4-FFF2-40B4-BE49-F238E27FC236}">
                  <a16:creationId xmlns:a16="http://schemas.microsoft.com/office/drawing/2014/main" id="{D6A07DC5-532D-F280-C664-22CC829318B6}"/>
                </a:ext>
              </a:extLst>
            </p:cNvPr>
            <p:cNvSpPr/>
            <p:nvPr/>
          </p:nvSpPr>
          <p:spPr>
            <a:xfrm>
              <a:off x="3812520" y="1773381"/>
              <a:ext cx="125868" cy="125968"/>
            </a:xfrm>
            <a:custGeom>
              <a:avLst/>
              <a:gdLst/>
              <a:ahLst/>
              <a:cxnLst/>
              <a:rect l="l" t="t" r="r" b="b"/>
              <a:pathLst>
                <a:path w="7510" h="7516" extrusionOk="0">
                  <a:moveTo>
                    <a:pt x="3709" y="0"/>
                  </a:moveTo>
                  <a:cubicBezTo>
                    <a:pt x="2944" y="0"/>
                    <a:pt x="2194" y="215"/>
                    <a:pt x="1537" y="616"/>
                  </a:cubicBezTo>
                  <a:lnTo>
                    <a:pt x="1579" y="616"/>
                  </a:lnTo>
                  <a:cubicBezTo>
                    <a:pt x="1366" y="744"/>
                    <a:pt x="1195" y="872"/>
                    <a:pt x="1025" y="1043"/>
                  </a:cubicBezTo>
                  <a:lnTo>
                    <a:pt x="897" y="1171"/>
                  </a:lnTo>
                  <a:cubicBezTo>
                    <a:pt x="683" y="1384"/>
                    <a:pt x="513" y="1640"/>
                    <a:pt x="342" y="1896"/>
                  </a:cubicBezTo>
                  <a:cubicBezTo>
                    <a:pt x="214" y="2109"/>
                    <a:pt x="129" y="2365"/>
                    <a:pt x="44" y="2578"/>
                  </a:cubicBezTo>
                  <a:cubicBezTo>
                    <a:pt x="44" y="2621"/>
                    <a:pt x="44" y="2621"/>
                    <a:pt x="44" y="2664"/>
                  </a:cubicBezTo>
                  <a:cubicBezTo>
                    <a:pt x="44" y="2664"/>
                    <a:pt x="44" y="2664"/>
                    <a:pt x="44" y="2706"/>
                  </a:cubicBezTo>
                  <a:lnTo>
                    <a:pt x="44" y="2749"/>
                  </a:lnTo>
                  <a:lnTo>
                    <a:pt x="1" y="2920"/>
                  </a:lnTo>
                  <a:cubicBezTo>
                    <a:pt x="1" y="2962"/>
                    <a:pt x="1" y="2962"/>
                    <a:pt x="1" y="2962"/>
                  </a:cubicBezTo>
                  <a:lnTo>
                    <a:pt x="1" y="3005"/>
                  </a:lnTo>
                  <a:lnTo>
                    <a:pt x="1" y="3048"/>
                  </a:lnTo>
                  <a:cubicBezTo>
                    <a:pt x="1" y="3048"/>
                    <a:pt x="1" y="3090"/>
                    <a:pt x="1" y="3090"/>
                  </a:cubicBezTo>
                  <a:lnTo>
                    <a:pt x="1" y="3133"/>
                  </a:lnTo>
                  <a:cubicBezTo>
                    <a:pt x="1" y="3133"/>
                    <a:pt x="1" y="3176"/>
                    <a:pt x="1" y="3176"/>
                  </a:cubicBezTo>
                  <a:lnTo>
                    <a:pt x="1" y="3218"/>
                  </a:lnTo>
                  <a:lnTo>
                    <a:pt x="1" y="3261"/>
                  </a:lnTo>
                  <a:cubicBezTo>
                    <a:pt x="1" y="3261"/>
                    <a:pt x="1" y="3304"/>
                    <a:pt x="1" y="3304"/>
                  </a:cubicBezTo>
                  <a:cubicBezTo>
                    <a:pt x="1" y="3346"/>
                    <a:pt x="1" y="3346"/>
                    <a:pt x="1" y="3346"/>
                  </a:cubicBezTo>
                  <a:cubicBezTo>
                    <a:pt x="1" y="3389"/>
                    <a:pt x="1" y="3389"/>
                    <a:pt x="1" y="3432"/>
                  </a:cubicBezTo>
                  <a:lnTo>
                    <a:pt x="1" y="3773"/>
                  </a:lnTo>
                  <a:cubicBezTo>
                    <a:pt x="1" y="3986"/>
                    <a:pt x="1" y="4242"/>
                    <a:pt x="44" y="4456"/>
                  </a:cubicBezTo>
                  <a:lnTo>
                    <a:pt x="44" y="4498"/>
                  </a:lnTo>
                  <a:cubicBezTo>
                    <a:pt x="129" y="4797"/>
                    <a:pt x="214" y="5095"/>
                    <a:pt x="385" y="5394"/>
                  </a:cubicBezTo>
                  <a:lnTo>
                    <a:pt x="470" y="5565"/>
                  </a:lnTo>
                  <a:cubicBezTo>
                    <a:pt x="598" y="5821"/>
                    <a:pt x="769" y="6077"/>
                    <a:pt x="982" y="6290"/>
                  </a:cubicBezTo>
                  <a:cubicBezTo>
                    <a:pt x="1153" y="6461"/>
                    <a:pt x="1366" y="6631"/>
                    <a:pt x="1537" y="6802"/>
                  </a:cubicBezTo>
                  <a:cubicBezTo>
                    <a:pt x="1665" y="6845"/>
                    <a:pt x="1793" y="6930"/>
                    <a:pt x="1878" y="7015"/>
                  </a:cubicBezTo>
                  <a:lnTo>
                    <a:pt x="1921" y="7015"/>
                  </a:lnTo>
                  <a:cubicBezTo>
                    <a:pt x="2006" y="7058"/>
                    <a:pt x="2091" y="7101"/>
                    <a:pt x="2177" y="7143"/>
                  </a:cubicBezTo>
                  <a:cubicBezTo>
                    <a:pt x="2705" y="7396"/>
                    <a:pt x="3268" y="7516"/>
                    <a:pt x="3824" y="7516"/>
                  </a:cubicBezTo>
                  <a:cubicBezTo>
                    <a:pt x="5334" y="7516"/>
                    <a:pt x="6800" y="6634"/>
                    <a:pt x="7424" y="5138"/>
                  </a:cubicBezTo>
                  <a:cubicBezTo>
                    <a:pt x="7466" y="5053"/>
                    <a:pt x="7466" y="5010"/>
                    <a:pt x="7509" y="4925"/>
                  </a:cubicBezTo>
                  <a:lnTo>
                    <a:pt x="7381" y="4925"/>
                  </a:lnTo>
                  <a:cubicBezTo>
                    <a:pt x="7296" y="4925"/>
                    <a:pt x="7211" y="4882"/>
                    <a:pt x="7125" y="4840"/>
                  </a:cubicBezTo>
                  <a:cubicBezTo>
                    <a:pt x="7040" y="4840"/>
                    <a:pt x="6955" y="4797"/>
                    <a:pt x="6869" y="4754"/>
                  </a:cubicBezTo>
                  <a:lnTo>
                    <a:pt x="6827" y="4712"/>
                  </a:lnTo>
                  <a:lnTo>
                    <a:pt x="6741" y="4882"/>
                  </a:lnTo>
                  <a:cubicBezTo>
                    <a:pt x="6613" y="5138"/>
                    <a:pt x="6485" y="5394"/>
                    <a:pt x="6315" y="5607"/>
                  </a:cubicBezTo>
                  <a:cubicBezTo>
                    <a:pt x="6144" y="5821"/>
                    <a:pt x="5931" y="6034"/>
                    <a:pt x="5717" y="6205"/>
                  </a:cubicBezTo>
                  <a:cubicBezTo>
                    <a:pt x="5504" y="6375"/>
                    <a:pt x="5248" y="6461"/>
                    <a:pt x="5035" y="6589"/>
                  </a:cubicBezTo>
                  <a:cubicBezTo>
                    <a:pt x="4779" y="6674"/>
                    <a:pt x="4480" y="6759"/>
                    <a:pt x="4224" y="6802"/>
                  </a:cubicBezTo>
                  <a:lnTo>
                    <a:pt x="3371" y="6802"/>
                  </a:lnTo>
                  <a:cubicBezTo>
                    <a:pt x="3115" y="6717"/>
                    <a:pt x="2859" y="6674"/>
                    <a:pt x="2646" y="6589"/>
                  </a:cubicBezTo>
                  <a:cubicBezTo>
                    <a:pt x="2433" y="6503"/>
                    <a:pt x="2262" y="6375"/>
                    <a:pt x="2091" y="6247"/>
                  </a:cubicBezTo>
                  <a:lnTo>
                    <a:pt x="1878" y="6119"/>
                  </a:lnTo>
                  <a:cubicBezTo>
                    <a:pt x="1665" y="5949"/>
                    <a:pt x="1494" y="5778"/>
                    <a:pt x="1323" y="5565"/>
                  </a:cubicBezTo>
                  <a:cubicBezTo>
                    <a:pt x="1153" y="5309"/>
                    <a:pt x="1025" y="5053"/>
                    <a:pt x="897" y="4797"/>
                  </a:cubicBezTo>
                  <a:cubicBezTo>
                    <a:pt x="897" y="4754"/>
                    <a:pt x="854" y="4669"/>
                    <a:pt x="854" y="4584"/>
                  </a:cubicBezTo>
                  <a:cubicBezTo>
                    <a:pt x="769" y="4413"/>
                    <a:pt x="726" y="4242"/>
                    <a:pt x="726" y="4029"/>
                  </a:cubicBezTo>
                  <a:cubicBezTo>
                    <a:pt x="683" y="3773"/>
                    <a:pt x="683" y="3474"/>
                    <a:pt x="726" y="3218"/>
                  </a:cubicBezTo>
                  <a:cubicBezTo>
                    <a:pt x="726" y="3133"/>
                    <a:pt x="769" y="3048"/>
                    <a:pt x="769" y="2962"/>
                  </a:cubicBezTo>
                  <a:cubicBezTo>
                    <a:pt x="769" y="2877"/>
                    <a:pt x="854" y="2664"/>
                    <a:pt x="897" y="2536"/>
                  </a:cubicBezTo>
                  <a:lnTo>
                    <a:pt x="897" y="2493"/>
                  </a:lnTo>
                  <a:cubicBezTo>
                    <a:pt x="982" y="2280"/>
                    <a:pt x="1110" y="2067"/>
                    <a:pt x="1238" y="1853"/>
                  </a:cubicBezTo>
                  <a:cubicBezTo>
                    <a:pt x="1281" y="1853"/>
                    <a:pt x="1281" y="1811"/>
                    <a:pt x="1281" y="1811"/>
                  </a:cubicBezTo>
                  <a:lnTo>
                    <a:pt x="1409" y="1640"/>
                  </a:lnTo>
                  <a:cubicBezTo>
                    <a:pt x="1451" y="1640"/>
                    <a:pt x="1451" y="1640"/>
                    <a:pt x="1451" y="1597"/>
                  </a:cubicBezTo>
                  <a:lnTo>
                    <a:pt x="1494" y="1597"/>
                  </a:lnTo>
                  <a:lnTo>
                    <a:pt x="1537" y="1555"/>
                  </a:lnTo>
                  <a:cubicBezTo>
                    <a:pt x="1622" y="1469"/>
                    <a:pt x="1750" y="1384"/>
                    <a:pt x="1878" y="1256"/>
                  </a:cubicBezTo>
                  <a:cubicBezTo>
                    <a:pt x="2091" y="1128"/>
                    <a:pt x="2347" y="1000"/>
                    <a:pt x="2603" y="872"/>
                  </a:cubicBezTo>
                  <a:cubicBezTo>
                    <a:pt x="2859" y="787"/>
                    <a:pt x="3115" y="744"/>
                    <a:pt x="3371" y="701"/>
                  </a:cubicBezTo>
                  <a:cubicBezTo>
                    <a:pt x="3499" y="680"/>
                    <a:pt x="3638" y="669"/>
                    <a:pt x="3776" y="669"/>
                  </a:cubicBezTo>
                  <a:cubicBezTo>
                    <a:pt x="3915" y="669"/>
                    <a:pt x="4054" y="680"/>
                    <a:pt x="4182" y="701"/>
                  </a:cubicBezTo>
                  <a:cubicBezTo>
                    <a:pt x="4480" y="744"/>
                    <a:pt x="4736" y="829"/>
                    <a:pt x="4992" y="915"/>
                  </a:cubicBezTo>
                  <a:cubicBezTo>
                    <a:pt x="5205" y="1043"/>
                    <a:pt x="5461" y="1171"/>
                    <a:pt x="5632" y="1299"/>
                  </a:cubicBezTo>
                  <a:cubicBezTo>
                    <a:pt x="5888" y="1512"/>
                    <a:pt x="6059" y="1725"/>
                    <a:pt x="6229" y="1981"/>
                  </a:cubicBezTo>
                  <a:cubicBezTo>
                    <a:pt x="6400" y="2195"/>
                    <a:pt x="6528" y="2451"/>
                    <a:pt x="6656" y="2706"/>
                  </a:cubicBezTo>
                  <a:lnTo>
                    <a:pt x="6656" y="2792"/>
                  </a:lnTo>
                  <a:lnTo>
                    <a:pt x="6741" y="2792"/>
                  </a:lnTo>
                  <a:cubicBezTo>
                    <a:pt x="6784" y="2749"/>
                    <a:pt x="6869" y="2706"/>
                    <a:pt x="6912" y="2664"/>
                  </a:cubicBezTo>
                  <a:lnTo>
                    <a:pt x="6997" y="2578"/>
                  </a:lnTo>
                  <a:lnTo>
                    <a:pt x="7040" y="2536"/>
                  </a:lnTo>
                  <a:cubicBezTo>
                    <a:pt x="7083" y="2451"/>
                    <a:pt x="7125" y="2323"/>
                    <a:pt x="7168" y="2237"/>
                  </a:cubicBezTo>
                  <a:cubicBezTo>
                    <a:pt x="7040" y="1896"/>
                    <a:pt x="6827" y="1640"/>
                    <a:pt x="6613" y="1341"/>
                  </a:cubicBezTo>
                  <a:cubicBezTo>
                    <a:pt x="6443" y="1128"/>
                    <a:pt x="6229" y="915"/>
                    <a:pt x="6016" y="744"/>
                  </a:cubicBezTo>
                  <a:cubicBezTo>
                    <a:pt x="5760" y="573"/>
                    <a:pt x="5461" y="403"/>
                    <a:pt x="5163" y="275"/>
                  </a:cubicBezTo>
                  <a:cubicBezTo>
                    <a:pt x="4822" y="147"/>
                    <a:pt x="4480" y="62"/>
                    <a:pt x="4096" y="19"/>
                  </a:cubicBezTo>
                  <a:cubicBezTo>
                    <a:pt x="3967" y="7"/>
                    <a:pt x="3838" y="0"/>
                    <a:pt x="37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4;p24">
              <a:extLst>
                <a:ext uri="{FF2B5EF4-FFF2-40B4-BE49-F238E27FC236}">
                  <a16:creationId xmlns:a16="http://schemas.microsoft.com/office/drawing/2014/main" id="{D9D0FA85-FFE2-A7DA-E4F1-F869D5732AF3}"/>
                </a:ext>
              </a:extLst>
            </p:cNvPr>
            <p:cNvSpPr/>
            <p:nvPr/>
          </p:nvSpPr>
          <p:spPr>
            <a:xfrm>
              <a:off x="3935423" y="1839217"/>
              <a:ext cx="4307" cy="17"/>
            </a:xfrm>
            <a:custGeom>
              <a:avLst/>
              <a:gdLst/>
              <a:ahLst/>
              <a:cxnLst/>
              <a:rect l="l" t="t" r="r" b="b"/>
              <a:pathLst>
                <a:path w="257" h="1" extrusionOk="0">
                  <a:moveTo>
                    <a:pt x="86" y="1"/>
                  </a:moveTo>
                  <a:lnTo>
                    <a:pt x="0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256" y="1"/>
                  </a:lnTo>
                  <a:lnTo>
                    <a:pt x="171" y="1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304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5;p24">
              <a:extLst>
                <a:ext uri="{FF2B5EF4-FFF2-40B4-BE49-F238E27FC236}">
                  <a16:creationId xmlns:a16="http://schemas.microsoft.com/office/drawing/2014/main" id="{FAC09A06-AC4C-C5A7-B09E-75A1D41487F8}"/>
                </a:ext>
              </a:extLst>
            </p:cNvPr>
            <p:cNvSpPr/>
            <p:nvPr/>
          </p:nvSpPr>
          <p:spPr>
            <a:xfrm>
              <a:off x="3926842" y="1817060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04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6;p24">
              <a:extLst>
                <a:ext uri="{FF2B5EF4-FFF2-40B4-BE49-F238E27FC236}">
                  <a16:creationId xmlns:a16="http://schemas.microsoft.com/office/drawing/2014/main" id="{2D126E80-DECD-3613-11BD-0920D0144B60}"/>
                </a:ext>
              </a:extLst>
            </p:cNvPr>
            <p:cNvSpPr/>
            <p:nvPr/>
          </p:nvSpPr>
          <p:spPr>
            <a:xfrm>
              <a:off x="3908959" y="1878536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4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7;p24">
              <a:extLst>
                <a:ext uri="{FF2B5EF4-FFF2-40B4-BE49-F238E27FC236}">
                  <a16:creationId xmlns:a16="http://schemas.microsoft.com/office/drawing/2014/main" id="{2354D732-74EA-AA54-7A7A-ADA77B832CB9}"/>
                </a:ext>
              </a:extLst>
            </p:cNvPr>
            <p:cNvSpPr/>
            <p:nvPr/>
          </p:nvSpPr>
          <p:spPr>
            <a:xfrm>
              <a:off x="3770738" y="1743417"/>
              <a:ext cx="100107" cy="91795"/>
            </a:xfrm>
            <a:custGeom>
              <a:avLst/>
              <a:gdLst/>
              <a:ahLst/>
              <a:cxnLst/>
              <a:rect l="l" t="t" r="r" b="b"/>
              <a:pathLst>
                <a:path w="5973" h="5477" extrusionOk="0">
                  <a:moveTo>
                    <a:pt x="2688" y="0"/>
                  </a:moveTo>
                  <a:cubicBezTo>
                    <a:pt x="2517" y="0"/>
                    <a:pt x="2347" y="43"/>
                    <a:pt x="2176" y="43"/>
                  </a:cubicBezTo>
                  <a:cubicBezTo>
                    <a:pt x="1920" y="85"/>
                    <a:pt x="1664" y="171"/>
                    <a:pt x="1408" y="299"/>
                  </a:cubicBezTo>
                  <a:cubicBezTo>
                    <a:pt x="1237" y="427"/>
                    <a:pt x="1024" y="555"/>
                    <a:pt x="853" y="725"/>
                  </a:cubicBezTo>
                  <a:lnTo>
                    <a:pt x="768" y="768"/>
                  </a:lnTo>
                  <a:cubicBezTo>
                    <a:pt x="427" y="1152"/>
                    <a:pt x="171" y="1621"/>
                    <a:pt x="86" y="2090"/>
                  </a:cubicBezTo>
                  <a:lnTo>
                    <a:pt x="86" y="2133"/>
                  </a:lnTo>
                  <a:cubicBezTo>
                    <a:pt x="43" y="2176"/>
                    <a:pt x="43" y="2176"/>
                    <a:pt x="86" y="2176"/>
                  </a:cubicBezTo>
                  <a:cubicBezTo>
                    <a:pt x="0" y="2474"/>
                    <a:pt x="0" y="2773"/>
                    <a:pt x="86" y="3072"/>
                  </a:cubicBezTo>
                  <a:cubicBezTo>
                    <a:pt x="86" y="3242"/>
                    <a:pt x="128" y="3413"/>
                    <a:pt x="171" y="3584"/>
                  </a:cubicBezTo>
                  <a:cubicBezTo>
                    <a:pt x="214" y="3669"/>
                    <a:pt x="256" y="3797"/>
                    <a:pt x="299" y="3882"/>
                  </a:cubicBezTo>
                  <a:cubicBezTo>
                    <a:pt x="342" y="4010"/>
                    <a:pt x="427" y="4138"/>
                    <a:pt x="512" y="4223"/>
                  </a:cubicBezTo>
                  <a:cubicBezTo>
                    <a:pt x="597" y="4351"/>
                    <a:pt x="683" y="4479"/>
                    <a:pt x="811" y="4607"/>
                  </a:cubicBezTo>
                  <a:cubicBezTo>
                    <a:pt x="1024" y="4821"/>
                    <a:pt x="1237" y="5034"/>
                    <a:pt x="1493" y="5162"/>
                  </a:cubicBezTo>
                  <a:lnTo>
                    <a:pt x="1536" y="5162"/>
                  </a:lnTo>
                  <a:cubicBezTo>
                    <a:pt x="1707" y="5247"/>
                    <a:pt x="1835" y="5290"/>
                    <a:pt x="1963" y="5333"/>
                  </a:cubicBezTo>
                  <a:cubicBezTo>
                    <a:pt x="2219" y="5429"/>
                    <a:pt x="2475" y="5477"/>
                    <a:pt x="2731" y="5477"/>
                  </a:cubicBezTo>
                  <a:cubicBezTo>
                    <a:pt x="2816" y="5477"/>
                    <a:pt x="2901" y="5471"/>
                    <a:pt x="2986" y="5461"/>
                  </a:cubicBezTo>
                  <a:cubicBezTo>
                    <a:pt x="3328" y="5461"/>
                    <a:pt x="3669" y="5375"/>
                    <a:pt x="4010" y="5247"/>
                  </a:cubicBezTo>
                  <a:cubicBezTo>
                    <a:pt x="4309" y="5119"/>
                    <a:pt x="4565" y="4906"/>
                    <a:pt x="4821" y="4693"/>
                  </a:cubicBezTo>
                  <a:cubicBezTo>
                    <a:pt x="5034" y="4479"/>
                    <a:pt x="5247" y="4181"/>
                    <a:pt x="5418" y="3882"/>
                  </a:cubicBezTo>
                  <a:cubicBezTo>
                    <a:pt x="5973" y="2602"/>
                    <a:pt x="5589" y="1109"/>
                    <a:pt x="4437" y="341"/>
                  </a:cubicBezTo>
                  <a:cubicBezTo>
                    <a:pt x="4352" y="427"/>
                    <a:pt x="4266" y="555"/>
                    <a:pt x="4181" y="640"/>
                  </a:cubicBezTo>
                  <a:cubicBezTo>
                    <a:pt x="4096" y="725"/>
                    <a:pt x="4053" y="811"/>
                    <a:pt x="3968" y="896"/>
                  </a:cubicBezTo>
                  <a:lnTo>
                    <a:pt x="4181" y="1024"/>
                  </a:lnTo>
                  <a:cubicBezTo>
                    <a:pt x="4309" y="1152"/>
                    <a:pt x="4437" y="1280"/>
                    <a:pt x="4522" y="1408"/>
                  </a:cubicBezTo>
                  <a:cubicBezTo>
                    <a:pt x="4650" y="1579"/>
                    <a:pt x="4736" y="1707"/>
                    <a:pt x="4821" y="1877"/>
                  </a:cubicBezTo>
                  <a:cubicBezTo>
                    <a:pt x="4864" y="2048"/>
                    <a:pt x="4906" y="2218"/>
                    <a:pt x="4949" y="2432"/>
                  </a:cubicBezTo>
                  <a:cubicBezTo>
                    <a:pt x="4949" y="2602"/>
                    <a:pt x="4949" y="2773"/>
                    <a:pt x="4949" y="2944"/>
                  </a:cubicBezTo>
                  <a:cubicBezTo>
                    <a:pt x="4906" y="3114"/>
                    <a:pt x="4864" y="3328"/>
                    <a:pt x="4778" y="3498"/>
                  </a:cubicBezTo>
                  <a:cubicBezTo>
                    <a:pt x="4608" y="3882"/>
                    <a:pt x="4352" y="4223"/>
                    <a:pt x="4010" y="4437"/>
                  </a:cubicBezTo>
                  <a:cubicBezTo>
                    <a:pt x="3669" y="4650"/>
                    <a:pt x="3328" y="4821"/>
                    <a:pt x="2944" y="4821"/>
                  </a:cubicBezTo>
                  <a:cubicBezTo>
                    <a:pt x="2858" y="4842"/>
                    <a:pt x="2773" y="4853"/>
                    <a:pt x="2688" y="4853"/>
                  </a:cubicBezTo>
                  <a:cubicBezTo>
                    <a:pt x="2603" y="4853"/>
                    <a:pt x="2517" y="4842"/>
                    <a:pt x="2432" y="4821"/>
                  </a:cubicBezTo>
                  <a:cubicBezTo>
                    <a:pt x="2261" y="4821"/>
                    <a:pt x="2048" y="4778"/>
                    <a:pt x="1877" y="4693"/>
                  </a:cubicBezTo>
                  <a:cubicBezTo>
                    <a:pt x="1749" y="4607"/>
                    <a:pt x="1621" y="4522"/>
                    <a:pt x="1451" y="4437"/>
                  </a:cubicBezTo>
                  <a:lnTo>
                    <a:pt x="1323" y="4309"/>
                  </a:lnTo>
                  <a:cubicBezTo>
                    <a:pt x="1237" y="4223"/>
                    <a:pt x="1195" y="4138"/>
                    <a:pt x="1109" y="4053"/>
                  </a:cubicBezTo>
                  <a:cubicBezTo>
                    <a:pt x="1067" y="3968"/>
                    <a:pt x="1024" y="3925"/>
                    <a:pt x="981" y="3840"/>
                  </a:cubicBezTo>
                  <a:cubicBezTo>
                    <a:pt x="939" y="3754"/>
                    <a:pt x="896" y="3669"/>
                    <a:pt x="853" y="3584"/>
                  </a:cubicBezTo>
                  <a:cubicBezTo>
                    <a:pt x="768" y="3413"/>
                    <a:pt x="725" y="3200"/>
                    <a:pt x="725" y="3029"/>
                  </a:cubicBezTo>
                  <a:cubicBezTo>
                    <a:pt x="683" y="2858"/>
                    <a:pt x="683" y="2688"/>
                    <a:pt x="725" y="2517"/>
                  </a:cubicBezTo>
                  <a:cubicBezTo>
                    <a:pt x="725" y="2304"/>
                    <a:pt x="811" y="2133"/>
                    <a:pt x="853" y="1962"/>
                  </a:cubicBezTo>
                  <a:cubicBezTo>
                    <a:pt x="896" y="1920"/>
                    <a:pt x="896" y="1834"/>
                    <a:pt x="939" y="1792"/>
                  </a:cubicBezTo>
                  <a:cubicBezTo>
                    <a:pt x="1024" y="1707"/>
                    <a:pt x="1067" y="1621"/>
                    <a:pt x="1109" y="1493"/>
                  </a:cubicBezTo>
                  <a:cubicBezTo>
                    <a:pt x="1237" y="1365"/>
                    <a:pt x="1365" y="1237"/>
                    <a:pt x="1536" y="1109"/>
                  </a:cubicBezTo>
                  <a:cubicBezTo>
                    <a:pt x="1664" y="1024"/>
                    <a:pt x="1835" y="939"/>
                    <a:pt x="2005" y="853"/>
                  </a:cubicBezTo>
                  <a:lnTo>
                    <a:pt x="2219" y="811"/>
                  </a:lnTo>
                  <a:cubicBezTo>
                    <a:pt x="2304" y="683"/>
                    <a:pt x="2389" y="555"/>
                    <a:pt x="2432" y="427"/>
                  </a:cubicBezTo>
                  <a:cubicBezTo>
                    <a:pt x="2517" y="299"/>
                    <a:pt x="2603" y="128"/>
                    <a:pt x="26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2D61A6C-B755-52A8-05B9-371E6A4B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E76F-7102-6E5F-FDCD-177DB7C6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8" y="351477"/>
            <a:ext cx="9701981" cy="1006475"/>
          </a:xfrm>
        </p:spPr>
        <p:txBody>
          <a:bodyPr/>
          <a:lstStyle/>
          <a:p>
            <a:r>
              <a:rPr lang="en-US" sz="3200" dirty="0"/>
              <a:t>Statement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the problem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957F-34AD-3B79-E334-01EC223B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problems with the existing structure are listed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Already existing systems like </a:t>
            </a:r>
            <a:r>
              <a:rPr lang="en-US" dirty="0" err="1"/>
              <a:t>Zayride</a:t>
            </a:r>
            <a:r>
              <a:rPr lang="en-US" dirty="0"/>
              <a:t> or </a:t>
            </a:r>
            <a:r>
              <a:rPr lang="en-US" dirty="0" err="1"/>
              <a:t>Zoble</a:t>
            </a:r>
            <a:r>
              <a:rPr lang="en-US" dirty="0"/>
              <a:t> Ride are inapplicable of for a city like Gondar </a:t>
            </a:r>
          </a:p>
          <a:p>
            <a:pPr>
              <a:lnSpc>
                <a:spcPct val="150000"/>
              </a:lnSpc>
            </a:pPr>
            <a:r>
              <a:rPr lang="en-US" dirty="0"/>
              <a:t>Low availability and security of Bajaj transport</a:t>
            </a:r>
          </a:p>
          <a:p>
            <a:pPr>
              <a:lnSpc>
                <a:spcPct val="150000"/>
              </a:lnSpc>
            </a:pPr>
            <a:r>
              <a:rPr lang="en-US" dirty="0"/>
              <a:t>The inconsistent and variable cost of a private contract driver Bajaj</a:t>
            </a:r>
          </a:p>
        </p:txBody>
      </p:sp>
      <p:grpSp>
        <p:nvGrpSpPr>
          <p:cNvPr id="5" name="Google Shape;10275;p72">
            <a:extLst>
              <a:ext uri="{FF2B5EF4-FFF2-40B4-BE49-F238E27FC236}">
                <a16:creationId xmlns:a16="http://schemas.microsoft.com/office/drawing/2014/main" id="{CDC1B050-3774-5ED8-9FBC-F056E10696CB}"/>
              </a:ext>
            </a:extLst>
          </p:cNvPr>
          <p:cNvGrpSpPr/>
          <p:nvPr/>
        </p:nvGrpSpPr>
        <p:grpSpPr>
          <a:xfrm>
            <a:off x="1263090" y="667389"/>
            <a:ext cx="388728" cy="330692"/>
            <a:chOff x="3569125" y="3702947"/>
            <a:chExt cx="388728" cy="330692"/>
          </a:xfrm>
        </p:grpSpPr>
        <p:sp>
          <p:nvSpPr>
            <p:cNvPr id="6" name="Google Shape;10276;p72">
              <a:extLst>
                <a:ext uri="{FF2B5EF4-FFF2-40B4-BE49-F238E27FC236}">
                  <a16:creationId xmlns:a16="http://schemas.microsoft.com/office/drawing/2014/main" id="{B528922F-F8FB-AE0E-ECD1-BA82C785C5C8}"/>
                </a:ext>
              </a:extLst>
            </p:cNvPr>
            <p:cNvSpPr/>
            <p:nvPr/>
          </p:nvSpPr>
          <p:spPr>
            <a:xfrm>
              <a:off x="3569125" y="3702947"/>
              <a:ext cx="388728" cy="330692"/>
            </a:xfrm>
            <a:custGeom>
              <a:avLst/>
              <a:gdLst/>
              <a:ahLst/>
              <a:cxnLst/>
              <a:rect l="l" t="t" r="r" b="b"/>
              <a:pathLst>
                <a:path w="14796" h="12587" extrusionOk="0">
                  <a:moveTo>
                    <a:pt x="7402" y="0"/>
                  </a:moveTo>
                  <a:cubicBezTo>
                    <a:pt x="6946" y="0"/>
                    <a:pt x="6490" y="226"/>
                    <a:pt x="6230" y="677"/>
                  </a:cubicBezTo>
                  <a:lnTo>
                    <a:pt x="521" y="10555"/>
                  </a:lnTo>
                  <a:cubicBezTo>
                    <a:pt x="1" y="11456"/>
                    <a:pt x="653" y="12587"/>
                    <a:pt x="1693" y="12587"/>
                  </a:cubicBezTo>
                  <a:lnTo>
                    <a:pt x="13103" y="12587"/>
                  </a:lnTo>
                  <a:cubicBezTo>
                    <a:pt x="14144" y="12587"/>
                    <a:pt x="14796" y="11456"/>
                    <a:pt x="14275" y="10555"/>
                  </a:cubicBezTo>
                  <a:lnTo>
                    <a:pt x="8574" y="671"/>
                  </a:lnTo>
                  <a:cubicBezTo>
                    <a:pt x="8311" y="224"/>
                    <a:pt x="7856" y="0"/>
                    <a:pt x="740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77;p72">
              <a:extLst>
                <a:ext uri="{FF2B5EF4-FFF2-40B4-BE49-F238E27FC236}">
                  <a16:creationId xmlns:a16="http://schemas.microsoft.com/office/drawing/2014/main" id="{D8D64E2D-9B62-7D47-0E94-924FEEA925CC}"/>
                </a:ext>
              </a:extLst>
            </p:cNvPr>
            <p:cNvSpPr/>
            <p:nvPr/>
          </p:nvSpPr>
          <p:spPr>
            <a:xfrm>
              <a:off x="3607036" y="3733135"/>
              <a:ext cx="313089" cy="270265"/>
            </a:xfrm>
            <a:custGeom>
              <a:avLst/>
              <a:gdLst/>
              <a:ahLst/>
              <a:cxnLst/>
              <a:rect l="l" t="t" r="r" b="b"/>
              <a:pathLst>
                <a:path w="11917" h="10287" extrusionOk="0">
                  <a:moveTo>
                    <a:pt x="5959" y="0"/>
                  </a:moveTo>
                  <a:cubicBezTo>
                    <a:pt x="5891" y="0"/>
                    <a:pt x="5823" y="35"/>
                    <a:pt x="5785" y="104"/>
                  </a:cubicBezTo>
                  <a:lnTo>
                    <a:pt x="77" y="9981"/>
                  </a:lnTo>
                  <a:cubicBezTo>
                    <a:pt x="1" y="10120"/>
                    <a:pt x="98" y="10286"/>
                    <a:pt x="250" y="10286"/>
                  </a:cubicBezTo>
                  <a:lnTo>
                    <a:pt x="11667" y="10286"/>
                  </a:lnTo>
                  <a:cubicBezTo>
                    <a:pt x="11820" y="10286"/>
                    <a:pt x="11917" y="10120"/>
                    <a:pt x="11841" y="9981"/>
                  </a:cubicBezTo>
                  <a:lnTo>
                    <a:pt x="6132" y="104"/>
                  </a:lnTo>
                  <a:cubicBezTo>
                    <a:pt x="6094" y="35"/>
                    <a:pt x="6026" y="0"/>
                    <a:pt x="59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8;p72">
              <a:extLst>
                <a:ext uri="{FF2B5EF4-FFF2-40B4-BE49-F238E27FC236}">
                  <a16:creationId xmlns:a16="http://schemas.microsoft.com/office/drawing/2014/main" id="{796BD8B6-E294-6F3F-23D7-2985B12266D3}"/>
                </a:ext>
              </a:extLst>
            </p:cNvPr>
            <p:cNvSpPr/>
            <p:nvPr/>
          </p:nvSpPr>
          <p:spPr>
            <a:xfrm>
              <a:off x="3731489" y="3930126"/>
              <a:ext cx="55987" cy="47816"/>
            </a:xfrm>
            <a:custGeom>
              <a:avLst/>
              <a:gdLst/>
              <a:ahLst/>
              <a:cxnLst/>
              <a:rect l="l" t="t" r="r" b="b"/>
              <a:pathLst>
                <a:path w="2131" h="1820" extrusionOk="0">
                  <a:moveTo>
                    <a:pt x="1215" y="0"/>
                  </a:moveTo>
                  <a:cubicBezTo>
                    <a:pt x="410" y="0"/>
                    <a:pt x="1" y="978"/>
                    <a:pt x="577" y="1554"/>
                  </a:cubicBezTo>
                  <a:cubicBezTo>
                    <a:pt x="760" y="1738"/>
                    <a:pt x="988" y="1820"/>
                    <a:pt x="1211" y="1820"/>
                  </a:cubicBezTo>
                  <a:cubicBezTo>
                    <a:pt x="1679" y="1820"/>
                    <a:pt x="2130" y="1458"/>
                    <a:pt x="2130" y="909"/>
                  </a:cubicBezTo>
                  <a:cubicBezTo>
                    <a:pt x="2130" y="409"/>
                    <a:pt x="1721" y="0"/>
                    <a:pt x="12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79;p72">
              <a:extLst>
                <a:ext uri="{FF2B5EF4-FFF2-40B4-BE49-F238E27FC236}">
                  <a16:creationId xmlns:a16="http://schemas.microsoft.com/office/drawing/2014/main" id="{4F10D0CD-BD6C-7ED8-CE0E-1AF22831F04C}"/>
                </a:ext>
              </a:extLst>
            </p:cNvPr>
            <p:cNvSpPr/>
            <p:nvPr/>
          </p:nvSpPr>
          <p:spPr>
            <a:xfrm>
              <a:off x="3742812" y="3798185"/>
              <a:ext cx="41379" cy="112446"/>
            </a:xfrm>
            <a:custGeom>
              <a:avLst/>
              <a:gdLst/>
              <a:ahLst/>
              <a:cxnLst/>
              <a:rect l="l" t="t" r="r" b="b"/>
              <a:pathLst>
                <a:path w="1575" h="4280" extrusionOk="0">
                  <a:moveTo>
                    <a:pt x="534" y="0"/>
                  </a:moveTo>
                  <a:cubicBezTo>
                    <a:pt x="236" y="0"/>
                    <a:pt x="0" y="236"/>
                    <a:pt x="0" y="534"/>
                  </a:cubicBezTo>
                  <a:lnTo>
                    <a:pt x="0" y="3746"/>
                  </a:lnTo>
                  <a:cubicBezTo>
                    <a:pt x="0" y="4037"/>
                    <a:pt x="236" y="4280"/>
                    <a:pt x="534" y="4280"/>
                  </a:cubicBezTo>
                  <a:lnTo>
                    <a:pt x="1040" y="4280"/>
                  </a:lnTo>
                  <a:cubicBezTo>
                    <a:pt x="1339" y="4280"/>
                    <a:pt x="1575" y="4037"/>
                    <a:pt x="1575" y="3746"/>
                  </a:cubicBezTo>
                  <a:lnTo>
                    <a:pt x="1575" y="534"/>
                  </a:lnTo>
                  <a:cubicBezTo>
                    <a:pt x="1575" y="236"/>
                    <a:pt x="1339" y="0"/>
                    <a:pt x="104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3E0A4B-3C87-4F26-B3CF-31DC27A3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40B-4D51-2A47-965E-95006455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30" y="351477"/>
            <a:ext cx="9655370" cy="1006475"/>
          </a:xfrm>
        </p:spPr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67FE-20A7-F4A9-EFFD-77831761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a new ride-hailing platform that specifically caters to the transportation needs of Gondar city by offering a low-cost, on-demand, and reliable transportation option</a:t>
            </a:r>
          </a:p>
          <a:p>
            <a:r>
              <a:rPr lang="en-US" dirty="0"/>
              <a:t>To ensure the safety and security of our riders, all drivers by working closely with local law enforcement agencies to address any security concerns</a:t>
            </a:r>
          </a:p>
          <a:p>
            <a:r>
              <a:rPr lang="en-US" dirty="0"/>
              <a:t>provide them with a steady stream of customers and help them improve their earnings </a:t>
            </a:r>
          </a:p>
        </p:txBody>
      </p:sp>
      <p:grpSp>
        <p:nvGrpSpPr>
          <p:cNvPr id="5" name="Google Shape;12338;p74">
            <a:extLst>
              <a:ext uri="{FF2B5EF4-FFF2-40B4-BE49-F238E27FC236}">
                <a16:creationId xmlns:a16="http://schemas.microsoft.com/office/drawing/2014/main" id="{38A0AB75-C404-569B-830E-C670C42DA24D}"/>
              </a:ext>
            </a:extLst>
          </p:cNvPr>
          <p:cNvGrpSpPr/>
          <p:nvPr/>
        </p:nvGrpSpPr>
        <p:grpSpPr>
          <a:xfrm>
            <a:off x="1249781" y="663186"/>
            <a:ext cx="420475" cy="383055"/>
            <a:chOff x="1277409" y="1961347"/>
            <a:chExt cx="420475" cy="383055"/>
          </a:xfrm>
        </p:grpSpPr>
        <p:sp>
          <p:nvSpPr>
            <p:cNvPr id="6" name="Google Shape;12339;p74">
              <a:extLst>
                <a:ext uri="{FF2B5EF4-FFF2-40B4-BE49-F238E27FC236}">
                  <a16:creationId xmlns:a16="http://schemas.microsoft.com/office/drawing/2014/main" id="{7959DE9E-0DA9-A119-E8B8-2AC6F47F0C2B}"/>
                </a:ext>
              </a:extLst>
            </p:cNvPr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40;p74">
              <a:extLst>
                <a:ext uri="{FF2B5EF4-FFF2-40B4-BE49-F238E27FC236}">
                  <a16:creationId xmlns:a16="http://schemas.microsoft.com/office/drawing/2014/main" id="{9DFE1837-8241-9D47-C891-2BBB774B5D15}"/>
                </a:ext>
              </a:extLst>
            </p:cNvPr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41;p74">
              <a:extLst>
                <a:ext uri="{FF2B5EF4-FFF2-40B4-BE49-F238E27FC236}">
                  <a16:creationId xmlns:a16="http://schemas.microsoft.com/office/drawing/2014/main" id="{B985304F-A64B-FE4E-A324-302F8CEA10B0}"/>
                </a:ext>
              </a:extLst>
            </p:cNvPr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42;p74">
              <a:extLst>
                <a:ext uri="{FF2B5EF4-FFF2-40B4-BE49-F238E27FC236}">
                  <a16:creationId xmlns:a16="http://schemas.microsoft.com/office/drawing/2014/main" id="{B18B5569-8E3C-0F05-6BCC-37FABF37BE3F}"/>
                </a:ext>
              </a:extLst>
            </p:cNvPr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43;p74">
              <a:extLst>
                <a:ext uri="{FF2B5EF4-FFF2-40B4-BE49-F238E27FC236}">
                  <a16:creationId xmlns:a16="http://schemas.microsoft.com/office/drawing/2014/main" id="{F6462B33-FD5A-208A-71E4-96745BECD75D}"/>
                </a:ext>
              </a:extLst>
            </p:cNvPr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44;p74">
              <a:extLst>
                <a:ext uri="{FF2B5EF4-FFF2-40B4-BE49-F238E27FC236}">
                  <a16:creationId xmlns:a16="http://schemas.microsoft.com/office/drawing/2014/main" id="{97C4A851-C318-AF4D-24EB-D50F22C1282C}"/>
                </a:ext>
              </a:extLst>
            </p:cNvPr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45;p74">
              <a:extLst>
                <a:ext uri="{FF2B5EF4-FFF2-40B4-BE49-F238E27FC236}">
                  <a16:creationId xmlns:a16="http://schemas.microsoft.com/office/drawing/2014/main" id="{FCD58074-4A2A-EB6B-0244-A8C769A00204}"/>
                </a:ext>
              </a:extLst>
            </p:cNvPr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46;p74">
              <a:extLst>
                <a:ext uri="{FF2B5EF4-FFF2-40B4-BE49-F238E27FC236}">
                  <a16:creationId xmlns:a16="http://schemas.microsoft.com/office/drawing/2014/main" id="{FAB36F22-8038-D923-E1DB-D4EC2B636D1B}"/>
                </a:ext>
              </a:extLst>
            </p:cNvPr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47;p74">
              <a:extLst>
                <a:ext uri="{FF2B5EF4-FFF2-40B4-BE49-F238E27FC236}">
                  <a16:creationId xmlns:a16="http://schemas.microsoft.com/office/drawing/2014/main" id="{71B9E6FD-16BD-D229-0D76-416221F90A16}"/>
                </a:ext>
              </a:extLst>
            </p:cNvPr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48;p74">
              <a:extLst>
                <a:ext uri="{FF2B5EF4-FFF2-40B4-BE49-F238E27FC236}">
                  <a16:creationId xmlns:a16="http://schemas.microsoft.com/office/drawing/2014/main" id="{5DE3D245-E0C9-1CAD-07A7-F648DED9839F}"/>
                </a:ext>
              </a:extLst>
            </p:cNvPr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49;p74">
              <a:extLst>
                <a:ext uri="{FF2B5EF4-FFF2-40B4-BE49-F238E27FC236}">
                  <a16:creationId xmlns:a16="http://schemas.microsoft.com/office/drawing/2014/main" id="{09673E08-0D5F-EF8C-4165-9B89646148C7}"/>
                </a:ext>
              </a:extLst>
            </p:cNvPr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50;p74">
              <a:extLst>
                <a:ext uri="{FF2B5EF4-FFF2-40B4-BE49-F238E27FC236}">
                  <a16:creationId xmlns:a16="http://schemas.microsoft.com/office/drawing/2014/main" id="{57397972-F33D-C85D-27E9-55039295FE45}"/>
                </a:ext>
              </a:extLst>
            </p:cNvPr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51;p74">
              <a:extLst>
                <a:ext uri="{FF2B5EF4-FFF2-40B4-BE49-F238E27FC236}">
                  <a16:creationId xmlns:a16="http://schemas.microsoft.com/office/drawing/2014/main" id="{5A393A02-5040-8E90-122A-D263A95E3593}"/>
                </a:ext>
              </a:extLst>
            </p:cNvPr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52;p74">
              <a:extLst>
                <a:ext uri="{FF2B5EF4-FFF2-40B4-BE49-F238E27FC236}">
                  <a16:creationId xmlns:a16="http://schemas.microsoft.com/office/drawing/2014/main" id="{E11E5C02-E77D-CBE1-943B-DEF06F9933AB}"/>
                </a:ext>
              </a:extLst>
            </p:cNvPr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53;p74">
              <a:extLst>
                <a:ext uri="{FF2B5EF4-FFF2-40B4-BE49-F238E27FC236}">
                  <a16:creationId xmlns:a16="http://schemas.microsoft.com/office/drawing/2014/main" id="{2E2D00CD-7AB9-8B73-135F-B262EEA87C1C}"/>
                </a:ext>
              </a:extLst>
            </p:cNvPr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54;p74">
              <a:extLst>
                <a:ext uri="{FF2B5EF4-FFF2-40B4-BE49-F238E27FC236}">
                  <a16:creationId xmlns:a16="http://schemas.microsoft.com/office/drawing/2014/main" id="{E0DCBAC6-A895-99AF-13BA-B5BFABAB31C7}"/>
                </a:ext>
              </a:extLst>
            </p:cNvPr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55;p74">
              <a:extLst>
                <a:ext uri="{FF2B5EF4-FFF2-40B4-BE49-F238E27FC236}">
                  <a16:creationId xmlns:a16="http://schemas.microsoft.com/office/drawing/2014/main" id="{4DA56708-3504-1196-7C65-6D08321011CB}"/>
                </a:ext>
              </a:extLst>
            </p:cNvPr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56;p74">
              <a:extLst>
                <a:ext uri="{FF2B5EF4-FFF2-40B4-BE49-F238E27FC236}">
                  <a16:creationId xmlns:a16="http://schemas.microsoft.com/office/drawing/2014/main" id="{C24E0970-C5C3-E07C-3D72-FB2FA6948860}"/>
                </a:ext>
              </a:extLst>
            </p:cNvPr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57;p74">
              <a:extLst>
                <a:ext uri="{FF2B5EF4-FFF2-40B4-BE49-F238E27FC236}">
                  <a16:creationId xmlns:a16="http://schemas.microsoft.com/office/drawing/2014/main" id="{F340F97F-F459-A585-26EC-6F12FC865792}"/>
                </a:ext>
              </a:extLst>
            </p:cNvPr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58;p74">
              <a:extLst>
                <a:ext uri="{FF2B5EF4-FFF2-40B4-BE49-F238E27FC236}">
                  <a16:creationId xmlns:a16="http://schemas.microsoft.com/office/drawing/2014/main" id="{B5362AE5-A059-0376-EA09-3E79F6CA651B}"/>
                </a:ext>
              </a:extLst>
            </p:cNvPr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59;p74">
              <a:extLst>
                <a:ext uri="{FF2B5EF4-FFF2-40B4-BE49-F238E27FC236}">
                  <a16:creationId xmlns:a16="http://schemas.microsoft.com/office/drawing/2014/main" id="{0DC2EF6B-1AE8-BB54-2746-0A1F5CFB2264}"/>
                </a:ext>
              </a:extLst>
            </p:cNvPr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0;p74">
              <a:extLst>
                <a:ext uri="{FF2B5EF4-FFF2-40B4-BE49-F238E27FC236}">
                  <a16:creationId xmlns:a16="http://schemas.microsoft.com/office/drawing/2014/main" id="{301B866E-CBC0-25D3-2585-B5A1FB0F6920}"/>
                </a:ext>
              </a:extLst>
            </p:cNvPr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61;p74">
              <a:extLst>
                <a:ext uri="{FF2B5EF4-FFF2-40B4-BE49-F238E27FC236}">
                  <a16:creationId xmlns:a16="http://schemas.microsoft.com/office/drawing/2014/main" id="{0813C102-AC2C-FB07-34BE-1DE895D8BB17}"/>
                </a:ext>
              </a:extLst>
            </p:cNvPr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62;p74">
              <a:extLst>
                <a:ext uri="{FF2B5EF4-FFF2-40B4-BE49-F238E27FC236}">
                  <a16:creationId xmlns:a16="http://schemas.microsoft.com/office/drawing/2014/main" id="{3D5F4D51-375A-8BD7-029B-7E8E57F05298}"/>
                </a:ext>
              </a:extLst>
            </p:cNvPr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63;p74">
              <a:extLst>
                <a:ext uri="{FF2B5EF4-FFF2-40B4-BE49-F238E27FC236}">
                  <a16:creationId xmlns:a16="http://schemas.microsoft.com/office/drawing/2014/main" id="{21CB8F04-AD12-154D-F015-3B0C24BFECDA}"/>
                </a:ext>
              </a:extLst>
            </p:cNvPr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64;p74">
              <a:extLst>
                <a:ext uri="{FF2B5EF4-FFF2-40B4-BE49-F238E27FC236}">
                  <a16:creationId xmlns:a16="http://schemas.microsoft.com/office/drawing/2014/main" id="{1CBD132C-DC25-BCF0-5885-3234EFFF3007}"/>
                </a:ext>
              </a:extLst>
            </p:cNvPr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5;p74">
              <a:extLst>
                <a:ext uri="{FF2B5EF4-FFF2-40B4-BE49-F238E27FC236}">
                  <a16:creationId xmlns:a16="http://schemas.microsoft.com/office/drawing/2014/main" id="{F519E2C5-4107-B4F3-2A3E-E0704B529A24}"/>
                </a:ext>
              </a:extLst>
            </p:cNvPr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15E8B3D-79DB-1156-8637-D321C666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272E-A2BB-20F5-406D-F79DEFCA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/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347A-BD06-9245-F6B1-DB1CF0E4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General Objective: </a:t>
            </a:r>
            <a:r>
              <a:rPr lang="en-US" dirty="0"/>
              <a:t>develop a low-cost, secure, and accessible transportation service for Gondar City using Bajaj.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Specific Objective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Collect data, analyze, design system requirements and identify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an easy-to-use and responsive user interface </a:t>
            </a:r>
          </a:p>
          <a:p>
            <a:pPr>
              <a:lnSpc>
                <a:spcPct val="150000"/>
              </a:lnSpc>
            </a:pPr>
            <a:r>
              <a:rPr lang="en-US" dirty="0"/>
              <a:t>make the pricing competitive  and have incentives for customer retention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Evaluate the system</a:t>
            </a:r>
          </a:p>
        </p:txBody>
      </p:sp>
      <p:grpSp>
        <p:nvGrpSpPr>
          <p:cNvPr id="5" name="Google Shape;12490;p74">
            <a:extLst>
              <a:ext uri="{FF2B5EF4-FFF2-40B4-BE49-F238E27FC236}">
                <a16:creationId xmlns:a16="http://schemas.microsoft.com/office/drawing/2014/main" id="{62E4DF7F-652E-1F36-2808-6B9636C828D1}"/>
              </a:ext>
            </a:extLst>
          </p:cNvPr>
          <p:cNvGrpSpPr/>
          <p:nvPr/>
        </p:nvGrpSpPr>
        <p:grpSpPr>
          <a:xfrm>
            <a:off x="1337748" y="608488"/>
            <a:ext cx="376752" cy="374468"/>
            <a:chOff x="2180884" y="2888719"/>
            <a:chExt cx="376752" cy="374468"/>
          </a:xfrm>
        </p:grpSpPr>
        <p:sp>
          <p:nvSpPr>
            <p:cNvPr id="6" name="Google Shape;12491;p74">
              <a:extLst>
                <a:ext uri="{FF2B5EF4-FFF2-40B4-BE49-F238E27FC236}">
                  <a16:creationId xmlns:a16="http://schemas.microsoft.com/office/drawing/2014/main" id="{E7790817-5028-E915-9A00-556BFFCF032C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92;p74">
              <a:extLst>
                <a:ext uri="{FF2B5EF4-FFF2-40B4-BE49-F238E27FC236}">
                  <a16:creationId xmlns:a16="http://schemas.microsoft.com/office/drawing/2014/main" id="{D0512F02-9882-19CF-9475-F2632BF208C4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93;p74">
              <a:extLst>
                <a:ext uri="{FF2B5EF4-FFF2-40B4-BE49-F238E27FC236}">
                  <a16:creationId xmlns:a16="http://schemas.microsoft.com/office/drawing/2014/main" id="{F096B170-89BF-CA6B-253F-930DD522063C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94;p74">
              <a:extLst>
                <a:ext uri="{FF2B5EF4-FFF2-40B4-BE49-F238E27FC236}">
                  <a16:creationId xmlns:a16="http://schemas.microsoft.com/office/drawing/2014/main" id="{27B28CBD-17B3-89B5-7692-DE141C329362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95;p74">
              <a:extLst>
                <a:ext uri="{FF2B5EF4-FFF2-40B4-BE49-F238E27FC236}">
                  <a16:creationId xmlns:a16="http://schemas.microsoft.com/office/drawing/2014/main" id="{F53D92B2-8447-5465-E534-21833ABF94C2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96;p74">
              <a:extLst>
                <a:ext uri="{FF2B5EF4-FFF2-40B4-BE49-F238E27FC236}">
                  <a16:creationId xmlns:a16="http://schemas.microsoft.com/office/drawing/2014/main" id="{8CB5226B-5C54-FA70-5D01-E89A57556DD2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97;p74">
              <a:extLst>
                <a:ext uri="{FF2B5EF4-FFF2-40B4-BE49-F238E27FC236}">
                  <a16:creationId xmlns:a16="http://schemas.microsoft.com/office/drawing/2014/main" id="{DD8F1186-8509-836C-F01F-9446F3008857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98;p74">
              <a:extLst>
                <a:ext uri="{FF2B5EF4-FFF2-40B4-BE49-F238E27FC236}">
                  <a16:creationId xmlns:a16="http://schemas.microsoft.com/office/drawing/2014/main" id="{2983A887-4DA4-B16D-6906-838792FA743C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99;p74">
              <a:extLst>
                <a:ext uri="{FF2B5EF4-FFF2-40B4-BE49-F238E27FC236}">
                  <a16:creationId xmlns:a16="http://schemas.microsoft.com/office/drawing/2014/main" id="{BA3AB486-CD51-1913-38CE-B8C7A5D309E6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00;p74">
              <a:extLst>
                <a:ext uri="{FF2B5EF4-FFF2-40B4-BE49-F238E27FC236}">
                  <a16:creationId xmlns:a16="http://schemas.microsoft.com/office/drawing/2014/main" id="{E5DE821F-D759-FDEE-DBE7-761A7BAD16CE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01;p74">
              <a:extLst>
                <a:ext uri="{FF2B5EF4-FFF2-40B4-BE49-F238E27FC236}">
                  <a16:creationId xmlns:a16="http://schemas.microsoft.com/office/drawing/2014/main" id="{64D5675B-8489-8E12-5189-C6E86F27DC32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02;p74">
              <a:extLst>
                <a:ext uri="{FF2B5EF4-FFF2-40B4-BE49-F238E27FC236}">
                  <a16:creationId xmlns:a16="http://schemas.microsoft.com/office/drawing/2014/main" id="{E44F9DF2-8165-0951-2F7B-5D384C654E56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03;p74">
              <a:extLst>
                <a:ext uri="{FF2B5EF4-FFF2-40B4-BE49-F238E27FC236}">
                  <a16:creationId xmlns:a16="http://schemas.microsoft.com/office/drawing/2014/main" id="{23F098C9-3223-C030-F39C-B76407CCEFCC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04;p74">
              <a:extLst>
                <a:ext uri="{FF2B5EF4-FFF2-40B4-BE49-F238E27FC236}">
                  <a16:creationId xmlns:a16="http://schemas.microsoft.com/office/drawing/2014/main" id="{996D4265-C31F-12DF-A34B-F4BFC7EF7417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0078286-4F57-1649-237A-CCE0443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32E-1E13-946D-1592-235B5480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52" y="351477"/>
            <a:ext cx="9611948" cy="1006475"/>
          </a:xfrm>
        </p:spPr>
        <p:txBody>
          <a:bodyPr/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Scope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566F-9CFB-C62F-2F04-44CD38C9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Project aims to develop a ride-hailing iOS and Android platforms app that offers a convenient and efficient mode of transportation for users.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scope of the project mainly focuses on</a:t>
            </a:r>
          </a:p>
          <a:p>
            <a:pPr>
              <a:lnSpc>
                <a:spcPct val="150000"/>
              </a:lnSpc>
            </a:pPr>
            <a:r>
              <a:rPr lang="en-US" dirty="0"/>
              <a:t>User Registration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Ride Booking</a:t>
            </a:r>
          </a:p>
          <a:p>
            <a:pPr>
              <a:lnSpc>
                <a:spcPct val="150000"/>
              </a:lnSpc>
            </a:pPr>
            <a:r>
              <a:rPr lang="en-US" dirty="0"/>
              <a:t>Driver Matching</a:t>
            </a:r>
          </a:p>
          <a:p>
            <a:pPr>
              <a:lnSpc>
                <a:spcPct val="150000"/>
              </a:lnSpc>
            </a:pPr>
            <a:r>
              <a:rPr lang="en-US" dirty="0"/>
              <a:t>Ride Tracking</a:t>
            </a:r>
          </a:p>
        </p:txBody>
      </p:sp>
      <p:grpSp>
        <p:nvGrpSpPr>
          <p:cNvPr id="5" name="Google Shape;11425;p73">
            <a:extLst>
              <a:ext uri="{FF2B5EF4-FFF2-40B4-BE49-F238E27FC236}">
                <a16:creationId xmlns:a16="http://schemas.microsoft.com/office/drawing/2014/main" id="{E0861CB5-546C-5DC2-9A9A-C721AFC1314D}"/>
              </a:ext>
            </a:extLst>
          </p:cNvPr>
          <p:cNvGrpSpPr/>
          <p:nvPr/>
        </p:nvGrpSpPr>
        <p:grpSpPr>
          <a:xfrm>
            <a:off x="1268077" y="683376"/>
            <a:ext cx="357933" cy="342676"/>
            <a:chOff x="3943638" y="3815072"/>
            <a:chExt cx="357933" cy="342676"/>
          </a:xfrm>
        </p:grpSpPr>
        <p:sp>
          <p:nvSpPr>
            <p:cNvPr id="6" name="Google Shape;11426;p73">
              <a:extLst>
                <a:ext uri="{FF2B5EF4-FFF2-40B4-BE49-F238E27FC236}">
                  <a16:creationId xmlns:a16="http://schemas.microsoft.com/office/drawing/2014/main" id="{EF6BD363-C932-DBC6-5F7E-45FBDB0B7D1A}"/>
                </a:ext>
              </a:extLst>
            </p:cNvPr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27;p73">
              <a:extLst>
                <a:ext uri="{FF2B5EF4-FFF2-40B4-BE49-F238E27FC236}">
                  <a16:creationId xmlns:a16="http://schemas.microsoft.com/office/drawing/2014/main" id="{34C87854-0341-AB45-879F-F2D73F6F3EA6}"/>
                </a:ext>
              </a:extLst>
            </p:cNvPr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28;p73">
              <a:extLst>
                <a:ext uri="{FF2B5EF4-FFF2-40B4-BE49-F238E27FC236}">
                  <a16:creationId xmlns:a16="http://schemas.microsoft.com/office/drawing/2014/main" id="{13113153-2CD8-3BD5-423F-844F1B594EE2}"/>
                </a:ext>
              </a:extLst>
            </p:cNvPr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29;p73">
              <a:extLst>
                <a:ext uri="{FF2B5EF4-FFF2-40B4-BE49-F238E27FC236}">
                  <a16:creationId xmlns:a16="http://schemas.microsoft.com/office/drawing/2014/main" id="{D9069ED6-8A31-6998-07C9-38484584B35E}"/>
                </a:ext>
              </a:extLst>
            </p:cNvPr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30;p73">
              <a:extLst>
                <a:ext uri="{FF2B5EF4-FFF2-40B4-BE49-F238E27FC236}">
                  <a16:creationId xmlns:a16="http://schemas.microsoft.com/office/drawing/2014/main" id="{8F2A0BB3-1271-4042-4439-A8591F61C07D}"/>
                </a:ext>
              </a:extLst>
            </p:cNvPr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31;p73">
              <a:extLst>
                <a:ext uri="{FF2B5EF4-FFF2-40B4-BE49-F238E27FC236}">
                  <a16:creationId xmlns:a16="http://schemas.microsoft.com/office/drawing/2014/main" id="{C21BAE19-56D4-FFFE-EC65-FE20CD70AE3C}"/>
                </a:ext>
              </a:extLst>
            </p:cNvPr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32;p73">
              <a:extLst>
                <a:ext uri="{FF2B5EF4-FFF2-40B4-BE49-F238E27FC236}">
                  <a16:creationId xmlns:a16="http://schemas.microsoft.com/office/drawing/2014/main" id="{F89B6189-1AB2-6A49-9039-9B2479868841}"/>
                </a:ext>
              </a:extLst>
            </p:cNvPr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33;p73">
              <a:extLst>
                <a:ext uri="{FF2B5EF4-FFF2-40B4-BE49-F238E27FC236}">
                  <a16:creationId xmlns:a16="http://schemas.microsoft.com/office/drawing/2014/main" id="{81125AEA-AD15-0E4D-3B9C-719C61B3F3CD}"/>
                </a:ext>
              </a:extLst>
            </p:cNvPr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34;p73">
              <a:extLst>
                <a:ext uri="{FF2B5EF4-FFF2-40B4-BE49-F238E27FC236}">
                  <a16:creationId xmlns:a16="http://schemas.microsoft.com/office/drawing/2014/main" id="{E822069A-2F65-C9EF-B223-EE9DFD0887F7}"/>
                </a:ext>
              </a:extLst>
            </p:cNvPr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461C2E0-C60B-2EBC-08D3-09E95FAC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0D77-B015-E8A1-EE11-E6CDA64A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/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E101-B6C8-423C-6D79-0B5CDC31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Main limitations of the system are</a:t>
            </a:r>
          </a:p>
          <a:p>
            <a:pPr>
              <a:lnSpc>
                <a:spcPct val="150000"/>
              </a:lnSpc>
            </a:pPr>
            <a:r>
              <a:rPr lang="en-US" dirty="0"/>
              <a:t>No electronic payment processing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Doesn’t have an Amharic language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The system doesn’t have accessibility options for visually challenged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792E-FC4C-7B92-C447-F80124EF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30" y="755877"/>
            <a:ext cx="365792" cy="1585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C754-BBDF-551B-2906-CE94C7BA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BB94-65A3-27AE-7AB3-3924AF4A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51477"/>
            <a:ext cx="9639300" cy="1006475"/>
          </a:xfrm>
        </p:spPr>
        <p:txBody>
          <a:bodyPr/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0924-DA05-666F-3D11-D20CF97E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chosen development methodology for its adaptiveness is Rapid Application Development(RAD). Why?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Allows to move back and forward between design phases.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make improvements to the design and implementation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issues addressed before final system delivery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Disadvantage</a:t>
            </a:r>
          </a:p>
          <a:p>
            <a:r>
              <a:rPr lang="en-US" b="0" i="0" dirty="0">
                <a:solidFill>
                  <a:srgbClr val="1D2B36"/>
                </a:solidFill>
                <a:effectLst/>
                <a:latin typeface="Graphik Web Regular"/>
              </a:rPr>
              <a:t>Requires clients and developers to be in active collaboration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oogle Shape;16959;p76">
            <a:extLst>
              <a:ext uri="{FF2B5EF4-FFF2-40B4-BE49-F238E27FC236}">
                <a16:creationId xmlns:a16="http://schemas.microsoft.com/office/drawing/2014/main" id="{C3F2AE93-BBF8-2FC2-F8A9-0679204F3085}"/>
              </a:ext>
            </a:extLst>
          </p:cNvPr>
          <p:cNvGrpSpPr/>
          <p:nvPr/>
        </p:nvGrpSpPr>
        <p:grpSpPr>
          <a:xfrm>
            <a:off x="1259608" y="667389"/>
            <a:ext cx="366404" cy="366404"/>
            <a:chOff x="2640873" y="2891631"/>
            <a:chExt cx="366404" cy="366404"/>
          </a:xfrm>
        </p:grpSpPr>
        <p:sp>
          <p:nvSpPr>
            <p:cNvPr id="6" name="Google Shape;16960;p76">
              <a:extLst>
                <a:ext uri="{FF2B5EF4-FFF2-40B4-BE49-F238E27FC236}">
                  <a16:creationId xmlns:a16="http://schemas.microsoft.com/office/drawing/2014/main" id="{1175E8E4-B9B7-77ED-B868-60B2E7DEC18B}"/>
                </a:ext>
              </a:extLst>
            </p:cNvPr>
            <p:cNvSpPr/>
            <p:nvPr/>
          </p:nvSpPr>
          <p:spPr>
            <a:xfrm>
              <a:off x="2696405" y="2945646"/>
              <a:ext cx="310872" cy="312388"/>
            </a:xfrm>
            <a:custGeom>
              <a:avLst/>
              <a:gdLst/>
              <a:ahLst/>
              <a:cxnLst/>
              <a:rect l="l" t="t" r="r" b="b"/>
              <a:pathLst>
                <a:path w="11896" h="11954" extrusionOk="0">
                  <a:moveTo>
                    <a:pt x="703" y="1"/>
                  </a:moveTo>
                  <a:cubicBezTo>
                    <a:pt x="318" y="1"/>
                    <a:pt x="1" y="318"/>
                    <a:pt x="1" y="703"/>
                  </a:cubicBezTo>
                  <a:lnTo>
                    <a:pt x="1" y="11425"/>
                  </a:lnTo>
                  <a:cubicBezTo>
                    <a:pt x="1" y="11713"/>
                    <a:pt x="232" y="11954"/>
                    <a:pt x="520" y="11954"/>
                  </a:cubicBezTo>
                  <a:lnTo>
                    <a:pt x="1790" y="11954"/>
                  </a:lnTo>
                  <a:cubicBezTo>
                    <a:pt x="2078" y="11954"/>
                    <a:pt x="2309" y="11713"/>
                    <a:pt x="2309" y="11425"/>
                  </a:cubicBezTo>
                  <a:lnTo>
                    <a:pt x="2309" y="2309"/>
                  </a:lnTo>
                  <a:lnTo>
                    <a:pt x="11377" y="2309"/>
                  </a:lnTo>
                  <a:cubicBezTo>
                    <a:pt x="11665" y="2309"/>
                    <a:pt x="11896" y="2078"/>
                    <a:pt x="11896" y="1790"/>
                  </a:cubicBezTo>
                  <a:lnTo>
                    <a:pt x="11896" y="520"/>
                  </a:lnTo>
                  <a:cubicBezTo>
                    <a:pt x="11896" y="232"/>
                    <a:pt x="11665" y="1"/>
                    <a:pt x="11377" y="1"/>
                  </a:cubicBez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61;p76">
              <a:extLst>
                <a:ext uri="{FF2B5EF4-FFF2-40B4-BE49-F238E27FC236}">
                  <a16:creationId xmlns:a16="http://schemas.microsoft.com/office/drawing/2014/main" id="{5E237CE8-CC8B-362E-F50A-DC8EEF3B9E8A}"/>
                </a:ext>
              </a:extLst>
            </p:cNvPr>
            <p:cNvSpPr/>
            <p:nvPr/>
          </p:nvSpPr>
          <p:spPr>
            <a:xfrm>
              <a:off x="2696405" y="3118539"/>
              <a:ext cx="60340" cy="57073"/>
            </a:xfrm>
            <a:custGeom>
              <a:avLst/>
              <a:gdLst/>
              <a:ahLst/>
              <a:cxnLst/>
              <a:rect l="l" t="t" r="r" b="b"/>
              <a:pathLst>
                <a:path w="2309" h="2184" extrusionOk="0">
                  <a:moveTo>
                    <a:pt x="1" y="1"/>
                  </a:moveTo>
                  <a:lnTo>
                    <a:pt x="1" y="2184"/>
                  </a:lnTo>
                  <a:lnTo>
                    <a:pt x="2309" y="2184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62;p76">
              <a:extLst>
                <a:ext uri="{FF2B5EF4-FFF2-40B4-BE49-F238E27FC236}">
                  <a16:creationId xmlns:a16="http://schemas.microsoft.com/office/drawing/2014/main" id="{D1C35513-FDEC-296A-747F-BCECFD80C3FF}"/>
                </a:ext>
              </a:extLst>
            </p:cNvPr>
            <p:cNvSpPr/>
            <p:nvPr/>
          </p:nvSpPr>
          <p:spPr>
            <a:xfrm>
              <a:off x="2864776" y="2945646"/>
              <a:ext cx="26420" cy="60340"/>
            </a:xfrm>
            <a:custGeom>
              <a:avLst/>
              <a:gdLst/>
              <a:ahLst/>
              <a:cxnLst/>
              <a:rect l="l" t="t" r="r" b="b"/>
              <a:pathLst>
                <a:path w="1011" h="2309" extrusionOk="0">
                  <a:moveTo>
                    <a:pt x="1" y="1"/>
                  </a:moveTo>
                  <a:lnTo>
                    <a:pt x="1" y="2309"/>
                  </a:lnTo>
                  <a:lnTo>
                    <a:pt x="1010" y="230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63;p76">
              <a:extLst>
                <a:ext uri="{FF2B5EF4-FFF2-40B4-BE49-F238E27FC236}">
                  <a16:creationId xmlns:a16="http://schemas.microsoft.com/office/drawing/2014/main" id="{1C164916-643C-579E-E356-A6FDEFE944C7}"/>
                </a:ext>
              </a:extLst>
            </p:cNvPr>
            <p:cNvSpPr/>
            <p:nvPr/>
          </p:nvSpPr>
          <p:spPr>
            <a:xfrm>
              <a:off x="2640873" y="2891631"/>
              <a:ext cx="310872" cy="312127"/>
            </a:xfrm>
            <a:custGeom>
              <a:avLst/>
              <a:gdLst/>
              <a:ahLst/>
              <a:cxnLst/>
              <a:rect l="l" t="t" r="r" b="b"/>
              <a:pathLst>
                <a:path w="11896" h="11944" extrusionOk="0">
                  <a:moveTo>
                    <a:pt x="10099" y="0"/>
                  </a:moveTo>
                  <a:cubicBezTo>
                    <a:pt x="9810" y="0"/>
                    <a:pt x="9588" y="228"/>
                    <a:pt x="9578" y="520"/>
                  </a:cubicBezTo>
                  <a:lnTo>
                    <a:pt x="9578" y="9626"/>
                  </a:lnTo>
                  <a:lnTo>
                    <a:pt x="520" y="9626"/>
                  </a:lnTo>
                  <a:cubicBezTo>
                    <a:pt x="232" y="9626"/>
                    <a:pt x="1" y="9867"/>
                    <a:pt x="1" y="10155"/>
                  </a:cubicBezTo>
                  <a:lnTo>
                    <a:pt x="1" y="11415"/>
                  </a:lnTo>
                  <a:cubicBezTo>
                    <a:pt x="1" y="11703"/>
                    <a:pt x="232" y="11944"/>
                    <a:pt x="520" y="11944"/>
                  </a:cubicBezTo>
                  <a:lnTo>
                    <a:pt x="11194" y="11944"/>
                  </a:lnTo>
                  <a:cubicBezTo>
                    <a:pt x="11579" y="11944"/>
                    <a:pt x="11896" y="11626"/>
                    <a:pt x="11896" y="11242"/>
                  </a:cubicBezTo>
                  <a:lnTo>
                    <a:pt x="11896" y="520"/>
                  </a:lnTo>
                  <a:cubicBezTo>
                    <a:pt x="11896" y="231"/>
                    <a:pt x="11665" y="1"/>
                    <a:pt x="11377" y="1"/>
                  </a:cubicBezTo>
                  <a:lnTo>
                    <a:pt x="10117" y="1"/>
                  </a:lnTo>
                  <a:cubicBezTo>
                    <a:pt x="10111" y="0"/>
                    <a:pt x="10105" y="0"/>
                    <a:pt x="10099" y="0"/>
                  </a:cubicBezTo>
                  <a:close/>
                </a:path>
              </a:pathLst>
            </a:custGeom>
            <a:solidFill>
              <a:srgbClr val="E5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64;p76">
              <a:extLst>
                <a:ext uri="{FF2B5EF4-FFF2-40B4-BE49-F238E27FC236}">
                  <a16:creationId xmlns:a16="http://schemas.microsoft.com/office/drawing/2014/main" id="{B7BFB40D-D7C0-AD79-EBA1-C0BBEFC9350C}"/>
                </a:ext>
              </a:extLst>
            </p:cNvPr>
            <p:cNvSpPr/>
            <p:nvPr/>
          </p:nvSpPr>
          <p:spPr>
            <a:xfrm>
              <a:off x="2821318" y="2972798"/>
              <a:ext cx="11080" cy="33188"/>
            </a:xfrm>
            <a:custGeom>
              <a:avLst/>
              <a:gdLst/>
              <a:ahLst/>
              <a:cxnLst/>
              <a:rect l="l" t="t" r="r" b="b"/>
              <a:pathLst>
                <a:path w="424" h="1270" extrusionOk="0">
                  <a:moveTo>
                    <a:pt x="212" y="1"/>
                  </a:moveTo>
                  <a:cubicBezTo>
                    <a:pt x="111" y="1"/>
                    <a:pt x="10" y="68"/>
                    <a:pt x="0" y="202"/>
                  </a:cubicBezTo>
                  <a:lnTo>
                    <a:pt x="0" y="1270"/>
                  </a:lnTo>
                  <a:lnTo>
                    <a:pt x="423" y="1270"/>
                  </a:lnTo>
                  <a:lnTo>
                    <a:pt x="423" y="202"/>
                  </a:lnTo>
                  <a:cubicBezTo>
                    <a:pt x="414" y="68"/>
                    <a:pt x="313" y="1"/>
                    <a:pt x="212" y="1"/>
                  </a:cubicBez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65;p76">
              <a:extLst>
                <a:ext uri="{FF2B5EF4-FFF2-40B4-BE49-F238E27FC236}">
                  <a16:creationId xmlns:a16="http://schemas.microsoft.com/office/drawing/2014/main" id="{C5594DAB-F315-A718-8765-971689A888B3}"/>
                </a:ext>
              </a:extLst>
            </p:cNvPr>
            <p:cNvSpPr/>
            <p:nvPr/>
          </p:nvSpPr>
          <p:spPr>
            <a:xfrm>
              <a:off x="2855734" y="2982598"/>
              <a:ext cx="11342" cy="23389"/>
            </a:xfrm>
            <a:custGeom>
              <a:avLst/>
              <a:gdLst/>
              <a:ahLst/>
              <a:cxnLst/>
              <a:rect l="l" t="t" r="r" b="b"/>
              <a:pathLst>
                <a:path w="434" h="895" extrusionOk="0">
                  <a:moveTo>
                    <a:pt x="217" y="1"/>
                  </a:moveTo>
                  <a:cubicBezTo>
                    <a:pt x="113" y="1"/>
                    <a:pt x="10" y="68"/>
                    <a:pt x="1" y="202"/>
                  </a:cubicBezTo>
                  <a:lnTo>
                    <a:pt x="1" y="895"/>
                  </a:lnTo>
                  <a:lnTo>
                    <a:pt x="433" y="895"/>
                  </a:lnTo>
                  <a:lnTo>
                    <a:pt x="433" y="202"/>
                  </a:lnTo>
                  <a:cubicBezTo>
                    <a:pt x="424" y="68"/>
                    <a:pt x="320" y="1"/>
                    <a:pt x="217" y="1"/>
                  </a:cubicBez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66;p76">
              <a:extLst>
                <a:ext uri="{FF2B5EF4-FFF2-40B4-BE49-F238E27FC236}">
                  <a16:creationId xmlns:a16="http://schemas.microsoft.com/office/drawing/2014/main" id="{0D59B5B9-7521-6E6E-F717-6EF3E98BE98C}"/>
                </a:ext>
              </a:extLst>
            </p:cNvPr>
            <p:cNvSpPr/>
            <p:nvPr/>
          </p:nvSpPr>
          <p:spPr>
            <a:xfrm>
              <a:off x="2786379" y="2982598"/>
              <a:ext cx="11080" cy="23389"/>
            </a:xfrm>
            <a:custGeom>
              <a:avLst/>
              <a:gdLst/>
              <a:ahLst/>
              <a:cxnLst/>
              <a:rect l="l" t="t" r="r" b="b"/>
              <a:pathLst>
                <a:path w="424" h="895" extrusionOk="0">
                  <a:moveTo>
                    <a:pt x="212" y="1"/>
                  </a:moveTo>
                  <a:cubicBezTo>
                    <a:pt x="111" y="1"/>
                    <a:pt x="10" y="68"/>
                    <a:pt x="0" y="202"/>
                  </a:cubicBezTo>
                  <a:lnTo>
                    <a:pt x="0" y="895"/>
                  </a:lnTo>
                  <a:lnTo>
                    <a:pt x="424" y="895"/>
                  </a:lnTo>
                  <a:lnTo>
                    <a:pt x="424" y="202"/>
                  </a:lnTo>
                  <a:cubicBezTo>
                    <a:pt x="414" y="68"/>
                    <a:pt x="313" y="1"/>
                    <a:pt x="212" y="1"/>
                  </a:cubicBez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67;p76">
              <a:extLst>
                <a:ext uri="{FF2B5EF4-FFF2-40B4-BE49-F238E27FC236}">
                  <a16:creationId xmlns:a16="http://schemas.microsoft.com/office/drawing/2014/main" id="{6B0A4F90-E87E-1F1D-BD15-49AFD762D789}"/>
                </a:ext>
              </a:extLst>
            </p:cNvPr>
            <p:cNvSpPr/>
            <p:nvPr/>
          </p:nvSpPr>
          <p:spPr>
            <a:xfrm>
              <a:off x="2972468" y="2972040"/>
              <a:ext cx="11943" cy="33946"/>
            </a:xfrm>
            <a:custGeom>
              <a:avLst/>
              <a:gdLst/>
              <a:ahLst/>
              <a:cxnLst/>
              <a:rect l="l" t="t" r="r" b="b"/>
              <a:pathLst>
                <a:path w="457" h="1299" extrusionOk="0">
                  <a:moveTo>
                    <a:pt x="227" y="1"/>
                  </a:moveTo>
                  <a:cubicBezTo>
                    <a:pt x="113" y="1"/>
                    <a:pt x="0" y="78"/>
                    <a:pt x="15" y="231"/>
                  </a:cubicBezTo>
                  <a:lnTo>
                    <a:pt x="15" y="1299"/>
                  </a:lnTo>
                  <a:lnTo>
                    <a:pt x="447" y="1299"/>
                  </a:lnTo>
                  <a:lnTo>
                    <a:pt x="447" y="231"/>
                  </a:lnTo>
                  <a:cubicBezTo>
                    <a:pt x="457" y="78"/>
                    <a:pt x="342" y="1"/>
                    <a:pt x="227" y="1"/>
                  </a:cubicBez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968;p76">
              <a:extLst>
                <a:ext uri="{FF2B5EF4-FFF2-40B4-BE49-F238E27FC236}">
                  <a16:creationId xmlns:a16="http://schemas.microsoft.com/office/drawing/2014/main" id="{68267960-A777-F6D5-19A5-70C012C51578}"/>
                </a:ext>
              </a:extLst>
            </p:cNvPr>
            <p:cNvSpPr/>
            <p:nvPr/>
          </p:nvSpPr>
          <p:spPr>
            <a:xfrm>
              <a:off x="2811753" y="3143182"/>
              <a:ext cx="11342" cy="33241"/>
            </a:xfrm>
            <a:custGeom>
              <a:avLst/>
              <a:gdLst/>
              <a:ahLst/>
              <a:cxnLst/>
              <a:rect l="l" t="t" r="r" b="b"/>
              <a:pathLst>
                <a:path w="434" h="1272" extrusionOk="0">
                  <a:moveTo>
                    <a:pt x="1" y="0"/>
                  </a:moveTo>
                  <a:lnTo>
                    <a:pt x="1" y="1077"/>
                  </a:lnTo>
                  <a:cubicBezTo>
                    <a:pt x="10" y="1207"/>
                    <a:pt x="114" y="1272"/>
                    <a:pt x="217" y="1272"/>
                  </a:cubicBezTo>
                  <a:cubicBezTo>
                    <a:pt x="320" y="1272"/>
                    <a:pt x="424" y="1207"/>
                    <a:pt x="433" y="1077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69;p76">
              <a:extLst>
                <a:ext uri="{FF2B5EF4-FFF2-40B4-BE49-F238E27FC236}">
                  <a16:creationId xmlns:a16="http://schemas.microsoft.com/office/drawing/2014/main" id="{E2ABB1AF-8BEA-F9B7-1801-65DA11B5C7DC}"/>
                </a:ext>
              </a:extLst>
            </p:cNvPr>
            <p:cNvSpPr/>
            <p:nvPr/>
          </p:nvSpPr>
          <p:spPr>
            <a:xfrm>
              <a:off x="2777337" y="3143182"/>
              <a:ext cx="11080" cy="24957"/>
            </a:xfrm>
            <a:custGeom>
              <a:avLst/>
              <a:gdLst/>
              <a:ahLst/>
              <a:cxnLst/>
              <a:rect l="l" t="t" r="r" b="b"/>
              <a:pathLst>
                <a:path w="424" h="955" extrusionOk="0">
                  <a:moveTo>
                    <a:pt x="0" y="0"/>
                  </a:moveTo>
                  <a:lnTo>
                    <a:pt x="0" y="760"/>
                  </a:lnTo>
                  <a:cubicBezTo>
                    <a:pt x="10" y="890"/>
                    <a:pt x="111" y="955"/>
                    <a:pt x="212" y="955"/>
                  </a:cubicBezTo>
                  <a:cubicBezTo>
                    <a:pt x="313" y="955"/>
                    <a:pt x="414" y="890"/>
                    <a:pt x="423" y="760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970;p76">
              <a:extLst>
                <a:ext uri="{FF2B5EF4-FFF2-40B4-BE49-F238E27FC236}">
                  <a16:creationId xmlns:a16="http://schemas.microsoft.com/office/drawing/2014/main" id="{1E7BAF7C-11E0-F0BD-6D74-F1E2E274216A}"/>
                </a:ext>
              </a:extLst>
            </p:cNvPr>
            <p:cNvSpPr/>
            <p:nvPr/>
          </p:nvSpPr>
          <p:spPr>
            <a:xfrm>
              <a:off x="2846693" y="3143182"/>
              <a:ext cx="11342" cy="24957"/>
            </a:xfrm>
            <a:custGeom>
              <a:avLst/>
              <a:gdLst/>
              <a:ahLst/>
              <a:cxnLst/>
              <a:rect l="l" t="t" r="r" b="b"/>
              <a:pathLst>
                <a:path w="434" h="955" extrusionOk="0">
                  <a:moveTo>
                    <a:pt x="0" y="0"/>
                  </a:moveTo>
                  <a:lnTo>
                    <a:pt x="0" y="760"/>
                  </a:lnTo>
                  <a:cubicBezTo>
                    <a:pt x="10" y="890"/>
                    <a:pt x="113" y="955"/>
                    <a:pt x="217" y="955"/>
                  </a:cubicBezTo>
                  <a:cubicBezTo>
                    <a:pt x="320" y="955"/>
                    <a:pt x="423" y="890"/>
                    <a:pt x="433" y="76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71;p76">
              <a:extLst>
                <a:ext uri="{FF2B5EF4-FFF2-40B4-BE49-F238E27FC236}">
                  <a16:creationId xmlns:a16="http://schemas.microsoft.com/office/drawing/2014/main" id="{A38DB6F4-CF5A-F9CA-C04C-1A39815FC24C}"/>
                </a:ext>
              </a:extLst>
            </p:cNvPr>
            <p:cNvSpPr/>
            <p:nvPr/>
          </p:nvSpPr>
          <p:spPr>
            <a:xfrm>
              <a:off x="2742659" y="3143182"/>
              <a:ext cx="11080" cy="33241"/>
            </a:xfrm>
            <a:custGeom>
              <a:avLst/>
              <a:gdLst/>
              <a:ahLst/>
              <a:cxnLst/>
              <a:rect l="l" t="t" r="r" b="b"/>
              <a:pathLst>
                <a:path w="424" h="1272" extrusionOk="0">
                  <a:moveTo>
                    <a:pt x="0" y="0"/>
                  </a:moveTo>
                  <a:lnTo>
                    <a:pt x="0" y="1077"/>
                  </a:lnTo>
                  <a:cubicBezTo>
                    <a:pt x="10" y="1207"/>
                    <a:pt x="111" y="1272"/>
                    <a:pt x="212" y="1272"/>
                  </a:cubicBezTo>
                  <a:cubicBezTo>
                    <a:pt x="313" y="1272"/>
                    <a:pt x="414" y="1207"/>
                    <a:pt x="423" y="1077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72;p76">
              <a:extLst>
                <a:ext uri="{FF2B5EF4-FFF2-40B4-BE49-F238E27FC236}">
                  <a16:creationId xmlns:a16="http://schemas.microsoft.com/office/drawing/2014/main" id="{09653695-23B1-A008-B2BE-E5E698758F38}"/>
                </a:ext>
              </a:extLst>
            </p:cNvPr>
            <p:cNvSpPr/>
            <p:nvPr/>
          </p:nvSpPr>
          <p:spPr>
            <a:xfrm>
              <a:off x="2707589" y="3143182"/>
              <a:ext cx="11838" cy="25897"/>
            </a:xfrm>
            <a:custGeom>
              <a:avLst/>
              <a:gdLst/>
              <a:ahLst/>
              <a:cxnLst/>
              <a:rect l="l" t="t" r="r" b="b"/>
              <a:pathLst>
                <a:path w="453" h="991" extrusionOk="0">
                  <a:moveTo>
                    <a:pt x="15" y="0"/>
                  </a:moveTo>
                  <a:lnTo>
                    <a:pt x="15" y="760"/>
                  </a:lnTo>
                  <a:cubicBezTo>
                    <a:pt x="1" y="914"/>
                    <a:pt x="114" y="991"/>
                    <a:pt x="227" y="991"/>
                  </a:cubicBezTo>
                  <a:cubicBezTo>
                    <a:pt x="340" y="991"/>
                    <a:pt x="453" y="914"/>
                    <a:pt x="438" y="760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73;p76">
              <a:extLst>
                <a:ext uri="{FF2B5EF4-FFF2-40B4-BE49-F238E27FC236}">
                  <a16:creationId xmlns:a16="http://schemas.microsoft.com/office/drawing/2014/main" id="{868A82D3-C90D-5212-E5BA-6A977C8769A9}"/>
                </a:ext>
              </a:extLst>
            </p:cNvPr>
            <p:cNvSpPr/>
            <p:nvPr/>
          </p:nvSpPr>
          <p:spPr>
            <a:xfrm>
              <a:off x="2673042" y="3143182"/>
              <a:ext cx="11838" cy="34181"/>
            </a:xfrm>
            <a:custGeom>
              <a:avLst/>
              <a:gdLst/>
              <a:ahLst/>
              <a:cxnLst/>
              <a:rect l="l" t="t" r="r" b="b"/>
              <a:pathLst>
                <a:path w="453" h="1308" extrusionOk="0">
                  <a:moveTo>
                    <a:pt x="10" y="0"/>
                  </a:moveTo>
                  <a:lnTo>
                    <a:pt x="10" y="1077"/>
                  </a:lnTo>
                  <a:cubicBezTo>
                    <a:pt x="1" y="1231"/>
                    <a:pt x="114" y="1308"/>
                    <a:pt x="227" y="1308"/>
                  </a:cubicBezTo>
                  <a:cubicBezTo>
                    <a:pt x="340" y="1308"/>
                    <a:pt x="453" y="1231"/>
                    <a:pt x="443" y="1077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719D881-EFA2-612E-D64E-779FAFDF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CB7-545F-4189-8E25-8DF03EFE0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984</Words>
  <Application>Microsoft Office PowerPoint</Application>
  <PresentationFormat>Widescreen</PresentationFormat>
  <Paragraphs>171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Google Sans</vt:lpstr>
      <vt:lpstr>Graphik Web Regular</vt:lpstr>
      <vt:lpstr>Roboto</vt:lpstr>
      <vt:lpstr>Symbol</vt:lpstr>
      <vt:lpstr>Times New Roman</vt:lpstr>
      <vt:lpstr>Wingdings</vt:lpstr>
      <vt:lpstr>Office Theme</vt:lpstr>
      <vt:lpstr>University of Gondar Collage of Informatics Department of Information System Final Year project on</vt:lpstr>
      <vt:lpstr>Content overview</vt:lpstr>
      <vt:lpstr>Introduction</vt:lpstr>
      <vt:lpstr>Statement of the problem</vt:lpstr>
      <vt:lpstr>Justification</vt:lpstr>
      <vt:lpstr>Objectives</vt:lpstr>
      <vt:lpstr>Scope</vt:lpstr>
      <vt:lpstr>Limitation</vt:lpstr>
      <vt:lpstr>Methodology</vt:lpstr>
      <vt:lpstr>Significance</vt:lpstr>
      <vt:lpstr>Requirement Analysis</vt:lpstr>
      <vt:lpstr>Requirement Analysis</vt:lpstr>
      <vt:lpstr>Use case diagram</vt:lpstr>
      <vt:lpstr>Activity diagram</vt:lpstr>
      <vt:lpstr>Sequence diagram</vt:lpstr>
      <vt:lpstr>Class diagram</vt:lpstr>
      <vt:lpstr>Deployment diagram</vt:lpstr>
      <vt:lpstr>SW architecture</vt:lpstr>
      <vt:lpstr>Decomposition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Fraol</dc:creator>
  <cp:lastModifiedBy>Fraol</cp:lastModifiedBy>
  <cp:revision>2</cp:revision>
  <dcterms:created xsi:type="dcterms:W3CDTF">2023-05-03T20:57:52Z</dcterms:created>
  <dcterms:modified xsi:type="dcterms:W3CDTF">2023-05-04T01:56:31Z</dcterms:modified>
</cp:coreProperties>
</file>