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58" r:id="rId3"/>
    <p:sldId id="259" r:id="rId4"/>
    <p:sldId id="261" r:id="rId5"/>
    <p:sldId id="263" r:id="rId6"/>
    <p:sldId id="327" r:id="rId7"/>
    <p:sldId id="338" r:id="rId8"/>
    <p:sldId id="310" r:id="rId9"/>
    <p:sldId id="328" r:id="rId10"/>
    <p:sldId id="329" r:id="rId11"/>
    <p:sldId id="341" r:id="rId12"/>
    <p:sldId id="333" r:id="rId13"/>
    <p:sldId id="342" r:id="rId14"/>
    <p:sldId id="331" r:id="rId15"/>
    <p:sldId id="343" r:id="rId16"/>
    <p:sldId id="34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A2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p:scale>
          <a:sx n="66" d="100"/>
          <a:sy n="66" d="100"/>
        </p:scale>
        <p:origin x="-1530" y="-30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85D7BA-B723-4178-9536-B7AA737465EA}" type="datetimeFigureOut">
              <a:rPr lang="en-US" smtClean="0"/>
              <a:t>4/20/2019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942B0C-0FF2-44B0-85BC-4F3B03064287}" type="slidenum">
              <a:rPr lang="en-US" smtClean="0"/>
              <a:t>‹#›</a:t>
            </a:fld>
            <a:endParaRPr lang="en-US"/>
          </a:p>
        </p:txBody>
      </p:sp>
    </p:spTree>
    <p:extLst>
      <p:ext uri="{BB962C8B-B14F-4D97-AF65-F5344CB8AC3E}">
        <p14:creationId xmlns:p14="http://schemas.microsoft.com/office/powerpoint/2010/main" val="1139670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B650F6A8-4094-4550-8542-6D098A2742AA}" type="datetimeFigureOut">
              <a:rPr lang="en-US" smtClean="0">
                <a:solidFill>
                  <a:srgbClr val="575F6D"/>
                </a:solidFill>
              </a:rPr>
              <a:pPr/>
              <a:t>4/20/2019</a:t>
            </a:fld>
            <a:endParaRPr lang="en-US">
              <a:solidFill>
                <a:srgbClr val="575F6D"/>
              </a:solidFill>
            </a:endParaRPr>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solidFill>
                <a:srgbClr val="575F6D"/>
              </a:solidFill>
            </a:endParaRP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9" name="Slide Number Placeholder 28"/>
          <p:cNvSpPr>
            <a:spLocks noGrp="1"/>
          </p:cNvSpPr>
          <p:nvPr>
            <p:ph type="sldNum" sz="quarter" idx="12"/>
          </p:nvPr>
        </p:nvSpPr>
        <p:spPr bwMode="auto">
          <a:xfrm>
            <a:off x="1325544" y="4928702"/>
            <a:ext cx="609600" cy="517524"/>
          </a:xfrm>
        </p:spPr>
        <p:txBody>
          <a:bodyPr/>
          <a:lstStyle/>
          <a:p>
            <a:fld id="{E2F83F3D-330D-4A47-A3DD-A7E0094F580C}" type="slidenum">
              <a:rPr lang="en-US" smtClean="0"/>
              <a:pPr/>
              <a:t>‹#›</a:t>
            </a:fld>
            <a:endParaRPr lang="en-US"/>
          </a:p>
        </p:txBody>
      </p:sp>
    </p:spTree>
    <p:extLst>
      <p:ext uri="{BB962C8B-B14F-4D97-AF65-F5344CB8AC3E}">
        <p14:creationId xmlns:p14="http://schemas.microsoft.com/office/powerpoint/2010/main" val="81682413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50F6A8-4094-4550-8542-6D098A2742AA}" type="datetimeFigureOut">
              <a:rPr lang="en-US" smtClean="0">
                <a:solidFill>
                  <a:srgbClr val="575F6D"/>
                </a:solidFill>
              </a:rPr>
              <a:pPr/>
              <a:t>4/20/2019</a:t>
            </a:fld>
            <a:endParaRPr lang="en-US">
              <a:solidFill>
                <a:srgbClr val="575F6D"/>
              </a:solidFill>
            </a:endParaRPr>
          </a:p>
        </p:txBody>
      </p:sp>
      <p:sp>
        <p:nvSpPr>
          <p:cNvPr id="5" name="Footer Placeholder 4"/>
          <p:cNvSpPr>
            <a:spLocks noGrp="1"/>
          </p:cNvSpPr>
          <p:nvPr>
            <p:ph type="ftr" sz="quarter" idx="11"/>
          </p:nvPr>
        </p:nvSpPr>
        <p:spPr/>
        <p:txBody>
          <a:bodyPr/>
          <a:lstStyle/>
          <a:p>
            <a:endParaRPr lang="en-US">
              <a:solidFill>
                <a:srgbClr val="575F6D"/>
              </a:solidFill>
            </a:endParaRPr>
          </a:p>
        </p:txBody>
      </p:sp>
      <p:sp>
        <p:nvSpPr>
          <p:cNvPr id="6" name="Slide Number Placeholder 5"/>
          <p:cNvSpPr>
            <a:spLocks noGrp="1"/>
          </p:cNvSpPr>
          <p:nvPr>
            <p:ph type="sldNum" sz="quarter" idx="12"/>
          </p:nvPr>
        </p:nvSpPr>
        <p:spPr/>
        <p:txBody>
          <a:bodyPr/>
          <a:lstStyle/>
          <a:p>
            <a:fld id="{E2F83F3D-330D-4A47-A3DD-A7E0094F580C}" type="slidenum">
              <a:rPr lang="en-US" smtClean="0"/>
              <a:pPr/>
              <a:t>‹#›</a:t>
            </a:fld>
            <a:endParaRPr lang="en-US"/>
          </a:p>
        </p:txBody>
      </p:sp>
    </p:spTree>
    <p:extLst>
      <p:ext uri="{BB962C8B-B14F-4D97-AF65-F5344CB8AC3E}">
        <p14:creationId xmlns:p14="http://schemas.microsoft.com/office/powerpoint/2010/main" val="26170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50F6A8-4094-4550-8542-6D098A2742AA}" type="datetimeFigureOut">
              <a:rPr lang="en-US" smtClean="0">
                <a:solidFill>
                  <a:srgbClr val="575F6D"/>
                </a:solidFill>
              </a:rPr>
              <a:pPr/>
              <a:t>4/20/2019</a:t>
            </a:fld>
            <a:endParaRPr lang="en-US">
              <a:solidFill>
                <a:srgbClr val="575F6D"/>
              </a:solidFill>
            </a:endParaRPr>
          </a:p>
        </p:txBody>
      </p:sp>
      <p:sp>
        <p:nvSpPr>
          <p:cNvPr id="5" name="Footer Placeholder 4"/>
          <p:cNvSpPr>
            <a:spLocks noGrp="1"/>
          </p:cNvSpPr>
          <p:nvPr>
            <p:ph type="ftr" sz="quarter" idx="11"/>
          </p:nvPr>
        </p:nvSpPr>
        <p:spPr/>
        <p:txBody>
          <a:bodyPr/>
          <a:lstStyle/>
          <a:p>
            <a:endParaRPr lang="en-US">
              <a:solidFill>
                <a:srgbClr val="575F6D"/>
              </a:solidFill>
            </a:endParaRPr>
          </a:p>
        </p:txBody>
      </p:sp>
      <p:sp>
        <p:nvSpPr>
          <p:cNvPr id="6" name="Slide Number Placeholder 5"/>
          <p:cNvSpPr>
            <a:spLocks noGrp="1"/>
          </p:cNvSpPr>
          <p:nvPr>
            <p:ph type="sldNum" sz="quarter" idx="12"/>
          </p:nvPr>
        </p:nvSpPr>
        <p:spPr/>
        <p:txBody>
          <a:bodyPr/>
          <a:lstStyle/>
          <a:p>
            <a:fld id="{E2F83F3D-330D-4A47-A3DD-A7E0094F580C}" type="slidenum">
              <a:rPr lang="en-US" smtClean="0"/>
              <a:pPr/>
              <a:t>‹#›</a:t>
            </a:fld>
            <a:endParaRPr lang="en-US"/>
          </a:p>
        </p:txBody>
      </p:sp>
    </p:spTree>
    <p:extLst>
      <p:ext uri="{BB962C8B-B14F-4D97-AF65-F5344CB8AC3E}">
        <p14:creationId xmlns:p14="http://schemas.microsoft.com/office/powerpoint/2010/main" val="2869655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650F6A8-4094-4550-8542-6D098A2742AA}" type="datetimeFigureOut">
              <a:rPr lang="en-US" smtClean="0">
                <a:solidFill>
                  <a:srgbClr val="575F6D"/>
                </a:solidFill>
              </a:rPr>
              <a:pPr/>
              <a:t>4/20/2019</a:t>
            </a:fld>
            <a:endParaRPr lang="en-US">
              <a:solidFill>
                <a:srgbClr val="575F6D"/>
              </a:solidFill>
            </a:endParaRPr>
          </a:p>
        </p:txBody>
      </p:sp>
      <p:sp>
        <p:nvSpPr>
          <p:cNvPr id="9" name="Slide Number Placeholder 8"/>
          <p:cNvSpPr>
            <a:spLocks noGrp="1"/>
          </p:cNvSpPr>
          <p:nvPr>
            <p:ph type="sldNum" sz="quarter" idx="15"/>
          </p:nvPr>
        </p:nvSpPr>
        <p:spPr/>
        <p:txBody>
          <a:bodyPr rtlCol="0"/>
          <a:lstStyle/>
          <a:p>
            <a:fld id="{E2F83F3D-330D-4A47-A3DD-A7E0094F580C}"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solidFill>
                <a:srgbClr val="575F6D"/>
              </a:solidFill>
            </a:endParaRPr>
          </a:p>
        </p:txBody>
      </p:sp>
    </p:spTree>
    <p:extLst>
      <p:ext uri="{BB962C8B-B14F-4D97-AF65-F5344CB8AC3E}">
        <p14:creationId xmlns:p14="http://schemas.microsoft.com/office/powerpoint/2010/main" val="1400740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650F6A8-4094-4550-8542-6D098A2742AA}" type="datetimeFigureOut">
              <a:rPr lang="en-US" smtClean="0">
                <a:solidFill>
                  <a:srgbClr val="FFF39D"/>
                </a:solidFill>
              </a:rPr>
              <a:pPr/>
              <a:t>4/20/2019</a:t>
            </a:fld>
            <a:endParaRPr lang="en-US">
              <a:solidFill>
                <a:srgbClr val="FFF39D"/>
              </a:solidFill>
            </a:endParaRPr>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solidFill>
                <a:srgbClr val="FFF39D"/>
              </a:solidFill>
            </a:endParaRP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6" name="Slide Number Placeholder 5"/>
          <p:cNvSpPr>
            <a:spLocks noGrp="1"/>
          </p:cNvSpPr>
          <p:nvPr>
            <p:ph type="sldNum" sz="quarter" idx="12"/>
          </p:nvPr>
        </p:nvSpPr>
        <p:spPr bwMode="auto">
          <a:xfrm>
            <a:off x="1340616" y="4928702"/>
            <a:ext cx="609600" cy="517524"/>
          </a:xfrm>
        </p:spPr>
        <p:txBody>
          <a:bodyPr/>
          <a:lstStyle/>
          <a:p>
            <a:fld id="{E2F83F3D-330D-4A47-A3DD-A7E0094F580C}" type="slidenum">
              <a:rPr lang="en-US" smtClean="0"/>
              <a:pPr/>
              <a:t>‹#›</a:t>
            </a:fld>
            <a:endParaRPr lang="en-US"/>
          </a:p>
        </p:txBody>
      </p:sp>
    </p:spTree>
    <p:extLst>
      <p:ext uri="{BB962C8B-B14F-4D97-AF65-F5344CB8AC3E}">
        <p14:creationId xmlns:p14="http://schemas.microsoft.com/office/powerpoint/2010/main" val="62996615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650F6A8-4094-4550-8542-6D098A2742AA}" type="datetimeFigureOut">
              <a:rPr lang="en-US" smtClean="0">
                <a:solidFill>
                  <a:srgbClr val="575F6D"/>
                </a:solidFill>
              </a:rPr>
              <a:pPr/>
              <a:t>4/20/2019</a:t>
            </a:fld>
            <a:endParaRPr lang="en-US">
              <a:solidFill>
                <a:srgbClr val="575F6D"/>
              </a:solidFill>
            </a:endParaRPr>
          </a:p>
        </p:txBody>
      </p:sp>
      <p:sp>
        <p:nvSpPr>
          <p:cNvPr id="6" name="Footer Placeholder 5"/>
          <p:cNvSpPr>
            <a:spLocks noGrp="1"/>
          </p:cNvSpPr>
          <p:nvPr>
            <p:ph type="ftr" sz="quarter" idx="11"/>
          </p:nvPr>
        </p:nvSpPr>
        <p:spPr/>
        <p:txBody>
          <a:bodyPr/>
          <a:lstStyle/>
          <a:p>
            <a:endParaRPr lang="en-US">
              <a:solidFill>
                <a:srgbClr val="575F6D"/>
              </a:solidFill>
            </a:endParaRPr>
          </a:p>
        </p:txBody>
      </p:sp>
      <p:sp>
        <p:nvSpPr>
          <p:cNvPr id="7" name="Slide Number Placeholder 6"/>
          <p:cNvSpPr>
            <a:spLocks noGrp="1"/>
          </p:cNvSpPr>
          <p:nvPr>
            <p:ph type="sldNum" sz="quarter" idx="12"/>
          </p:nvPr>
        </p:nvSpPr>
        <p:spPr/>
        <p:txBody>
          <a:bodyPr/>
          <a:lstStyle/>
          <a:p>
            <a:fld id="{E2F83F3D-330D-4A47-A3DD-A7E0094F580C}"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371677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650F6A8-4094-4550-8542-6D098A2742AA}" type="datetimeFigureOut">
              <a:rPr lang="en-US" smtClean="0">
                <a:solidFill>
                  <a:srgbClr val="575F6D"/>
                </a:solidFill>
              </a:rPr>
              <a:pPr/>
              <a:t>4/20/2019</a:t>
            </a:fld>
            <a:endParaRPr lang="en-US">
              <a:solidFill>
                <a:srgbClr val="575F6D"/>
              </a:solidFill>
            </a:endParaRPr>
          </a:p>
        </p:txBody>
      </p:sp>
      <p:sp>
        <p:nvSpPr>
          <p:cNvPr id="8" name="Footer Placeholder 7"/>
          <p:cNvSpPr>
            <a:spLocks noGrp="1"/>
          </p:cNvSpPr>
          <p:nvPr>
            <p:ph type="ftr" sz="quarter" idx="11"/>
          </p:nvPr>
        </p:nvSpPr>
        <p:spPr/>
        <p:txBody>
          <a:bodyPr/>
          <a:lstStyle/>
          <a:p>
            <a:endParaRPr lang="en-US">
              <a:solidFill>
                <a:srgbClr val="575F6D"/>
              </a:solidFill>
            </a:endParaRPr>
          </a:p>
        </p:txBody>
      </p:sp>
      <p:sp>
        <p:nvSpPr>
          <p:cNvPr id="9" name="Slide Number Placeholder 8"/>
          <p:cNvSpPr>
            <a:spLocks noGrp="1"/>
          </p:cNvSpPr>
          <p:nvPr>
            <p:ph type="sldNum" sz="quarter" idx="12"/>
          </p:nvPr>
        </p:nvSpPr>
        <p:spPr/>
        <p:txBody>
          <a:bodyPr/>
          <a:lstStyle/>
          <a:p>
            <a:fld id="{E2F83F3D-330D-4A47-A3DD-A7E0094F580C}"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extLst>
      <p:ext uri="{BB962C8B-B14F-4D97-AF65-F5344CB8AC3E}">
        <p14:creationId xmlns:p14="http://schemas.microsoft.com/office/powerpoint/2010/main" val="2775972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650F6A8-4094-4550-8542-6D098A2742AA}" type="datetimeFigureOut">
              <a:rPr lang="en-US" smtClean="0">
                <a:solidFill>
                  <a:srgbClr val="575F6D"/>
                </a:solidFill>
              </a:rPr>
              <a:pPr/>
              <a:t>4/20/2019</a:t>
            </a:fld>
            <a:endParaRPr lang="en-US">
              <a:solidFill>
                <a:srgbClr val="575F6D"/>
              </a:solidFill>
            </a:endParaRPr>
          </a:p>
        </p:txBody>
      </p:sp>
      <p:sp>
        <p:nvSpPr>
          <p:cNvPr id="7" name="Slide Number Placeholder 6"/>
          <p:cNvSpPr>
            <a:spLocks noGrp="1"/>
          </p:cNvSpPr>
          <p:nvPr>
            <p:ph type="sldNum" sz="quarter" idx="11"/>
          </p:nvPr>
        </p:nvSpPr>
        <p:spPr/>
        <p:txBody>
          <a:bodyPr rtlCol="0"/>
          <a:lstStyle/>
          <a:p>
            <a:fld id="{E2F83F3D-330D-4A47-A3DD-A7E0094F580C}"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solidFill>
                <a:srgbClr val="575F6D"/>
              </a:solidFill>
            </a:endParaRPr>
          </a:p>
        </p:txBody>
      </p:sp>
    </p:spTree>
    <p:extLst>
      <p:ext uri="{BB962C8B-B14F-4D97-AF65-F5344CB8AC3E}">
        <p14:creationId xmlns:p14="http://schemas.microsoft.com/office/powerpoint/2010/main" val="1864588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0F6A8-4094-4550-8542-6D098A2742AA}" type="datetimeFigureOut">
              <a:rPr lang="en-US" smtClean="0">
                <a:solidFill>
                  <a:srgbClr val="575F6D"/>
                </a:solidFill>
              </a:rPr>
              <a:pPr/>
              <a:t>4/20/2019</a:t>
            </a:fld>
            <a:endParaRPr lang="en-US">
              <a:solidFill>
                <a:srgbClr val="575F6D"/>
              </a:solidFill>
            </a:endParaRPr>
          </a:p>
        </p:txBody>
      </p:sp>
      <p:sp>
        <p:nvSpPr>
          <p:cNvPr id="3" name="Footer Placeholder 2"/>
          <p:cNvSpPr>
            <a:spLocks noGrp="1"/>
          </p:cNvSpPr>
          <p:nvPr>
            <p:ph type="ftr" sz="quarter" idx="11"/>
          </p:nvPr>
        </p:nvSpPr>
        <p:spPr/>
        <p:txBody>
          <a:bodyPr/>
          <a:lstStyle/>
          <a:p>
            <a:endParaRPr lang="en-US">
              <a:solidFill>
                <a:srgbClr val="575F6D"/>
              </a:solidFill>
            </a:endParaRPr>
          </a:p>
        </p:txBody>
      </p:sp>
      <p:sp>
        <p:nvSpPr>
          <p:cNvPr id="4" name="Slide Number Placeholder 3"/>
          <p:cNvSpPr>
            <a:spLocks noGrp="1"/>
          </p:cNvSpPr>
          <p:nvPr>
            <p:ph type="sldNum" sz="quarter" idx="12"/>
          </p:nvPr>
        </p:nvSpPr>
        <p:spPr/>
        <p:txBody>
          <a:bodyPr/>
          <a:lstStyle/>
          <a:p>
            <a:fld id="{E2F83F3D-330D-4A47-A3DD-A7E0094F580C}" type="slidenum">
              <a:rPr lang="en-US" smtClean="0"/>
              <a:pPr/>
              <a:t>‹#›</a:t>
            </a:fld>
            <a:endParaRPr lang="en-US"/>
          </a:p>
        </p:txBody>
      </p:sp>
    </p:spTree>
    <p:extLst>
      <p:ext uri="{BB962C8B-B14F-4D97-AF65-F5344CB8AC3E}">
        <p14:creationId xmlns:p14="http://schemas.microsoft.com/office/powerpoint/2010/main" val="3794104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650F6A8-4094-4550-8542-6D098A2742AA}" type="datetimeFigureOut">
              <a:rPr lang="en-US" smtClean="0">
                <a:solidFill>
                  <a:srgbClr val="575F6D"/>
                </a:solidFill>
              </a:rPr>
              <a:pPr/>
              <a:t>4/20/2019</a:t>
            </a:fld>
            <a:endParaRPr lang="en-US">
              <a:solidFill>
                <a:srgbClr val="575F6D"/>
              </a:solidFill>
            </a:endParaRPr>
          </a:p>
        </p:txBody>
      </p:sp>
      <p:sp>
        <p:nvSpPr>
          <p:cNvPr id="22" name="Slide Number Placeholder 21"/>
          <p:cNvSpPr>
            <a:spLocks noGrp="1"/>
          </p:cNvSpPr>
          <p:nvPr>
            <p:ph type="sldNum" sz="quarter" idx="15"/>
          </p:nvPr>
        </p:nvSpPr>
        <p:spPr/>
        <p:txBody>
          <a:bodyPr rtlCol="0"/>
          <a:lstStyle/>
          <a:p>
            <a:fld id="{E2F83F3D-330D-4A47-A3DD-A7E0094F580C}"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solidFill>
                <a:srgbClr val="575F6D"/>
              </a:solidFill>
            </a:endParaRPr>
          </a:p>
        </p:txBody>
      </p:sp>
    </p:spTree>
    <p:extLst>
      <p:ext uri="{BB962C8B-B14F-4D97-AF65-F5344CB8AC3E}">
        <p14:creationId xmlns:p14="http://schemas.microsoft.com/office/powerpoint/2010/main" val="251152552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7" name="Date Placeholder 16"/>
          <p:cNvSpPr>
            <a:spLocks noGrp="1"/>
          </p:cNvSpPr>
          <p:nvPr>
            <p:ph type="dt" sz="half" idx="10"/>
          </p:nvPr>
        </p:nvSpPr>
        <p:spPr/>
        <p:txBody>
          <a:bodyPr rtlCol="0"/>
          <a:lstStyle/>
          <a:p>
            <a:fld id="{B650F6A8-4094-4550-8542-6D098A2742AA}" type="datetimeFigureOut">
              <a:rPr lang="en-US" smtClean="0">
                <a:solidFill>
                  <a:srgbClr val="575F6D"/>
                </a:solidFill>
              </a:rPr>
              <a:pPr/>
              <a:t>4/20/2019</a:t>
            </a:fld>
            <a:endParaRPr lang="en-US">
              <a:solidFill>
                <a:srgbClr val="575F6D"/>
              </a:solidFill>
            </a:endParaRPr>
          </a:p>
        </p:txBody>
      </p:sp>
      <p:sp>
        <p:nvSpPr>
          <p:cNvPr id="18" name="Slide Number Placeholder 17"/>
          <p:cNvSpPr>
            <a:spLocks noGrp="1"/>
          </p:cNvSpPr>
          <p:nvPr>
            <p:ph type="sldNum" sz="quarter" idx="11"/>
          </p:nvPr>
        </p:nvSpPr>
        <p:spPr/>
        <p:txBody>
          <a:bodyPr rtlCol="0"/>
          <a:lstStyle/>
          <a:p>
            <a:fld id="{E2F83F3D-330D-4A47-A3DD-A7E0094F580C}"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solidFill>
                <a:srgbClr val="575F6D"/>
              </a:solidFill>
            </a:endParaRPr>
          </a:p>
        </p:txBody>
      </p:sp>
    </p:spTree>
    <p:extLst>
      <p:ext uri="{BB962C8B-B14F-4D97-AF65-F5344CB8AC3E}">
        <p14:creationId xmlns:p14="http://schemas.microsoft.com/office/powerpoint/2010/main" val="4161233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650F6A8-4094-4550-8542-6D098A2742AA}" type="datetimeFigureOut">
              <a:rPr lang="en-US" smtClean="0">
                <a:solidFill>
                  <a:srgbClr val="575F6D"/>
                </a:solidFill>
              </a:rPr>
              <a:pPr/>
              <a:t>4/20/2019</a:t>
            </a:fld>
            <a:endParaRPr lang="en-US">
              <a:solidFill>
                <a:srgbClr val="575F6D"/>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solidFill>
                <a:srgbClr val="575F6D"/>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2F83F3D-330D-4A47-A3DD-A7E0094F580C}" type="slidenum">
              <a:rPr lang="en-US" smtClean="0"/>
              <a:pPr/>
              <a:t>‹#›</a:t>
            </a:fld>
            <a:endParaRPr lang="en-US"/>
          </a:p>
        </p:txBody>
      </p:sp>
    </p:spTree>
    <p:extLst>
      <p:ext uri="{BB962C8B-B14F-4D97-AF65-F5344CB8AC3E}">
        <p14:creationId xmlns:p14="http://schemas.microsoft.com/office/powerpoint/2010/main" val="11790190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ldtri@fetel.hcmus.edu.v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32026" y="1860846"/>
            <a:ext cx="8281306" cy="64633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600" b="1" dirty="0" smtClean="0">
                <a:solidFill>
                  <a:prstClr val="black"/>
                </a:solidFill>
                <a:latin typeface="Times New Roman" pitchFamily="18" charset="0"/>
                <a:cs typeface="Times New Roman" pitchFamily="18" charset="0"/>
              </a:rPr>
              <a:t>ĐỒ ÁN MÔN HỌC LẬP TRÌNH MẠNG</a:t>
            </a:r>
            <a:endParaRPr lang="en-US" sz="3600" b="1" dirty="0">
              <a:solidFill>
                <a:prstClr val="black"/>
              </a:solidFill>
              <a:latin typeface="Times New Roman" pitchFamily="18" charset="0"/>
              <a:cs typeface="Times New Roman" pitchFamily="18" charset="0"/>
            </a:endParaRPr>
          </a:p>
        </p:txBody>
      </p:sp>
      <p:sp>
        <p:nvSpPr>
          <p:cNvPr id="11" name="Rectangle 10"/>
          <p:cNvSpPr/>
          <p:nvPr/>
        </p:nvSpPr>
        <p:spPr>
          <a:xfrm>
            <a:off x="748464" y="260648"/>
            <a:ext cx="7658763" cy="1384995"/>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cap="all" dirty="0" err="1">
                <a:ln w="0"/>
                <a:solidFill>
                  <a:srgbClr val="002060"/>
                </a:solidFill>
                <a:effectLst>
                  <a:reflection blurRad="12700" stA="50000" endPos="50000" dist="5000" dir="5400000" sy="-100000" rotWithShape="0"/>
                </a:effectLst>
                <a:latin typeface="Times New Roman" pitchFamily="18" charset="0"/>
                <a:cs typeface="Times New Roman" pitchFamily="18" charset="0"/>
              </a:rPr>
              <a:t>Đại</a:t>
            </a:r>
            <a:r>
              <a:rPr lang="en-US" sz="2800" b="1" cap="all" dirty="0">
                <a:ln w="0"/>
                <a:solidFill>
                  <a:srgbClr val="002060"/>
                </a:solidFill>
                <a:effectLst>
                  <a:reflection blurRad="12700" stA="50000" endPos="50000" dist="5000" dir="5400000" sy="-100000" rotWithShape="0"/>
                </a:effectLst>
                <a:latin typeface="Times New Roman" pitchFamily="18" charset="0"/>
                <a:cs typeface="Times New Roman" pitchFamily="18" charset="0"/>
              </a:rPr>
              <a:t> </a:t>
            </a:r>
            <a:r>
              <a:rPr lang="en-US" sz="2800" b="1" cap="all" dirty="0" err="1">
                <a:ln w="0"/>
                <a:solidFill>
                  <a:srgbClr val="002060"/>
                </a:solidFill>
                <a:effectLst>
                  <a:reflection blurRad="12700" stA="50000" endPos="50000" dist="5000" dir="5400000" sy="-100000" rotWithShape="0"/>
                </a:effectLst>
                <a:latin typeface="Times New Roman" pitchFamily="18" charset="0"/>
                <a:cs typeface="Times New Roman" pitchFamily="18" charset="0"/>
              </a:rPr>
              <a:t>Học</a:t>
            </a:r>
            <a:r>
              <a:rPr lang="en-US" sz="2800" b="1" cap="all" dirty="0">
                <a:ln w="0"/>
                <a:solidFill>
                  <a:srgbClr val="002060"/>
                </a:solidFill>
                <a:effectLst>
                  <a:reflection blurRad="12700" stA="50000" endPos="50000" dist="5000" dir="5400000" sy="-100000" rotWithShape="0"/>
                </a:effectLst>
                <a:latin typeface="Times New Roman" pitchFamily="18" charset="0"/>
                <a:cs typeface="Times New Roman" pitchFamily="18" charset="0"/>
              </a:rPr>
              <a:t> </a:t>
            </a:r>
            <a:r>
              <a:rPr lang="en-US" sz="2800" b="1" cap="all" dirty="0" err="1">
                <a:ln w="0"/>
                <a:solidFill>
                  <a:srgbClr val="002060"/>
                </a:solidFill>
                <a:effectLst>
                  <a:reflection blurRad="12700" stA="50000" endPos="50000" dist="5000" dir="5400000" sy="-100000" rotWithShape="0"/>
                </a:effectLst>
                <a:latin typeface="Times New Roman" pitchFamily="18" charset="0"/>
                <a:cs typeface="Times New Roman" pitchFamily="18" charset="0"/>
              </a:rPr>
              <a:t>Khoa</a:t>
            </a:r>
            <a:r>
              <a:rPr lang="en-US" sz="2800" b="1" cap="all" dirty="0">
                <a:ln w="0"/>
                <a:solidFill>
                  <a:srgbClr val="002060"/>
                </a:solidFill>
                <a:effectLst>
                  <a:reflection blurRad="12700" stA="50000" endPos="50000" dist="5000" dir="5400000" sy="-100000" rotWithShape="0"/>
                </a:effectLst>
                <a:latin typeface="Times New Roman" pitchFamily="18" charset="0"/>
                <a:cs typeface="Times New Roman" pitchFamily="18" charset="0"/>
              </a:rPr>
              <a:t> </a:t>
            </a:r>
            <a:r>
              <a:rPr lang="en-US" sz="2800" b="1" cap="all" dirty="0" err="1">
                <a:ln w="0"/>
                <a:solidFill>
                  <a:srgbClr val="002060"/>
                </a:solidFill>
                <a:effectLst>
                  <a:reflection blurRad="12700" stA="50000" endPos="50000" dist="5000" dir="5400000" sy="-100000" rotWithShape="0"/>
                </a:effectLst>
                <a:latin typeface="Times New Roman" pitchFamily="18" charset="0"/>
                <a:cs typeface="Times New Roman" pitchFamily="18" charset="0"/>
              </a:rPr>
              <a:t>Học</a:t>
            </a:r>
            <a:r>
              <a:rPr lang="en-US" sz="2800" b="1" cap="all" dirty="0">
                <a:ln w="0"/>
                <a:solidFill>
                  <a:srgbClr val="002060"/>
                </a:solidFill>
                <a:effectLst>
                  <a:reflection blurRad="12700" stA="50000" endPos="50000" dist="5000" dir="5400000" sy="-100000" rotWithShape="0"/>
                </a:effectLst>
                <a:latin typeface="Times New Roman" pitchFamily="18" charset="0"/>
                <a:cs typeface="Times New Roman" pitchFamily="18" charset="0"/>
              </a:rPr>
              <a:t> </a:t>
            </a:r>
            <a:r>
              <a:rPr lang="en-US" sz="2800" b="1" cap="all" dirty="0" err="1">
                <a:ln w="0"/>
                <a:solidFill>
                  <a:srgbClr val="002060"/>
                </a:solidFill>
                <a:effectLst>
                  <a:reflection blurRad="12700" stA="50000" endPos="50000" dist="5000" dir="5400000" sy="-100000" rotWithShape="0"/>
                </a:effectLst>
                <a:latin typeface="Times New Roman" pitchFamily="18" charset="0"/>
                <a:cs typeface="Times New Roman" pitchFamily="18" charset="0"/>
              </a:rPr>
              <a:t>Tự</a:t>
            </a:r>
            <a:r>
              <a:rPr lang="en-US" sz="2800" b="1" cap="all" dirty="0">
                <a:ln w="0"/>
                <a:solidFill>
                  <a:srgbClr val="002060"/>
                </a:solidFill>
                <a:effectLst>
                  <a:reflection blurRad="12700" stA="50000" endPos="50000" dist="5000" dir="5400000" sy="-100000" rotWithShape="0"/>
                </a:effectLst>
                <a:latin typeface="Times New Roman" pitchFamily="18" charset="0"/>
                <a:cs typeface="Times New Roman" pitchFamily="18" charset="0"/>
              </a:rPr>
              <a:t> </a:t>
            </a:r>
            <a:r>
              <a:rPr lang="en-US" sz="2800" b="1" cap="all" dirty="0" err="1">
                <a:ln w="0"/>
                <a:solidFill>
                  <a:srgbClr val="002060"/>
                </a:solidFill>
                <a:effectLst>
                  <a:reflection blurRad="12700" stA="50000" endPos="50000" dist="5000" dir="5400000" sy="-100000" rotWithShape="0"/>
                </a:effectLst>
                <a:latin typeface="Times New Roman" pitchFamily="18" charset="0"/>
                <a:cs typeface="Times New Roman" pitchFamily="18" charset="0"/>
              </a:rPr>
              <a:t>Nhiên</a:t>
            </a:r>
            <a:endParaRPr lang="en-US" sz="2800" b="1" cap="all" dirty="0">
              <a:ln w="0"/>
              <a:solidFill>
                <a:srgbClr val="002060"/>
              </a:solidFill>
              <a:effectLst>
                <a:reflection blurRad="12700" stA="50000" endPos="50000" dist="5000" dir="5400000" sy="-100000" rotWithShape="0"/>
              </a:effectLst>
              <a:latin typeface="Times New Roman" pitchFamily="18" charset="0"/>
              <a:cs typeface="Times New Roman" pitchFamily="18" charset="0"/>
            </a:endParaRPr>
          </a:p>
          <a:p>
            <a:pPr algn="ctr"/>
            <a:r>
              <a:rPr lang="en-US" sz="2800" b="1" cap="all" dirty="0" err="1">
                <a:ln w="0"/>
                <a:solidFill>
                  <a:srgbClr val="002060"/>
                </a:solidFill>
                <a:effectLst>
                  <a:reflection blurRad="12700" stA="50000" endPos="50000" dist="5000" dir="5400000" sy="-100000" rotWithShape="0"/>
                </a:effectLst>
                <a:latin typeface="Times New Roman" pitchFamily="18" charset="0"/>
                <a:cs typeface="Times New Roman" pitchFamily="18" charset="0"/>
              </a:rPr>
              <a:t>Khoa</a:t>
            </a:r>
            <a:r>
              <a:rPr lang="en-US" sz="2800" b="1" cap="all" dirty="0">
                <a:ln w="0"/>
                <a:solidFill>
                  <a:srgbClr val="002060"/>
                </a:solidFill>
                <a:effectLst>
                  <a:reflection blurRad="12700" stA="50000" endPos="50000" dist="5000" dir="5400000" sy="-100000" rotWithShape="0"/>
                </a:effectLst>
                <a:latin typeface="Times New Roman" pitchFamily="18" charset="0"/>
                <a:cs typeface="Times New Roman" pitchFamily="18" charset="0"/>
              </a:rPr>
              <a:t> </a:t>
            </a:r>
            <a:r>
              <a:rPr lang="en-US" sz="2800" b="1" cap="all" dirty="0" err="1">
                <a:ln w="0"/>
                <a:solidFill>
                  <a:srgbClr val="002060"/>
                </a:solidFill>
                <a:effectLst>
                  <a:reflection blurRad="12700" stA="50000" endPos="50000" dist="5000" dir="5400000" sy="-100000" rotWithShape="0"/>
                </a:effectLst>
                <a:latin typeface="Times New Roman" pitchFamily="18" charset="0"/>
                <a:cs typeface="Times New Roman" pitchFamily="18" charset="0"/>
              </a:rPr>
              <a:t>Điện</a:t>
            </a:r>
            <a:r>
              <a:rPr lang="en-US" sz="2800" b="1" cap="all" dirty="0">
                <a:ln w="0"/>
                <a:solidFill>
                  <a:srgbClr val="002060"/>
                </a:solidFill>
                <a:effectLst>
                  <a:reflection blurRad="12700" stA="50000" endPos="50000" dist="5000" dir="5400000" sy="-100000" rotWithShape="0"/>
                </a:effectLst>
                <a:latin typeface="Times New Roman" pitchFamily="18" charset="0"/>
                <a:cs typeface="Times New Roman" pitchFamily="18" charset="0"/>
              </a:rPr>
              <a:t> </a:t>
            </a:r>
            <a:r>
              <a:rPr lang="en-US" sz="2800" b="1" cap="all" dirty="0" err="1">
                <a:ln w="0"/>
                <a:solidFill>
                  <a:srgbClr val="002060"/>
                </a:solidFill>
                <a:effectLst>
                  <a:reflection blurRad="12700" stA="50000" endPos="50000" dist="5000" dir="5400000" sy="-100000" rotWithShape="0"/>
                </a:effectLst>
                <a:latin typeface="Times New Roman" pitchFamily="18" charset="0"/>
                <a:cs typeface="Times New Roman" pitchFamily="18" charset="0"/>
              </a:rPr>
              <a:t>Tử</a:t>
            </a:r>
            <a:r>
              <a:rPr lang="en-US" sz="2800" b="1" cap="all" dirty="0">
                <a:ln w="0"/>
                <a:solidFill>
                  <a:srgbClr val="002060"/>
                </a:solidFill>
                <a:effectLst>
                  <a:reflection blurRad="12700" stA="50000" endPos="50000" dist="5000" dir="5400000" sy="-100000" rotWithShape="0"/>
                </a:effectLst>
                <a:latin typeface="Times New Roman" pitchFamily="18" charset="0"/>
                <a:cs typeface="Times New Roman" pitchFamily="18" charset="0"/>
              </a:rPr>
              <a:t> </a:t>
            </a:r>
            <a:r>
              <a:rPr lang="en-US" sz="2800" b="1" cap="all" dirty="0" err="1">
                <a:ln w="0"/>
                <a:solidFill>
                  <a:srgbClr val="002060"/>
                </a:solidFill>
                <a:effectLst>
                  <a:reflection blurRad="12700" stA="50000" endPos="50000" dist="5000" dir="5400000" sy="-100000" rotWithShape="0"/>
                </a:effectLst>
                <a:latin typeface="Times New Roman" pitchFamily="18" charset="0"/>
                <a:cs typeface="Times New Roman" pitchFamily="18" charset="0"/>
              </a:rPr>
              <a:t>Viễn</a:t>
            </a:r>
            <a:r>
              <a:rPr lang="en-US" sz="2800" b="1" cap="all" dirty="0">
                <a:ln w="0"/>
                <a:solidFill>
                  <a:srgbClr val="002060"/>
                </a:solidFill>
                <a:effectLst>
                  <a:reflection blurRad="12700" stA="50000" endPos="50000" dist="5000" dir="5400000" sy="-100000" rotWithShape="0"/>
                </a:effectLst>
                <a:latin typeface="Times New Roman" pitchFamily="18" charset="0"/>
                <a:cs typeface="Times New Roman" pitchFamily="18" charset="0"/>
              </a:rPr>
              <a:t> </a:t>
            </a:r>
            <a:r>
              <a:rPr lang="en-US" sz="2800" b="1" cap="all" dirty="0" err="1">
                <a:ln w="0"/>
                <a:solidFill>
                  <a:srgbClr val="002060"/>
                </a:solidFill>
                <a:effectLst>
                  <a:reflection blurRad="12700" stA="50000" endPos="50000" dist="5000" dir="5400000" sy="-100000" rotWithShape="0"/>
                </a:effectLst>
                <a:latin typeface="Times New Roman" pitchFamily="18" charset="0"/>
                <a:cs typeface="Times New Roman" pitchFamily="18" charset="0"/>
              </a:rPr>
              <a:t>Thông</a:t>
            </a:r>
            <a:r>
              <a:rPr lang="en-US" sz="2800" b="1" cap="all" dirty="0">
                <a:ln w="0"/>
                <a:solidFill>
                  <a:srgbClr val="002060"/>
                </a:solidFill>
                <a:effectLst>
                  <a:reflection blurRad="12700" stA="50000" endPos="50000" dist="5000" dir="5400000" sy="-100000" rotWithShape="0"/>
                </a:effectLst>
                <a:latin typeface="Times New Roman" pitchFamily="18" charset="0"/>
                <a:cs typeface="Times New Roman" pitchFamily="18" charset="0"/>
              </a:rPr>
              <a:t> </a:t>
            </a:r>
          </a:p>
          <a:p>
            <a:pPr algn="ctr"/>
            <a:r>
              <a:rPr lang="en-US" sz="2800" b="1" cap="all" dirty="0" err="1">
                <a:ln w="0"/>
                <a:solidFill>
                  <a:srgbClr val="002060"/>
                </a:solidFill>
                <a:effectLst>
                  <a:reflection blurRad="12700" stA="50000" endPos="50000" dist="5000" dir="5400000" sy="-100000" rotWithShape="0"/>
                </a:effectLst>
                <a:latin typeface="Times New Roman" pitchFamily="18" charset="0"/>
                <a:cs typeface="Times New Roman" pitchFamily="18" charset="0"/>
              </a:rPr>
              <a:t>Bộ</a:t>
            </a:r>
            <a:r>
              <a:rPr lang="en-US" sz="2800" b="1" cap="all" dirty="0">
                <a:ln w="0"/>
                <a:solidFill>
                  <a:srgbClr val="002060"/>
                </a:solidFill>
                <a:effectLst>
                  <a:reflection blurRad="12700" stA="50000" endPos="50000" dist="5000" dir="5400000" sy="-100000" rotWithShape="0"/>
                </a:effectLst>
                <a:latin typeface="Times New Roman" pitchFamily="18" charset="0"/>
                <a:cs typeface="Times New Roman" pitchFamily="18" charset="0"/>
              </a:rPr>
              <a:t> </a:t>
            </a:r>
            <a:r>
              <a:rPr lang="en-US" sz="2800" b="1" cap="all" dirty="0" err="1">
                <a:ln w="0"/>
                <a:solidFill>
                  <a:srgbClr val="002060"/>
                </a:solidFill>
                <a:effectLst>
                  <a:reflection blurRad="12700" stA="50000" endPos="50000" dist="5000" dir="5400000" sy="-100000" rotWithShape="0"/>
                </a:effectLst>
                <a:latin typeface="Times New Roman" pitchFamily="18" charset="0"/>
                <a:cs typeface="Times New Roman" pitchFamily="18" charset="0"/>
              </a:rPr>
              <a:t>môn</a:t>
            </a:r>
            <a:r>
              <a:rPr lang="en-US" sz="2800" b="1" cap="all" dirty="0">
                <a:ln w="0"/>
                <a:solidFill>
                  <a:srgbClr val="002060"/>
                </a:solidFill>
                <a:effectLst>
                  <a:reflection blurRad="12700" stA="50000" endPos="50000" dist="5000" dir="5400000" sy="-100000" rotWithShape="0"/>
                </a:effectLst>
                <a:latin typeface="Times New Roman" pitchFamily="18" charset="0"/>
                <a:cs typeface="Times New Roman" pitchFamily="18" charset="0"/>
              </a:rPr>
              <a:t> </a:t>
            </a:r>
            <a:r>
              <a:rPr lang="en-US" sz="2800" b="1" cap="all" dirty="0" err="1">
                <a:ln w="0"/>
                <a:solidFill>
                  <a:srgbClr val="002060"/>
                </a:solidFill>
                <a:effectLst>
                  <a:reflection blurRad="12700" stA="50000" endPos="50000" dist="5000" dir="5400000" sy="-100000" rotWithShape="0"/>
                </a:effectLst>
                <a:latin typeface="Times New Roman" pitchFamily="18" charset="0"/>
                <a:cs typeface="Times New Roman" pitchFamily="18" charset="0"/>
              </a:rPr>
              <a:t>Máy</a:t>
            </a:r>
            <a:r>
              <a:rPr lang="en-US" sz="2800" b="1" cap="all" dirty="0">
                <a:ln w="0"/>
                <a:solidFill>
                  <a:srgbClr val="002060"/>
                </a:solidFill>
                <a:effectLst>
                  <a:reflection blurRad="12700" stA="50000" endPos="50000" dist="5000" dir="5400000" sy="-100000" rotWithShape="0"/>
                </a:effectLst>
                <a:latin typeface="Times New Roman" pitchFamily="18" charset="0"/>
                <a:cs typeface="Times New Roman" pitchFamily="18" charset="0"/>
              </a:rPr>
              <a:t> </a:t>
            </a:r>
            <a:r>
              <a:rPr lang="en-US" sz="2800" b="1" cap="all" dirty="0" err="1">
                <a:ln w="0"/>
                <a:solidFill>
                  <a:srgbClr val="002060"/>
                </a:solidFill>
                <a:effectLst>
                  <a:reflection blurRad="12700" stA="50000" endPos="50000" dist="5000" dir="5400000" sy="-100000" rotWithShape="0"/>
                </a:effectLst>
                <a:latin typeface="Times New Roman" pitchFamily="18" charset="0"/>
                <a:cs typeface="Times New Roman" pitchFamily="18" charset="0"/>
              </a:rPr>
              <a:t>Tính</a:t>
            </a:r>
            <a:r>
              <a:rPr lang="en-US" sz="2800" b="1" cap="all" dirty="0">
                <a:ln w="0"/>
                <a:solidFill>
                  <a:srgbClr val="002060"/>
                </a:solidFill>
                <a:effectLst>
                  <a:reflection blurRad="12700" stA="50000" endPos="50000" dist="5000" dir="5400000" sy="-100000" rotWithShape="0"/>
                </a:effectLst>
                <a:latin typeface="Times New Roman" pitchFamily="18" charset="0"/>
                <a:cs typeface="Times New Roman" pitchFamily="18" charset="0"/>
              </a:rPr>
              <a:t> </a:t>
            </a:r>
            <a:r>
              <a:rPr lang="en-US" sz="2800" b="1" cap="all" dirty="0" err="1">
                <a:ln w="0"/>
                <a:solidFill>
                  <a:srgbClr val="002060"/>
                </a:solidFill>
                <a:effectLst>
                  <a:reflection blurRad="12700" stA="50000" endPos="50000" dist="5000" dir="5400000" sy="-100000" rotWithShape="0"/>
                </a:effectLst>
                <a:latin typeface="Times New Roman" pitchFamily="18" charset="0"/>
                <a:cs typeface="Times New Roman" pitchFamily="18" charset="0"/>
              </a:rPr>
              <a:t>và</a:t>
            </a:r>
            <a:r>
              <a:rPr lang="en-US" sz="2800" b="1" cap="all" dirty="0">
                <a:ln w="0"/>
                <a:solidFill>
                  <a:srgbClr val="002060"/>
                </a:solidFill>
                <a:effectLst>
                  <a:reflection blurRad="12700" stA="50000" endPos="50000" dist="5000" dir="5400000" sy="-100000" rotWithShape="0"/>
                </a:effectLst>
                <a:latin typeface="Times New Roman" pitchFamily="18" charset="0"/>
                <a:cs typeface="Times New Roman" pitchFamily="18" charset="0"/>
              </a:rPr>
              <a:t> </a:t>
            </a:r>
            <a:r>
              <a:rPr lang="en-US" sz="2800" b="1" cap="all" dirty="0" err="1">
                <a:ln w="0"/>
                <a:solidFill>
                  <a:srgbClr val="002060"/>
                </a:solidFill>
                <a:effectLst>
                  <a:reflection blurRad="12700" stA="50000" endPos="50000" dist="5000" dir="5400000" sy="-100000" rotWithShape="0"/>
                </a:effectLst>
                <a:latin typeface="Times New Roman" pitchFamily="18" charset="0"/>
                <a:cs typeface="Times New Roman" pitchFamily="18" charset="0"/>
              </a:rPr>
              <a:t>Hệ</a:t>
            </a:r>
            <a:r>
              <a:rPr lang="en-US" sz="2800" b="1" cap="all" dirty="0">
                <a:ln w="0"/>
                <a:solidFill>
                  <a:srgbClr val="002060"/>
                </a:solidFill>
                <a:effectLst>
                  <a:reflection blurRad="12700" stA="50000" endPos="50000" dist="5000" dir="5400000" sy="-100000" rotWithShape="0"/>
                </a:effectLst>
                <a:latin typeface="Times New Roman" pitchFamily="18" charset="0"/>
                <a:cs typeface="Times New Roman" pitchFamily="18" charset="0"/>
              </a:rPr>
              <a:t> </a:t>
            </a:r>
            <a:r>
              <a:rPr lang="en-US" sz="2800" b="1" cap="all" dirty="0" err="1">
                <a:ln w="0"/>
                <a:solidFill>
                  <a:srgbClr val="002060"/>
                </a:solidFill>
                <a:effectLst>
                  <a:reflection blurRad="12700" stA="50000" endPos="50000" dist="5000" dir="5400000" sy="-100000" rotWithShape="0"/>
                </a:effectLst>
                <a:latin typeface="Times New Roman" pitchFamily="18" charset="0"/>
                <a:cs typeface="Times New Roman" pitchFamily="18" charset="0"/>
              </a:rPr>
              <a:t>Thống</a:t>
            </a:r>
            <a:r>
              <a:rPr lang="en-US" sz="2800" b="1" cap="all" dirty="0">
                <a:ln w="0"/>
                <a:solidFill>
                  <a:srgbClr val="002060"/>
                </a:solidFill>
                <a:effectLst>
                  <a:reflection blurRad="12700" stA="50000" endPos="50000" dist="5000" dir="5400000" sy="-100000" rotWithShape="0"/>
                </a:effectLst>
                <a:latin typeface="Times New Roman" pitchFamily="18" charset="0"/>
                <a:cs typeface="Times New Roman" pitchFamily="18" charset="0"/>
              </a:rPr>
              <a:t> </a:t>
            </a:r>
            <a:r>
              <a:rPr lang="en-US" sz="2800" b="1" cap="all" dirty="0" err="1">
                <a:ln w="0"/>
                <a:solidFill>
                  <a:srgbClr val="002060"/>
                </a:solidFill>
                <a:effectLst>
                  <a:reflection blurRad="12700" stA="50000" endPos="50000" dist="5000" dir="5400000" sy="-100000" rotWithShape="0"/>
                </a:effectLst>
                <a:latin typeface="Times New Roman" pitchFamily="18" charset="0"/>
                <a:cs typeface="Times New Roman" pitchFamily="18" charset="0"/>
              </a:rPr>
              <a:t>Nhúng</a:t>
            </a:r>
            <a:endParaRPr lang="en-US" sz="2800" b="1" cap="all" dirty="0">
              <a:ln w="0"/>
              <a:solidFill>
                <a:srgbClr val="002060"/>
              </a:solidFill>
              <a:effectLst>
                <a:reflection blurRad="12700" stA="50000" endPos="50000" dist="5000" dir="5400000" sy="-100000" rotWithShape="0"/>
              </a:effectLst>
              <a:latin typeface="Times New Roman" pitchFamily="18" charset="0"/>
              <a:cs typeface="Times New Roman" pitchFamily="18" charset="0"/>
            </a:endParaRPr>
          </a:p>
        </p:txBody>
      </p:sp>
      <p:sp>
        <p:nvSpPr>
          <p:cNvPr id="14" name="Rectangle 13"/>
          <p:cNvSpPr/>
          <p:nvPr/>
        </p:nvSpPr>
        <p:spPr>
          <a:xfrm>
            <a:off x="251520" y="2721694"/>
            <a:ext cx="8892480" cy="144655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400" b="1" spc="50" dirty="0" smtClean="0">
                <a:ln w="11430"/>
                <a:solidFill>
                  <a:srgbClr val="7598D9">
                    <a:lumMod val="50000"/>
                  </a:srgbClr>
                </a:solidFill>
                <a:effectLst>
                  <a:outerShdw blurRad="76200" dist="50800" dir="5400000" algn="tl" rotWithShape="0">
                    <a:srgbClr val="000000">
                      <a:alpha val="65000"/>
                    </a:srgbClr>
                  </a:outerShdw>
                </a:effectLst>
                <a:latin typeface="Times New Roman" pitchFamily="18" charset="0"/>
                <a:cs typeface="Times New Roman" pitchFamily="18" charset="0"/>
              </a:rPr>
              <a:t>XÂY DỰNG CHƯƠNG TRÌNH CHAT TRÊN NỀN WEB</a:t>
            </a:r>
            <a:endParaRPr lang="en-US" sz="4400" b="1" spc="50" dirty="0">
              <a:ln w="11430"/>
              <a:solidFill>
                <a:srgbClr val="7598D9">
                  <a:lumMod val="50000"/>
                </a:srgbClr>
              </a:solidFill>
              <a:effectLst>
                <a:outerShdw blurRad="76200" dist="50800" dir="5400000" algn="tl" rotWithShape="0">
                  <a:srgbClr val="000000">
                    <a:alpha val="65000"/>
                  </a:srgbClr>
                </a:outerShdw>
              </a:effectLst>
              <a:latin typeface="Times New Roman" pitchFamily="18" charset="0"/>
              <a:cs typeface="Times New Roman" pitchFamily="18" charset="0"/>
            </a:endParaRPr>
          </a:p>
        </p:txBody>
      </p:sp>
      <p:sp>
        <p:nvSpPr>
          <p:cNvPr id="15" name="TextBox 14"/>
          <p:cNvSpPr txBox="1"/>
          <p:nvPr/>
        </p:nvSpPr>
        <p:spPr>
          <a:xfrm>
            <a:off x="4283968" y="4509120"/>
            <a:ext cx="4595418" cy="830997"/>
          </a:xfrm>
          <a:prstGeom prst="rect">
            <a:avLst/>
          </a:prstGeom>
          <a:noFill/>
        </p:spPr>
        <p:txBody>
          <a:bodyPr wrap="square" rtlCol="0">
            <a:spAutoFit/>
          </a:bodyPr>
          <a:lstStyle/>
          <a:p>
            <a:r>
              <a:rPr lang="en-US" sz="2400" b="1" dirty="0" err="1">
                <a:solidFill>
                  <a:srgbClr val="002060"/>
                </a:solidFill>
                <a:latin typeface="Times New Roman" pitchFamily="18" charset="0"/>
                <a:cs typeface="Times New Roman" pitchFamily="18" charset="0"/>
              </a:rPr>
              <a:t>Giáo</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viên</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bộ</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môn</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Lê</a:t>
            </a:r>
            <a:r>
              <a:rPr lang="en-US" sz="2400" b="1" dirty="0">
                <a:solidFill>
                  <a:srgbClr val="002060"/>
                </a:solidFill>
                <a:latin typeface="Times New Roman" pitchFamily="18" charset="0"/>
                <a:cs typeface="Times New Roman" pitchFamily="18" charset="0"/>
              </a:rPr>
              <a:t> </a:t>
            </a:r>
            <a:r>
              <a:rPr lang="en-US" sz="2400" b="1" dirty="0" err="1" smtClean="0">
                <a:solidFill>
                  <a:srgbClr val="002060"/>
                </a:solidFill>
                <a:latin typeface="Times New Roman" pitchFamily="18" charset="0"/>
                <a:cs typeface="Times New Roman" pitchFamily="18" charset="0"/>
              </a:rPr>
              <a:t>Đức</a:t>
            </a:r>
            <a:r>
              <a:rPr lang="en-US" sz="2400" b="1" dirty="0" smtClean="0">
                <a:solidFill>
                  <a:srgbClr val="002060"/>
                </a:solidFill>
                <a:latin typeface="Times New Roman" pitchFamily="18" charset="0"/>
                <a:cs typeface="Times New Roman" pitchFamily="18" charset="0"/>
              </a:rPr>
              <a:t> </a:t>
            </a:r>
            <a:r>
              <a:rPr lang="en-US" sz="2400" b="1" dirty="0" err="1" smtClean="0">
                <a:solidFill>
                  <a:srgbClr val="002060"/>
                </a:solidFill>
                <a:latin typeface="Times New Roman" pitchFamily="18" charset="0"/>
                <a:cs typeface="Times New Roman" pitchFamily="18" charset="0"/>
              </a:rPr>
              <a:t>Trị</a:t>
            </a:r>
            <a:endParaRPr lang="en-US" sz="2400" b="1" dirty="0" smtClean="0">
              <a:solidFill>
                <a:srgbClr val="002060"/>
              </a:solidFill>
              <a:latin typeface="Times New Roman" pitchFamily="18" charset="0"/>
              <a:cs typeface="Times New Roman" pitchFamily="18" charset="0"/>
            </a:endParaRPr>
          </a:p>
          <a:p>
            <a:r>
              <a:rPr lang="en-US" sz="2400" b="1" dirty="0" smtClean="0">
                <a:solidFill>
                  <a:srgbClr val="002060"/>
                </a:solidFill>
                <a:latin typeface="Times New Roman" pitchFamily="18" charset="0"/>
                <a:cs typeface="Times New Roman" pitchFamily="18" charset="0"/>
              </a:rPr>
              <a:t>Email</a:t>
            </a:r>
            <a:r>
              <a:rPr lang="en-US" sz="2400" b="1" dirty="0">
                <a:solidFill>
                  <a:srgbClr val="002060"/>
                </a:solidFill>
                <a:latin typeface="Times New Roman" pitchFamily="18" charset="0"/>
                <a:cs typeface="Times New Roman" pitchFamily="18" charset="0"/>
              </a:rPr>
              <a:t>: </a:t>
            </a:r>
            <a:r>
              <a:rPr lang="en-US" sz="2400" b="1" u="sng" dirty="0" smtClean="0">
                <a:solidFill>
                  <a:srgbClr val="002060"/>
                </a:solidFill>
                <a:latin typeface="Times New Roman" pitchFamily="18" charset="0"/>
                <a:cs typeface="Times New Roman" pitchFamily="18" charset="0"/>
                <a:hlinkClick r:id="rId2"/>
              </a:rPr>
              <a:t>ldtri@fetel.hcmus.edu.vn</a:t>
            </a:r>
            <a:endParaRPr lang="en-US" sz="2400" b="1" u="sng"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2975903022"/>
      </p:ext>
    </p:extLst>
  </p:cSld>
  <p:clrMapOvr>
    <a:masterClrMapping/>
  </p:clrMapOvr>
  <p:transition>
    <p:circl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68141" y="6073288"/>
            <a:ext cx="3431389" cy="369332"/>
          </a:xfrm>
          <a:prstGeom prst="rect">
            <a:avLst/>
          </a:prstGeom>
        </p:spPr>
        <p:txBody>
          <a:bodyPr wrap="none">
            <a:spAutoFit/>
          </a:bodyPr>
          <a:lstStyle/>
          <a:p>
            <a:pPr algn="ctr">
              <a:spcAft>
                <a:spcPts val="1000"/>
              </a:spcAft>
            </a:pPr>
            <a:r>
              <a:rPr lang="en-US" dirty="0" err="1">
                <a:solidFill>
                  <a:srgbClr val="44546A"/>
                </a:solidFill>
                <a:latin typeface="Times New Roman"/>
                <a:ea typeface="Calibri"/>
                <a:cs typeface="Times New Roman"/>
              </a:rPr>
              <a:t>Hình</a:t>
            </a:r>
            <a:r>
              <a:rPr lang="en-US" dirty="0">
                <a:solidFill>
                  <a:srgbClr val="44546A"/>
                </a:solidFill>
                <a:latin typeface="Times New Roman"/>
                <a:ea typeface="Calibri"/>
                <a:cs typeface="Times New Roman"/>
              </a:rPr>
              <a:t> </a:t>
            </a:r>
            <a:r>
              <a:rPr lang="en-US" dirty="0" smtClean="0">
                <a:solidFill>
                  <a:srgbClr val="44546A"/>
                </a:solidFill>
                <a:latin typeface="Times New Roman"/>
                <a:ea typeface="Calibri"/>
                <a:cs typeface="Times New Roman"/>
              </a:rPr>
              <a:t>6: </a:t>
            </a:r>
            <a:r>
              <a:rPr lang="en-US" dirty="0" err="1" smtClean="0">
                <a:solidFill>
                  <a:srgbClr val="44546A"/>
                </a:solidFill>
                <a:latin typeface="Times New Roman"/>
                <a:ea typeface="Calibri"/>
                <a:cs typeface="Times New Roman"/>
              </a:rPr>
              <a:t>Thành</a:t>
            </a:r>
            <a:r>
              <a:rPr lang="en-US" dirty="0" smtClean="0">
                <a:solidFill>
                  <a:srgbClr val="44546A"/>
                </a:solidFill>
                <a:latin typeface="Times New Roman"/>
                <a:ea typeface="Calibri"/>
                <a:cs typeface="Times New Roman"/>
              </a:rPr>
              <a:t> </a:t>
            </a:r>
            <a:r>
              <a:rPr lang="en-US" dirty="0" err="1" smtClean="0">
                <a:solidFill>
                  <a:srgbClr val="44546A"/>
                </a:solidFill>
                <a:latin typeface="Times New Roman"/>
                <a:ea typeface="Calibri"/>
                <a:cs typeface="Times New Roman"/>
              </a:rPr>
              <a:t>phần</a:t>
            </a:r>
            <a:r>
              <a:rPr lang="en-US" dirty="0" smtClean="0">
                <a:solidFill>
                  <a:srgbClr val="44546A"/>
                </a:solidFill>
                <a:latin typeface="Times New Roman"/>
                <a:ea typeface="Calibri"/>
                <a:cs typeface="Times New Roman"/>
              </a:rPr>
              <a:t> </a:t>
            </a:r>
            <a:r>
              <a:rPr lang="en-US" dirty="0" err="1" smtClean="0">
                <a:solidFill>
                  <a:srgbClr val="44546A"/>
                </a:solidFill>
                <a:latin typeface="Times New Roman"/>
                <a:ea typeface="Calibri"/>
                <a:cs typeface="Times New Roman"/>
              </a:rPr>
              <a:t>trong</a:t>
            </a:r>
            <a:r>
              <a:rPr lang="en-US" dirty="0" smtClean="0">
                <a:solidFill>
                  <a:srgbClr val="44546A"/>
                </a:solidFill>
                <a:latin typeface="Times New Roman"/>
                <a:ea typeface="Calibri"/>
                <a:cs typeface="Times New Roman"/>
              </a:rPr>
              <a:t> XAMPP</a:t>
            </a:r>
            <a:endParaRPr lang="en-US" sz="1050" i="1" dirty="0">
              <a:solidFill>
                <a:srgbClr val="44546A"/>
              </a:solidFill>
              <a:effectLst/>
              <a:latin typeface="Calibri"/>
              <a:ea typeface="Calibri"/>
              <a:cs typeface="Times New Roman"/>
            </a:endParaRPr>
          </a:p>
        </p:txBody>
      </p:sp>
      <p:sp>
        <p:nvSpPr>
          <p:cNvPr id="6" name="TextBox 5"/>
          <p:cNvSpPr txBox="1"/>
          <p:nvPr/>
        </p:nvSpPr>
        <p:spPr>
          <a:xfrm>
            <a:off x="345302" y="960235"/>
            <a:ext cx="6890994" cy="584775"/>
          </a:xfrm>
          <a:prstGeom prst="rect">
            <a:avLst/>
          </a:prstGeom>
          <a:solidFill>
            <a:schemeClr val="bg2">
              <a:lumMod val="50000"/>
            </a:schemeClr>
          </a:solidFill>
          <a:ln>
            <a:solidFill>
              <a:schemeClr val="accent1"/>
            </a:solidFill>
          </a:ln>
        </p:spPr>
        <p:txBody>
          <a:bodyPr wrap="square" rtlCol="0">
            <a:spAutoFit/>
          </a:bodyPr>
          <a:lstStyle/>
          <a:p>
            <a:r>
              <a:rPr lang="en-US" sz="3200" b="1" u="sng" dirty="0" smtClean="0">
                <a:solidFill>
                  <a:srgbClr val="B32C16">
                    <a:lumMod val="50000"/>
                  </a:srgbClr>
                </a:solidFill>
                <a:latin typeface="Times New Roman" panose="02020603050405020304" pitchFamily="18" charset="0"/>
                <a:cs typeface="Times New Roman" panose="02020603050405020304" pitchFamily="18" charset="0"/>
              </a:rPr>
              <a:t>2. </a:t>
            </a:r>
            <a:r>
              <a:rPr lang="en-US" sz="3200" b="1" u="sng" dirty="0" err="1" smtClean="0">
                <a:solidFill>
                  <a:srgbClr val="B32C16">
                    <a:lumMod val="50000"/>
                  </a:srgbClr>
                </a:solidFill>
                <a:latin typeface="Times New Roman" panose="02020603050405020304" pitchFamily="18" charset="0"/>
                <a:cs typeface="Times New Roman" panose="02020603050405020304" pitchFamily="18" charset="0"/>
              </a:rPr>
              <a:t>Các</a:t>
            </a:r>
            <a:r>
              <a:rPr lang="en-US" sz="3200" b="1" u="sng" dirty="0" smtClean="0">
                <a:solidFill>
                  <a:srgbClr val="B32C16">
                    <a:lumMod val="50000"/>
                  </a:srgbClr>
                </a:solidFill>
                <a:latin typeface="Times New Roman" panose="02020603050405020304" pitchFamily="18" charset="0"/>
                <a:cs typeface="Times New Roman" panose="02020603050405020304" pitchFamily="18" charset="0"/>
              </a:rPr>
              <a:t> </a:t>
            </a:r>
            <a:r>
              <a:rPr lang="en-US" sz="3200" b="1" u="sng" dirty="0" err="1" smtClean="0">
                <a:solidFill>
                  <a:srgbClr val="B32C16">
                    <a:lumMod val="50000"/>
                  </a:srgbClr>
                </a:solidFill>
                <a:latin typeface="Times New Roman" panose="02020603050405020304" pitchFamily="18" charset="0"/>
                <a:cs typeface="Times New Roman" panose="02020603050405020304" pitchFamily="18" charset="0"/>
              </a:rPr>
              <a:t>thành</a:t>
            </a:r>
            <a:r>
              <a:rPr lang="en-US" sz="3200" b="1" u="sng" dirty="0" smtClean="0">
                <a:solidFill>
                  <a:srgbClr val="B32C16">
                    <a:lumMod val="50000"/>
                  </a:srgbClr>
                </a:solidFill>
                <a:latin typeface="Times New Roman" panose="02020603050405020304" pitchFamily="18" charset="0"/>
                <a:cs typeface="Times New Roman" panose="02020603050405020304" pitchFamily="18" charset="0"/>
              </a:rPr>
              <a:t> </a:t>
            </a:r>
            <a:r>
              <a:rPr lang="en-US" sz="3200" b="1" u="sng" dirty="0" err="1" smtClean="0">
                <a:solidFill>
                  <a:srgbClr val="B32C16">
                    <a:lumMod val="50000"/>
                  </a:srgbClr>
                </a:solidFill>
                <a:latin typeface="Times New Roman" panose="02020603050405020304" pitchFamily="18" charset="0"/>
                <a:cs typeface="Times New Roman" panose="02020603050405020304" pitchFamily="18" charset="0"/>
              </a:rPr>
              <a:t>phần</a:t>
            </a:r>
            <a:r>
              <a:rPr lang="en-US" sz="3200" b="1" u="sng" dirty="0" smtClean="0">
                <a:solidFill>
                  <a:srgbClr val="B32C16">
                    <a:lumMod val="50000"/>
                  </a:srgbClr>
                </a:solidFill>
                <a:latin typeface="Times New Roman" panose="02020603050405020304" pitchFamily="18" charset="0"/>
                <a:cs typeface="Times New Roman" panose="02020603050405020304" pitchFamily="18" charset="0"/>
              </a:rPr>
              <a:t> </a:t>
            </a:r>
            <a:r>
              <a:rPr lang="en-US" sz="3200" b="1" u="sng" dirty="0" err="1" smtClean="0">
                <a:solidFill>
                  <a:srgbClr val="B32C16">
                    <a:lumMod val="50000"/>
                  </a:srgbClr>
                </a:solidFill>
                <a:latin typeface="Times New Roman" panose="02020603050405020304" pitchFamily="18" charset="0"/>
                <a:cs typeface="Times New Roman" panose="02020603050405020304" pitchFamily="18" charset="0"/>
              </a:rPr>
              <a:t>có</a:t>
            </a:r>
            <a:r>
              <a:rPr lang="en-US" sz="3200" b="1" u="sng" dirty="0" smtClean="0">
                <a:solidFill>
                  <a:srgbClr val="B32C16">
                    <a:lumMod val="50000"/>
                  </a:srgbClr>
                </a:solidFill>
                <a:latin typeface="Times New Roman" panose="02020603050405020304" pitchFamily="18" charset="0"/>
                <a:cs typeface="Times New Roman" panose="02020603050405020304" pitchFamily="18" charset="0"/>
              </a:rPr>
              <a:t> </a:t>
            </a:r>
            <a:r>
              <a:rPr lang="en-US" sz="3200" b="1" u="sng" dirty="0" err="1" smtClean="0">
                <a:solidFill>
                  <a:srgbClr val="B32C16">
                    <a:lumMod val="50000"/>
                  </a:srgbClr>
                </a:solidFill>
                <a:latin typeface="Times New Roman" panose="02020603050405020304" pitchFamily="18" charset="0"/>
                <a:cs typeface="Times New Roman" panose="02020603050405020304" pitchFamily="18" charset="0"/>
              </a:rPr>
              <a:t>trong</a:t>
            </a:r>
            <a:r>
              <a:rPr lang="en-US" sz="3200" b="1" u="sng" dirty="0" smtClean="0">
                <a:solidFill>
                  <a:srgbClr val="B32C16">
                    <a:lumMod val="50000"/>
                  </a:srgbClr>
                </a:solidFill>
                <a:latin typeface="Times New Roman" panose="02020603050405020304" pitchFamily="18" charset="0"/>
                <a:cs typeface="Times New Roman" panose="02020603050405020304" pitchFamily="18" charset="0"/>
              </a:rPr>
              <a:t> XAMPP:</a:t>
            </a:r>
            <a:endParaRPr lang="en-US" sz="3200" b="1" dirty="0">
              <a:solidFill>
                <a:srgbClr val="B32C16">
                  <a:lumMod val="50000"/>
                </a:srgb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62332" y="116632"/>
            <a:ext cx="8856984" cy="830997"/>
          </a:xfrm>
          <a:prstGeom prst="rect">
            <a:avLst/>
          </a:prstGeom>
          <a:noFill/>
        </p:spPr>
        <p:txBody>
          <a:bodyPr wrap="square" rtlCol="0">
            <a:spAutoFit/>
          </a:bodyPr>
          <a:lstStyle/>
          <a:p>
            <a:pPr algn="ctr"/>
            <a:r>
              <a:rPr lang="en-US" sz="4800" b="1" dirty="0" smtClean="0">
                <a:ln w="1905"/>
                <a:gradFill>
                  <a:gsLst>
                    <a:gs pos="0">
                      <a:srgbClr val="777C84">
                        <a:shade val="20000"/>
                        <a:satMod val="200000"/>
                      </a:srgbClr>
                    </a:gs>
                    <a:gs pos="78000">
                      <a:srgbClr val="777C84">
                        <a:tint val="90000"/>
                        <a:shade val="89000"/>
                        <a:satMod val="220000"/>
                      </a:srgbClr>
                    </a:gs>
                    <a:gs pos="100000">
                      <a:srgbClr val="777C84">
                        <a:tint val="12000"/>
                        <a:satMod val="255000"/>
                      </a:srgbClr>
                    </a:gs>
                  </a:gsLst>
                  <a:lin ang="5400000"/>
                </a:gradFill>
                <a:effectLst>
                  <a:innerShdw blurRad="69850" dist="43180" dir="5400000">
                    <a:srgbClr val="000000">
                      <a:alpha val="65000"/>
                    </a:srgbClr>
                  </a:innerShdw>
                </a:effectLst>
                <a:cs typeface="Times New Roman"/>
              </a:rPr>
              <a:t>XAMPP</a:t>
            </a:r>
            <a:endParaRPr lang="vi-VN" sz="4800" b="1" dirty="0">
              <a:ln w="1905"/>
              <a:gradFill>
                <a:gsLst>
                  <a:gs pos="0">
                    <a:srgbClr val="777C84">
                      <a:shade val="20000"/>
                      <a:satMod val="200000"/>
                    </a:srgbClr>
                  </a:gs>
                  <a:gs pos="78000">
                    <a:srgbClr val="777C84">
                      <a:tint val="90000"/>
                      <a:shade val="89000"/>
                      <a:satMod val="220000"/>
                    </a:srgbClr>
                  </a:gs>
                  <a:gs pos="100000">
                    <a:srgbClr val="777C84">
                      <a:tint val="12000"/>
                      <a:satMod val="255000"/>
                    </a:srgbClr>
                  </a:gs>
                </a:gsLst>
                <a:lin ang="5400000"/>
              </a:gradFill>
              <a:effectLst>
                <a:innerShdw blurRad="69850" dist="43180" dir="5400000">
                  <a:srgbClr val="000000">
                    <a:alpha val="65000"/>
                  </a:srgbClr>
                </a:innerShdw>
              </a:effectLst>
              <a:cs typeface="Times New Roman"/>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700808"/>
            <a:ext cx="6334125"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446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heel(1)">
                                      <p:cBhvr>
                                        <p:cTn id="1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5302" y="960235"/>
            <a:ext cx="6890994" cy="584775"/>
          </a:xfrm>
          <a:prstGeom prst="rect">
            <a:avLst/>
          </a:prstGeom>
          <a:solidFill>
            <a:schemeClr val="bg2">
              <a:lumMod val="50000"/>
            </a:schemeClr>
          </a:solidFill>
          <a:ln>
            <a:solidFill>
              <a:schemeClr val="accent1"/>
            </a:solidFill>
          </a:ln>
        </p:spPr>
        <p:txBody>
          <a:bodyPr wrap="square" rtlCol="0">
            <a:spAutoFit/>
          </a:bodyPr>
          <a:lstStyle/>
          <a:p>
            <a:r>
              <a:rPr lang="en-US" sz="3200" b="1" u="sng" dirty="0" smtClean="0">
                <a:solidFill>
                  <a:srgbClr val="B32C16">
                    <a:lumMod val="50000"/>
                  </a:srgbClr>
                </a:solidFill>
                <a:latin typeface="Times New Roman" panose="02020603050405020304" pitchFamily="18" charset="0"/>
                <a:cs typeface="Times New Roman" panose="02020603050405020304" pitchFamily="18" charset="0"/>
              </a:rPr>
              <a:t>2. </a:t>
            </a:r>
            <a:r>
              <a:rPr lang="en-US" sz="3200" b="1" u="sng" dirty="0" err="1" smtClean="0">
                <a:solidFill>
                  <a:srgbClr val="B32C16">
                    <a:lumMod val="50000"/>
                  </a:srgbClr>
                </a:solidFill>
                <a:latin typeface="Times New Roman" panose="02020603050405020304" pitchFamily="18" charset="0"/>
                <a:cs typeface="Times New Roman" panose="02020603050405020304" pitchFamily="18" charset="0"/>
              </a:rPr>
              <a:t>Cài</a:t>
            </a:r>
            <a:r>
              <a:rPr lang="en-US" sz="3200" b="1" u="sng" dirty="0" smtClean="0">
                <a:solidFill>
                  <a:srgbClr val="B32C16">
                    <a:lumMod val="50000"/>
                  </a:srgbClr>
                </a:solidFill>
                <a:latin typeface="Times New Roman" panose="02020603050405020304" pitchFamily="18" charset="0"/>
                <a:cs typeface="Times New Roman" panose="02020603050405020304" pitchFamily="18" charset="0"/>
              </a:rPr>
              <a:t> </a:t>
            </a:r>
            <a:r>
              <a:rPr lang="en-US" sz="3200" b="1" u="sng" dirty="0" err="1" smtClean="0">
                <a:solidFill>
                  <a:srgbClr val="B32C16">
                    <a:lumMod val="50000"/>
                  </a:srgbClr>
                </a:solidFill>
                <a:latin typeface="Times New Roman" panose="02020603050405020304" pitchFamily="18" charset="0"/>
                <a:cs typeface="Times New Roman" panose="02020603050405020304" pitchFamily="18" charset="0"/>
              </a:rPr>
              <a:t>đặt</a:t>
            </a:r>
            <a:r>
              <a:rPr lang="en-US" sz="3200" b="1" u="sng" dirty="0" smtClean="0">
                <a:solidFill>
                  <a:srgbClr val="B32C16">
                    <a:lumMod val="50000"/>
                  </a:srgbClr>
                </a:solidFill>
                <a:latin typeface="Times New Roman" panose="02020603050405020304" pitchFamily="18" charset="0"/>
                <a:cs typeface="Times New Roman" panose="02020603050405020304" pitchFamily="18" charset="0"/>
              </a:rPr>
              <a:t> </a:t>
            </a:r>
            <a:r>
              <a:rPr lang="en-US" sz="3200" b="1" u="sng" dirty="0" err="1" smtClean="0">
                <a:solidFill>
                  <a:srgbClr val="B32C16">
                    <a:lumMod val="50000"/>
                  </a:srgbClr>
                </a:solidFill>
                <a:latin typeface="Times New Roman" panose="02020603050405020304" pitchFamily="18" charset="0"/>
                <a:cs typeface="Times New Roman" panose="02020603050405020304" pitchFamily="18" charset="0"/>
              </a:rPr>
              <a:t>thành</a:t>
            </a:r>
            <a:r>
              <a:rPr lang="en-US" sz="3200" b="1" u="sng" dirty="0" smtClean="0">
                <a:solidFill>
                  <a:srgbClr val="B32C16">
                    <a:lumMod val="50000"/>
                  </a:srgbClr>
                </a:solidFill>
                <a:latin typeface="Times New Roman" panose="02020603050405020304" pitchFamily="18" charset="0"/>
                <a:cs typeface="Times New Roman" panose="02020603050405020304" pitchFamily="18" charset="0"/>
              </a:rPr>
              <a:t> </a:t>
            </a:r>
            <a:r>
              <a:rPr lang="en-US" sz="3200" b="1" u="sng" dirty="0" err="1" smtClean="0">
                <a:solidFill>
                  <a:srgbClr val="B32C16">
                    <a:lumMod val="50000"/>
                  </a:srgbClr>
                </a:solidFill>
                <a:latin typeface="Times New Roman" panose="02020603050405020304" pitchFamily="18" charset="0"/>
                <a:cs typeface="Times New Roman" panose="02020603050405020304" pitchFamily="18" charset="0"/>
              </a:rPr>
              <a:t>công</a:t>
            </a:r>
            <a:r>
              <a:rPr lang="en-US" sz="3200" b="1" u="sng" dirty="0" smtClean="0">
                <a:solidFill>
                  <a:srgbClr val="B32C16">
                    <a:lumMod val="50000"/>
                  </a:srgbClr>
                </a:solidFill>
                <a:latin typeface="Times New Roman" panose="02020603050405020304" pitchFamily="18" charset="0"/>
                <a:cs typeface="Times New Roman" panose="02020603050405020304" pitchFamily="18" charset="0"/>
              </a:rPr>
              <a:t> XAMPP</a:t>
            </a:r>
            <a:r>
              <a:rPr lang="en-US" sz="3200" b="1" u="sng" dirty="0" smtClean="0">
                <a:solidFill>
                  <a:srgbClr val="B32C16">
                    <a:lumMod val="50000"/>
                  </a:srgbClr>
                </a:solidFill>
                <a:latin typeface="Times New Roman" panose="02020603050405020304" pitchFamily="18" charset="0"/>
                <a:cs typeface="Times New Roman" panose="02020603050405020304" pitchFamily="18" charset="0"/>
              </a:rPr>
              <a:t>:</a:t>
            </a:r>
            <a:endParaRPr lang="en-US" sz="3200" b="1" dirty="0">
              <a:solidFill>
                <a:srgbClr val="B32C16">
                  <a:lumMod val="50000"/>
                </a:srgb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62332" y="116632"/>
            <a:ext cx="8856984" cy="830997"/>
          </a:xfrm>
          <a:prstGeom prst="rect">
            <a:avLst/>
          </a:prstGeom>
          <a:noFill/>
        </p:spPr>
        <p:txBody>
          <a:bodyPr wrap="square" rtlCol="0">
            <a:spAutoFit/>
          </a:bodyPr>
          <a:lstStyle/>
          <a:p>
            <a:pPr algn="ctr"/>
            <a:r>
              <a:rPr lang="en-US" sz="4800" b="1" dirty="0" smtClean="0">
                <a:ln w="1905"/>
                <a:gradFill>
                  <a:gsLst>
                    <a:gs pos="0">
                      <a:srgbClr val="777C84">
                        <a:shade val="20000"/>
                        <a:satMod val="200000"/>
                      </a:srgbClr>
                    </a:gs>
                    <a:gs pos="78000">
                      <a:srgbClr val="777C84">
                        <a:tint val="90000"/>
                        <a:shade val="89000"/>
                        <a:satMod val="220000"/>
                      </a:srgbClr>
                    </a:gs>
                    <a:gs pos="100000">
                      <a:srgbClr val="777C84">
                        <a:tint val="12000"/>
                        <a:satMod val="255000"/>
                      </a:srgbClr>
                    </a:gs>
                  </a:gsLst>
                  <a:lin ang="5400000"/>
                </a:gradFill>
                <a:effectLst>
                  <a:innerShdw blurRad="69850" dist="43180" dir="5400000">
                    <a:srgbClr val="000000">
                      <a:alpha val="65000"/>
                    </a:srgbClr>
                  </a:innerShdw>
                </a:effectLst>
                <a:cs typeface="Times New Roman"/>
              </a:rPr>
              <a:t>XAMPP</a:t>
            </a:r>
            <a:endParaRPr lang="vi-VN" sz="4800" b="1" dirty="0">
              <a:ln w="1905"/>
              <a:gradFill>
                <a:gsLst>
                  <a:gs pos="0">
                    <a:srgbClr val="777C84">
                      <a:shade val="20000"/>
                      <a:satMod val="200000"/>
                    </a:srgbClr>
                  </a:gs>
                  <a:gs pos="78000">
                    <a:srgbClr val="777C84">
                      <a:tint val="90000"/>
                      <a:shade val="89000"/>
                      <a:satMod val="220000"/>
                    </a:srgbClr>
                  </a:gs>
                  <a:gs pos="100000">
                    <a:srgbClr val="777C84">
                      <a:tint val="12000"/>
                      <a:satMod val="255000"/>
                    </a:srgbClr>
                  </a:gs>
                </a:gsLst>
                <a:lin ang="5400000"/>
              </a:gradFill>
              <a:effectLst>
                <a:innerShdw blurRad="69850" dist="43180" dir="5400000">
                  <a:srgbClr val="000000">
                    <a:alpha val="65000"/>
                  </a:srgbClr>
                </a:innerShdw>
              </a:effectLst>
              <a:cs typeface="Times New Roman"/>
            </a:endParaRPr>
          </a:p>
        </p:txBody>
      </p:sp>
      <p:grpSp>
        <p:nvGrpSpPr>
          <p:cNvPr id="2" name="Group 1"/>
          <p:cNvGrpSpPr/>
          <p:nvPr/>
        </p:nvGrpSpPr>
        <p:grpSpPr>
          <a:xfrm>
            <a:off x="539552" y="1700808"/>
            <a:ext cx="7704856" cy="4741812"/>
            <a:chOff x="539552" y="1700808"/>
            <a:chExt cx="7704856" cy="4741812"/>
          </a:xfrm>
        </p:grpSpPr>
        <p:sp>
          <p:nvSpPr>
            <p:cNvPr id="5" name="Rectangle 4"/>
            <p:cNvSpPr/>
            <p:nvPr/>
          </p:nvSpPr>
          <p:spPr>
            <a:xfrm>
              <a:off x="2628577" y="6073288"/>
              <a:ext cx="3310522" cy="369332"/>
            </a:xfrm>
            <a:prstGeom prst="rect">
              <a:avLst/>
            </a:prstGeom>
          </p:spPr>
          <p:txBody>
            <a:bodyPr wrap="none">
              <a:spAutoFit/>
            </a:bodyPr>
            <a:lstStyle/>
            <a:p>
              <a:pPr algn="ctr">
                <a:spcAft>
                  <a:spcPts val="1000"/>
                </a:spcAft>
              </a:pPr>
              <a:r>
                <a:rPr lang="en-US" dirty="0" err="1">
                  <a:solidFill>
                    <a:srgbClr val="44546A"/>
                  </a:solidFill>
                  <a:latin typeface="Times New Roman"/>
                  <a:ea typeface="Calibri"/>
                  <a:cs typeface="Times New Roman"/>
                </a:rPr>
                <a:t>Hình</a:t>
              </a:r>
              <a:r>
                <a:rPr lang="en-US" dirty="0">
                  <a:solidFill>
                    <a:srgbClr val="44546A"/>
                  </a:solidFill>
                  <a:latin typeface="Times New Roman"/>
                  <a:ea typeface="Calibri"/>
                  <a:cs typeface="Times New Roman"/>
                </a:rPr>
                <a:t> </a:t>
              </a:r>
              <a:r>
                <a:rPr lang="en-US" dirty="0">
                  <a:solidFill>
                    <a:srgbClr val="44546A"/>
                  </a:solidFill>
                  <a:latin typeface="Times New Roman"/>
                  <a:ea typeface="Calibri"/>
                  <a:cs typeface="Times New Roman"/>
                </a:rPr>
                <a:t>7</a:t>
              </a:r>
              <a:r>
                <a:rPr lang="en-US" dirty="0" smtClean="0">
                  <a:solidFill>
                    <a:srgbClr val="44546A"/>
                  </a:solidFill>
                  <a:latin typeface="Times New Roman"/>
                  <a:ea typeface="Calibri"/>
                  <a:cs typeface="Times New Roman"/>
                </a:rPr>
                <a:t>: </a:t>
              </a:r>
              <a:r>
                <a:rPr lang="en-US" dirty="0" err="1" smtClean="0">
                  <a:solidFill>
                    <a:srgbClr val="44546A"/>
                  </a:solidFill>
                  <a:latin typeface="Times New Roman"/>
                  <a:ea typeface="Calibri"/>
                  <a:cs typeface="Times New Roman"/>
                </a:rPr>
                <a:t>Kết</a:t>
              </a:r>
              <a:r>
                <a:rPr lang="en-US" dirty="0" smtClean="0">
                  <a:solidFill>
                    <a:srgbClr val="44546A"/>
                  </a:solidFill>
                  <a:latin typeface="Times New Roman"/>
                  <a:ea typeface="Calibri"/>
                  <a:cs typeface="Times New Roman"/>
                </a:rPr>
                <a:t> </a:t>
              </a:r>
              <a:r>
                <a:rPr lang="en-US" dirty="0" err="1" smtClean="0">
                  <a:solidFill>
                    <a:srgbClr val="44546A"/>
                  </a:solidFill>
                  <a:latin typeface="Times New Roman"/>
                  <a:ea typeface="Calibri"/>
                  <a:cs typeface="Times New Roman"/>
                </a:rPr>
                <a:t>quả</a:t>
              </a:r>
              <a:r>
                <a:rPr lang="en-US" dirty="0" smtClean="0">
                  <a:solidFill>
                    <a:srgbClr val="44546A"/>
                  </a:solidFill>
                  <a:latin typeface="Times New Roman"/>
                  <a:ea typeface="Calibri"/>
                  <a:cs typeface="Times New Roman"/>
                </a:rPr>
                <a:t> </a:t>
              </a:r>
              <a:r>
                <a:rPr lang="en-US" dirty="0" err="1" smtClean="0">
                  <a:solidFill>
                    <a:srgbClr val="44546A"/>
                  </a:solidFill>
                  <a:latin typeface="Times New Roman"/>
                  <a:ea typeface="Calibri"/>
                  <a:cs typeface="Times New Roman"/>
                </a:rPr>
                <a:t>sử</a:t>
              </a:r>
              <a:r>
                <a:rPr lang="en-US" dirty="0" smtClean="0">
                  <a:solidFill>
                    <a:srgbClr val="44546A"/>
                  </a:solidFill>
                  <a:latin typeface="Times New Roman"/>
                  <a:ea typeface="Calibri"/>
                  <a:cs typeface="Times New Roman"/>
                </a:rPr>
                <a:t> </a:t>
              </a:r>
              <a:r>
                <a:rPr lang="en-US" dirty="0" err="1" smtClean="0">
                  <a:solidFill>
                    <a:srgbClr val="44546A"/>
                  </a:solidFill>
                  <a:latin typeface="Times New Roman"/>
                  <a:ea typeface="Calibri"/>
                  <a:cs typeface="Times New Roman"/>
                </a:rPr>
                <a:t>dụng</a:t>
              </a:r>
              <a:r>
                <a:rPr lang="en-US" dirty="0" smtClean="0">
                  <a:solidFill>
                    <a:srgbClr val="44546A"/>
                  </a:solidFill>
                  <a:latin typeface="Times New Roman"/>
                  <a:ea typeface="Calibri"/>
                  <a:cs typeface="Times New Roman"/>
                </a:rPr>
                <a:t> XAMPP</a:t>
              </a:r>
              <a:endParaRPr lang="en-US" sz="1050" i="1" dirty="0">
                <a:solidFill>
                  <a:srgbClr val="44546A"/>
                </a:solidFill>
                <a:latin typeface="Calibri"/>
                <a:ea typeface="Calibri"/>
                <a:cs typeface="Times New Roman"/>
              </a:endParaRPr>
            </a:p>
          </p:txBody>
        </p:sp>
        <p:pic>
          <p:nvPicPr>
            <p:cNvPr id="8" name="Picture 7" descr="C:\Users\Acer\Downloads\xamp.png"/>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00808"/>
              <a:ext cx="7704856" cy="4228464"/>
            </a:xfrm>
            <a:prstGeom prst="rect">
              <a:avLst/>
            </a:prstGeom>
            <a:noFill/>
            <a:ln>
              <a:noFill/>
            </a:ln>
          </p:spPr>
        </p:pic>
      </p:grpSp>
    </p:spTree>
    <p:extLst>
      <p:ext uri="{BB962C8B-B14F-4D97-AF65-F5344CB8AC3E}">
        <p14:creationId xmlns:p14="http://schemas.microsoft.com/office/powerpoint/2010/main" val="1688530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5302" y="960235"/>
            <a:ext cx="8259146" cy="584775"/>
          </a:xfrm>
          <a:prstGeom prst="rect">
            <a:avLst/>
          </a:prstGeom>
          <a:solidFill>
            <a:schemeClr val="bg2">
              <a:lumMod val="50000"/>
            </a:schemeClr>
          </a:solidFill>
          <a:ln>
            <a:solidFill>
              <a:schemeClr val="accent1"/>
            </a:solidFill>
          </a:ln>
        </p:spPr>
        <p:txBody>
          <a:bodyPr wrap="square" rtlCol="0">
            <a:spAutoFit/>
          </a:bodyPr>
          <a:lstStyle/>
          <a:p>
            <a:r>
              <a:rPr lang="en-US" sz="3200" b="1" u="sng" dirty="0">
                <a:solidFill>
                  <a:srgbClr val="B32C16">
                    <a:lumMod val="50000"/>
                  </a:srgbClr>
                </a:solidFill>
                <a:latin typeface="Times New Roman" panose="02020603050405020304" pitchFamily="18" charset="0"/>
                <a:cs typeface="Times New Roman" panose="02020603050405020304" pitchFamily="18" charset="0"/>
              </a:rPr>
              <a:t>1</a:t>
            </a:r>
            <a:r>
              <a:rPr lang="vi-VN" sz="3200" b="1" u="sng" dirty="0" smtClean="0">
                <a:solidFill>
                  <a:srgbClr val="B32C16">
                    <a:lumMod val="50000"/>
                  </a:srgbClr>
                </a:solidFill>
                <a:latin typeface="Times New Roman" panose="02020603050405020304" pitchFamily="18" charset="0"/>
                <a:cs typeface="Times New Roman" panose="02020603050405020304" pitchFamily="18" charset="0"/>
              </a:rPr>
              <a:t>.Giới </a:t>
            </a:r>
            <a:r>
              <a:rPr lang="vi-VN" sz="3200" b="1" u="sng" dirty="0">
                <a:solidFill>
                  <a:srgbClr val="B32C16">
                    <a:lumMod val="50000"/>
                  </a:srgbClr>
                </a:solidFill>
                <a:latin typeface="Times New Roman" panose="02020603050405020304" pitchFamily="18" charset="0"/>
                <a:cs typeface="Times New Roman" panose="02020603050405020304" pitchFamily="18" charset="0"/>
              </a:rPr>
              <a:t>thiệu </a:t>
            </a:r>
            <a:r>
              <a:rPr lang="en-US" sz="3200" b="1" u="sng" dirty="0" smtClean="0">
                <a:solidFill>
                  <a:srgbClr val="B32C16">
                    <a:lumMod val="50000"/>
                  </a:srgbClr>
                </a:solidFill>
                <a:latin typeface="Times New Roman" panose="02020603050405020304" pitchFamily="18" charset="0"/>
                <a:cs typeface="Times New Roman" panose="02020603050405020304" pitchFamily="18" charset="0"/>
              </a:rPr>
              <a:t>CI</a:t>
            </a:r>
            <a:r>
              <a:rPr lang="vi-VN" sz="3200" b="1" u="sng" dirty="0" smtClean="0">
                <a:solidFill>
                  <a:srgbClr val="B32C16">
                    <a:lumMod val="50000"/>
                  </a:srgbClr>
                </a:solidFill>
                <a:latin typeface="Times New Roman" panose="02020603050405020304" pitchFamily="18" charset="0"/>
                <a:cs typeface="Times New Roman" panose="02020603050405020304" pitchFamily="18" charset="0"/>
              </a:rPr>
              <a:t>:</a:t>
            </a:r>
            <a:endParaRPr lang="en-US" sz="3200" b="1" dirty="0">
              <a:solidFill>
                <a:srgbClr val="B32C16">
                  <a:lumMod val="50000"/>
                </a:srgb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62332" y="116632"/>
            <a:ext cx="8856984" cy="769441"/>
          </a:xfrm>
          <a:prstGeom prst="rect">
            <a:avLst/>
          </a:prstGeom>
          <a:noFill/>
        </p:spPr>
        <p:txBody>
          <a:bodyPr wrap="square" rtlCol="0">
            <a:spAutoFit/>
          </a:bodyPr>
          <a:lstStyle/>
          <a:p>
            <a:pPr algn="ctr"/>
            <a:r>
              <a:rPr lang="vi-VN" sz="4400" b="1" dirty="0">
                <a:ln w="1905"/>
                <a:gradFill>
                  <a:gsLst>
                    <a:gs pos="0">
                      <a:srgbClr val="777C84">
                        <a:shade val="20000"/>
                        <a:satMod val="200000"/>
                      </a:srgbClr>
                    </a:gs>
                    <a:gs pos="78000">
                      <a:srgbClr val="777C84">
                        <a:tint val="90000"/>
                        <a:shade val="89000"/>
                        <a:satMod val="220000"/>
                      </a:srgbClr>
                    </a:gs>
                    <a:gs pos="100000">
                      <a:srgbClr val="777C84">
                        <a:tint val="12000"/>
                        <a:satMod val="255000"/>
                      </a:srgbClr>
                    </a:gs>
                  </a:gsLst>
                  <a:lin ang="5400000"/>
                </a:gradFill>
                <a:effectLst>
                  <a:innerShdw blurRad="69850" dist="43180" dir="5400000">
                    <a:srgbClr val="000000">
                      <a:alpha val="65000"/>
                    </a:srgbClr>
                  </a:innerShdw>
                </a:effectLst>
                <a:cs typeface="Times New Roman"/>
              </a:rPr>
              <a:t>CodeIgniter Web Framework (CI)</a:t>
            </a:r>
          </a:p>
        </p:txBody>
      </p:sp>
      <p:sp>
        <p:nvSpPr>
          <p:cNvPr id="8" name="TextBox 7"/>
          <p:cNvSpPr txBox="1"/>
          <p:nvPr/>
        </p:nvSpPr>
        <p:spPr>
          <a:xfrm>
            <a:off x="257820" y="1699275"/>
            <a:ext cx="8490644" cy="1569660"/>
          </a:xfrm>
          <a:prstGeom prst="rect">
            <a:avLst/>
          </a:prstGeom>
          <a:noFill/>
        </p:spPr>
        <p:txBody>
          <a:bodyPr wrap="square" rtlCol="0">
            <a:spAutoFit/>
          </a:bodyPr>
          <a:lstStyle/>
          <a:p>
            <a:pPr algn="just">
              <a:spcAft>
                <a:spcPts val="600"/>
              </a:spcAft>
            </a:pPr>
            <a:r>
              <a:rPr lang="vi-VN" sz="2400" dirty="0">
                <a:solidFill>
                  <a:prstClr val="black"/>
                </a:solidFill>
                <a:cs typeface="Times New Roman" panose="02020603050405020304" pitchFamily="18" charset="0"/>
              </a:rPr>
              <a:t>CodeIgniter là nền tảng ứng dụng web nguồn mở được viết bằng ngôn ngữ PHP bởi Rick Ellis. Phiên bản đầu tiên được phát hành vào ngày 28/02/2006. Hiện tại CodeIgniter đang được phát triển bởi ExpressionEngine Development Team thuộc EllisLab, Inc.</a:t>
            </a:r>
          </a:p>
        </p:txBody>
      </p:sp>
      <p:grpSp>
        <p:nvGrpSpPr>
          <p:cNvPr id="2" name="Group 1"/>
          <p:cNvGrpSpPr/>
          <p:nvPr/>
        </p:nvGrpSpPr>
        <p:grpSpPr>
          <a:xfrm>
            <a:off x="2260217" y="3516945"/>
            <a:ext cx="4572000" cy="3146775"/>
            <a:chOff x="2260217" y="3516945"/>
            <a:chExt cx="4572000" cy="3146775"/>
          </a:xfrm>
        </p:grpSpPr>
        <p:sp>
          <p:nvSpPr>
            <p:cNvPr id="3" name="Rectangle 2"/>
            <p:cNvSpPr/>
            <p:nvPr/>
          </p:nvSpPr>
          <p:spPr>
            <a:xfrm>
              <a:off x="2550939" y="6294388"/>
              <a:ext cx="4079770" cy="369332"/>
            </a:xfrm>
            <a:prstGeom prst="rect">
              <a:avLst/>
            </a:prstGeom>
          </p:spPr>
          <p:txBody>
            <a:bodyPr wrap="none">
              <a:spAutoFit/>
            </a:bodyPr>
            <a:lstStyle/>
            <a:p>
              <a:pPr algn="ctr">
                <a:spcAft>
                  <a:spcPts val="1000"/>
                </a:spcAft>
              </a:pPr>
              <a:r>
                <a:rPr lang="en-US" dirty="0" err="1">
                  <a:solidFill>
                    <a:srgbClr val="44546A"/>
                  </a:solidFill>
                  <a:latin typeface="Times New Roman"/>
                  <a:ea typeface="Calibri"/>
                  <a:cs typeface="Times New Roman"/>
                </a:rPr>
                <a:t>Hình</a:t>
              </a:r>
              <a:r>
                <a:rPr lang="en-US" dirty="0">
                  <a:solidFill>
                    <a:srgbClr val="44546A"/>
                  </a:solidFill>
                  <a:latin typeface="Times New Roman"/>
                  <a:ea typeface="Calibri"/>
                  <a:cs typeface="Times New Roman"/>
                </a:rPr>
                <a:t> </a:t>
              </a:r>
              <a:r>
                <a:rPr lang="en-US" dirty="0">
                  <a:solidFill>
                    <a:srgbClr val="44546A"/>
                  </a:solidFill>
                  <a:latin typeface="Times New Roman"/>
                  <a:ea typeface="Calibri"/>
                  <a:cs typeface="Times New Roman"/>
                </a:rPr>
                <a:t>8</a:t>
              </a:r>
              <a:r>
                <a:rPr lang="en-US" dirty="0" smtClean="0">
                  <a:solidFill>
                    <a:srgbClr val="44546A"/>
                  </a:solidFill>
                  <a:latin typeface="Times New Roman"/>
                  <a:ea typeface="Calibri"/>
                  <a:cs typeface="Times New Roman"/>
                </a:rPr>
                <a:t>: </a:t>
              </a:r>
              <a:r>
                <a:rPr lang="en-US" dirty="0" err="1">
                  <a:solidFill>
                    <a:srgbClr val="44546A"/>
                  </a:solidFill>
                  <a:latin typeface="Times New Roman"/>
                  <a:ea typeface="Calibri"/>
                  <a:cs typeface="Times New Roman"/>
                </a:rPr>
                <a:t>CodeIgniter</a:t>
              </a:r>
              <a:r>
                <a:rPr lang="en-US" dirty="0">
                  <a:solidFill>
                    <a:srgbClr val="44546A"/>
                  </a:solidFill>
                  <a:latin typeface="Times New Roman"/>
                  <a:ea typeface="Calibri"/>
                  <a:cs typeface="Times New Roman"/>
                </a:rPr>
                <a:t> Web Framework (CI</a:t>
              </a:r>
              <a:r>
                <a:rPr lang="en-US" dirty="0" smtClean="0">
                  <a:solidFill>
                    <a:srgbClr val="44546A"/>
                  </a:solidFill>
                  <a:latin typeface="Times New Roman"/>
                  <a:ea typeface="Calibri"/>
                  <a:cs typeface="Times New Roman"/>
                </a:rPr>
                <a:t>)</a:t>
              </a:r>
              <a:endParaRPr lang="en-US" dirty="0">
                <a:solidFill>
                  <a:srgbClr val="44546A"/>
                </a:solidFill>
                <a:latin typeface="Times New Roman"/>
                <a:ea typeface="Calibri"/>
                <a:cs typeface="Times New Roman"/>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0217" y="3516945"/>
              <a:ext cx="4572000" cy="25717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40529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5302" y="960235"/>
            <a:ext cx="8259146" cy="584775"/>
          </a:xfrm>
          <a:prstGeom prst="rect">
            <a:avLst/>
          </a:prstGeom>
          <a:solidFill>
            <a:schemeClr val="bg2">
              <a:lumMod val="50000"/>
            </a:schemeClr>
          </a:solidFill>
          <a:ln>
            <a:solidFill>
              <a:schemeClr val="accent1"/>
            </a:solidFill>
          </a:ln>
        </p:spPr>
        <p:txBody>
          <a:bodyPr wrap="square" rtlCol="0">
            <a:spAutoFit/>
          </a:bodyPr>
          <a:lstStyle/>
          <a:p>
            <a:r>
              <a:rPr lang="en-US" sz="3200" b="1" u="sng" dirty="0" smtClean="0">
                <a:solidFill>
                  <a:srgbClr val="B32C16">
                    <a:lumMod val="50000"/>
                  </a:srgbClr>
                </a:solidFill>
                <a:latin typeface="Times New Roman" panose="02020603050405020304" pitchFamily="18" charset="0"/>
                <a:cs typeface="Times New Roman" panose="02020603050405020304" pitchFamily="18" charset="0"/>
              </a:rPr>
              <a:t>2. </a:t>
            </a:r>
            <a:r>
              <a:rPr lang="en-US" sz="3200" b="1" u="sng" dirty="0" err="1" smtClean="0">
                <a:solidFill>
                  <a:srgbClr val="B32C16">
                    <a:lumMod val="50000"/>
                  </a:srgbClr>
                </a:solidFill>
                <a:latin typeface="Times New Roman" panose="02020603050405020304" pitchFamily="18" charset="0"/>
                <a:cs typeface="Times New Roman" panose="02020603050405020304" pitchFamily="18" charset="0"/>
              </a:rPr>
              <a:t>Cài</a:t>
            </a:r>
            <a:r>
              <a:rPr lang="en-US" sz="3200" b="1" u="sng" dirty="0" smtClean="0">
                <a:solidFill>
                  <a:srgbClr val="B32C16">
                    <a:lumMod val="50000"/>
                  </a:srgbClr>
                </a:solidFill>
                <a:latin typeface="Times New Roman" panose="02020603050405020304" pitchFamily="18" charset="0"/>
                <a:cs typeface="Times New Roman" panose="02020603050405020304" pitchFamily="18" charset="0"/>
              </a:rPr>
              <a:t> </a:t>
            </a:r>
            <a:r>
              <a:rPr lang="en-US" sz="3200" b="1" u="sng" dirty="0" err="1" smtClean="0">
                <a:solidFill>
                  <a:srgbClr val="B32C16">
                    <a:lumMod val="50000"/>
                  </a:srgbClr>
                </a:solidFill>
                <a:latin typeface="Times New Roman" panose="02020603050405020304" pitchFamily="18" charset="0"/>
                <a:cs typeface="Times New Roman" panose="02020603050405020304" pitchFamily="18" charset="0"/>
              </a:rPr>
              <a:t>đặt</a:t>
            </a:r>
            <a:r>
              <a:rPr lang="en-US" sz="3200" b="1" u="sng" dirty="0" smtClean="0">
                <a:solidFill>
                  <a:srgbClr val="B32C16">
                    <a:lumMod val="50000"/>
                  </a:srgbClr>
                </a:solidFill>
                <a:latin typeface="Times New Roman" panose="02020603050405020304" pitchFamily="18" charset="0"/>
                <a:cs typeface="Times New Roman" panose="02020603050405020304" pitchFamily="18" charset="0"/>
              </a:rPr>
              <a:t> </a:t>
            </a:r>
            <a:r>
              <a:rPr lang="en-US" sz="3200" b="1" u="sng" dirty="0" err="1" smtClean="0">
                <a:solidFill>
                  <a:srgbClr val="B32C16">
                    <a:lumMod val="50000"/>
                  </a:srgbClr>
                </a:solidFill>
                <a:latin typeface="Times New Roman" panose="02020603050405020304" pitchFamily="18" charset="0"/>
                <a:cs typeface="Times New Roman" panose="02020603050405020304" pitchFamily="18" charset="0"/>
              </a:rPr>
              <a:t>thành</a:t>
            </a:r>
            <a:r>
              <a:rPr lang="en-US" sz="3200" b="1" u="sng" dirty="0" smtClean="0">
                <a:solidFill>
                  <a:srgbClr val="B32C16">
                    <a:lumMod val="50000"/>
                  </a:srgbClr>
                </a:solidFill>
                <a:latin typeface="Times New Roman" panose="02020603050405020304" pitchFamily="18" charset="0"/>
                <a:cs typeface="Times New Roman" panose="02020603050405020304" pitchFamily="18" charset="0"/>
              </a:rPr>
              <a:t> </a:t>
            </a:r>
            <a:r>
              <a:rPr lang="en-US" sz="3200" b="1" u="sng" dirty="0" err="1" smtClean="0">
                <a:solidFill>
                  <a:srgbClr val="B32C16">
                    <a:lumMod val="50000"/>
                  </a:srgbClr>
                </a:solidFill>
                <a:latin typeface="Times New Roman" panose="02020603050405020304" pitchFamily="18" charset="0"/>
                <a:cs typeface="Times New Roman" panose="02020603050405020304" pitchFamily="18" charset="0"/>
              </a:rPr>
              <a:t>công</a:t>
            </a:r>
            <a:r>
              <a:rPr lang="en-US" sz="3200" b="1" u="sng" dirty="0" smtClean="0">
                <a:solidFill>
                  <a:srgbClr val="B32C16">
                    <a:lumMod val="50000"/>
                  </a:srgbClr>
                </a:solidFill>
                <a:latin typeface="Times New Roman" panose="02020603050405020304" pitchFamily="18" charset="0"/>
                <a:cs typeface="Times New Roman" panose="02020603050405020304" pitchFamily="18" charset="0"/>
              </a:rPr>
              <a:t> CI</a:t>
            </a:r>
            <a:r>
              <a:rPr lang="vi-VN" sz="3200" b="1" u="sng" dirty="0" smtClean="0">
                <a:solidFill>
                  <a:srgbClr val="B32C16">
                    <a:lumMod val="50000"/>
                  </a:srgbClr>
                </a:solidFill>
                <a:cs typeface="Times New Roman" panose="02020603050405020304" pitchFamily="18" charset="0"/>
              </a:rPr>
              <a:t>:</a:t>
            </a:r>
            <a:endParaRPr lang="en-US" sz="3200" b="1" dirty="0">
              <a:solidFill>
                <a:srgbClr val="B32C16">
                  <a:lumMod val="50000"/>
                </a:srgb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62332" y="116632"/>
            <a:ext cx="8856984" cy="769441"/>
          </a:xfrm>
          <a:prstGeom prst="rect">
            <a:avLst/>
          </a:prstGeom>
          <a:noFill/>
        </p:spPr>
        <p:txBody>
          <a:bodyPr wrap="square" rtlCol="0">
            <a:spAutoFit/>
          </a:bodyPr>
          <a:lstStyle/>
          <a:p>
            <a:pPr algn="ctr"/>
            <a:r>
              <a:rPr lang="vi-VN" sz="4400" b="1" dirty="0">
                <a:ln w="1905"/>
                <a:gradFill>
                  <a:gsLst>
                    <a:gs pos="0">
                      <a:srgbClr val="777C84">
                        <a:shade val="20000"/>
                        <a:satMod val="200000"/>
                      </a:srgbClr>
                    </a:gs>
                    <a:gs pos="78000">
                      <a:srgbClr val="777C84">
                        <a:tint val="90000"/>
                        <a:shade val="89000"/>
                        <a:satMod val="220000"/>
                      </a:srgbClr>
                    </a:gs>
                    <a:gs pos="100000">
                      <a:srgbClr val="777C84">
                        <a:tint val="12000"/>
                        <a:satMod val="255000"/>
                      </a:srgbClr>
                    </a:gs>
                  </a:gsLst>
                  <a:lin ang="5400000"/>
                </a:gradFill>
                <a:effectLst>
                  <a:innerShdw blurRad="69850" dist="43180" dir="5400000">
                    <a:srgbClr val="000000">
                      <a:alpha val="65000"/>
                    </a:srgbClr>
                  </a:innerShdw>
                </a:effectLst>
                <a:cs typeface="Times New Roman"/>
              </a:rPr>
              <a:t>CodeIgniter Web Framework (CI)</a:t>
            </a:r>
          </a:p>
        </p:txBody>
      </p:sp>
      <p:pic>
        <p:nvPicPr>
          <p:cNvPr id="9" name="Picture 8" descr="C:\Users\Acer\Downloads\xamp.png"/>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700808"/>
            <a:ext cx="6696744" cy="3818890"/>
          </a:xfrm>
          <a:prstGeom prst="rect">
            <a:avLst/>
          </a:prstGeom>
          <a:noFill/>
          <a:ln>
            <a:noFill/>
          </a:ln>
        </p:spPr>
      </p:pic>
      <p:sp>
        <p:nvSpPr>
          <p:cNvPr id="10" name="Rectangle 9"/>
          <p:cNvSpPr/>
          <p:nvPr/>
        </p:nvSpPr>
        <p:spPr>
          <a:xfrm>
            <a:off x="2496111" y="5763022"/>
            <a:ext cx="4079770" cy="369332"/>
          </a:xfrm>
          <a:prstGeom prst="rect">
            <a:avLst/>
          </a:prstGeom>
        </p:spPr>
        <p:txBody>
          <a:bodyPr wrap="none">
            <a:spAutoFit/>
          </a:bodyPr>
          <a:lstStyle/>
          <a:p>
            <a:pPr algn="ctr">
              <a:spcAft>
                <a:spcPts val="1000"/>
              </a:spcAft>
            </a:pPr>
            <a:r>
              <a:rPr lang="en-US" dirty="0" err="1">
                <a:solidFill>
                  <a:srgbClr val="44546A"/>
                </a:solidFill>
                <a:latin typeface="Times New Roman"/>
                <a:ea typeface="Calibri"/>
                <a:cs typeface="Times New Roman"/>
              </a:rPr>
              <a:t>Hình</a:t>
            </a:r>
            <a:r>
              <a:rPr lang="en-US" dirty="0">
                <a:solidFill>
                  <a:srgbClr val="44546A"/>
                </a:solidFill>
                <a:latin typeface="Times New Roman"/>
                <a:ea typeface="Calibri"/>
                <a:cs typeface="Times New Roman"/>
              </a:rPr>
              <a:t> </a:t>
            </a:r>
            <a:r>
              <a:rPr lang="en-US" dirty="0">
                <a:solidFill>
                  <a:srgbClr val="44546A"/>
                </a:solidFill>
                <a:latin typeface="Times New Roman"/>
                <a:ea typeface="Calibri"/>
                <a:cs typeface="Times New Roman"/>
              </a:rPr>
              <a:t>9</a:t>
            </a:r>
            <a:r>
              <a:rPr lang="en-US" dirty="0" smtClean="0">
                <a:solidFill>
                  <a:srgbClr val="44546A"/>
                </a:solidFill>
                <a:latin typeface="Times New Roman"/>
                <a:ea typeface="Calibri"/>
                <a:cs typeface="Times New Roman"/>
              </a:rPr>
              <a:t>: </a:t>
            </a:r>
            <a:r>
              <a:rPr lang="en-US" dirty="0" err="1">
                <a:solidFill>
                  <a:srgbClr val="44546A"/>
                </a:solidFill>
                <a:latin typeface="Times New Roman"/>
                <a:ea typeface="Calibri"/>
                <a:cs typeface="Times New Roman"/>
              </a:rPr>
              <a:t>CodeIgniter</a:t>
            </a:r>
            <a:r>
              <a:rPr lang="en-US" dirty="0">
                <a:solidFill>
                  <a:srgbClr val="44546A"/>
                </a:solidFill>
                <a:latin typeface="Times New Roman"/>
                <a:ea typeface="Calibri"/>
                <a:cs typeface="Times New Roman"/>
              </a:rPr>
              <a:t> Web Framework (CI</a:t>
            </a:r>
            <a:r>
              <a:rPr lang="en-US" dirty="0" smtClean="0">
                <a:solidFill>
                  <a:srgbClr val="44546A"/>
                </a:solidFill>
                <a:latin typeface="Times New Roman"/>
                <a:ea typeface="Calibri"/>
                <a:cs typeface="Times New Roman"/>
              </a:rPr>
              <a:t>)</a:t>
            </a:r>
            <a:endParaRPr lang="en-US" dirty="0">
              <a:solidFill>
                <a:srgbClr val="44546A"/>
              </a:solidFill>
              <a:latin typeface="Times New Roman"/>
              <a:ea typeface="Calibri"/>
              <a:cs typeface="Times New Roman"/>
            </a:endParaRPr>
          </a:p>
        </p:txBody>
      </p:sp>
    </p:spTree>
    <p:extLst>
      <p:ext uri="{BB962C8B-B14F-4D97-AF65-F5344CB8AC3E}">
        <p14:creationId xmlns:p14="http://schemas.microsoft.com/office/powerpoint/2010/main" val="2664728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5302" y="960235"/>
            <a:ext cx="5162802" cy="584775"/>
          </a:xfrm>
          <a:prstGeom prst="rect">
            <a:avLst/>
          </a:prstGeom>
          <a:solidFill>
            <a:schemeClr val="bg2">
              <a:lumMod val="50000"/>
            </a:schemeClr>
          </a:solidFill>
          <a:ln>
            <a:solidFill>
              <a:schemeClr val="accent1"/>
            </a:solidFill>
          </a:ln>
        </p:spPr>
        <p:txBody>
          <a:bodyPr wrap="square" rtlCol="0">
            <a:spAutoFit/>
          </a:bodyPr>
          <a:lstStyle/>
          <a:p>
            <a:r>
              <a:rPr lang="en-US" sz="3200" b="1" u="sng" dirty="0" smtClean="0">
                <a:solidFill>
                  <a:srgbClr val="B32C16">
                    <a:lumMod val="50000"/>
                  </a:srgbClr>
                </a:solidFill>
                <a:latin typeface="Times New Roman" panose="02020603050405020304" pitchFamily="18" charset="0"/>
                <a:cs typeface="Times New Roman" panose="02020603050405020304" pitchFamily="18" charset="0"/>
              </a:rPr>
              <a:t>2.</a:t>
            </a:r>
            <a:r>
              <a:rPr lang="vi-VN" sz="3200" b="1" u="sng" dirty="0" smtClean="0">
                <a:solidFill>
                  <a:srgbClr val="B32C16">
                    <a:lumMod val="50000"/>
                  </a:srgbClr>
                </a:solidFill>
                <a:latin typeface="Times New Roman" panose="02020603050405020304" pitchFamily="18" charset="0"/>
                <a:cs typeface="Times New Roman" panose="02020603050405020304" pitchFamily="18" charset="0"/>
              </a:rPr>
              <a:t>Những </a:t>
            </a:r>
            <a:r>
              <a:rPr lang="vi-VN" sz="3200" b="1" u="sng" dirty="0">
                <a:solidFill>
                  <a:srgbClr val="B32C16">
                    <a:lumMod val="50000"/>
                  </a:srgbClr>
                </a:solidFill>
                <a:latin typeface="Times New Roman" panose="02020603050405020304" pitchFamily="18" charset="0"/>
                <a:cs typeface="Times New Roman" panose="02020603050405020304" pitchFamily="18" charset="0"/>
              </a:rPr>
              <a:t>điểm nổi bật</a:t>
            </a:r>
            <a:r>
              <a:rPr lang="en-US" sz="3200" b="1" u="sng" dirty="0" smtClean="0">
                <a:solidFill>
                  <a:srgbClr val="B32C16">
                    <a:lumMod val="50000"/>
                  </a:srgbClr>
                </a:solidFill>
                <a:latin typeface="Times New Roman" panose="02020603050405020304" pitchFamily="18" charset="0"/>
                <a:cs typeface="Times New Roman" panose="02020603050405020304" pitchFamily="18" charset="0"/>
              </a:rPr>
              <a:t>:</a:t>
            </a:r>
            <a:endParaRPr lang="en-US" sz="3200" b="1" dirty="0">
              <a:solidFill>
                <a:srgbClr val="B32C16">
                  <a:lumMod val="50000"/>
                </a:srgb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62332" y="116632"/>
            <a:ext cx="8856984" cy="769441"/>
          </a:xfrm>
          <a:prstGeom prst="rect">
            <a:avLst/>
          </a:prstGeom>
          <a:noFill/>
        </p:spPr>
        <p:txBody>
          <a:bodyPr wrap="square" rtlCol="0">
            <a:spAutoFit/>
          </a:bodyPr>
          <a:lstStyle/>
          <a:p>
            <a:pPr algn="ctr"/>
            <a:r>
              <a:rPr lang="vi-VN" sz="4400" b="1" dirty="0">
                <a:ln w="1905"/>
                <a:gradFill>
                  <a:gsLst>
                    <a:gs pos="0">
                      <a:srgbClr val="777C84">
                        <a:shade val="20000"/>
                        <a:satMod val="200000"/>
                      </a:srgbClr>
                    </a:gs>
                    <a:gs pos="78000">
                      <a:srgbClr val="777C84">
                        <a:tint val="90000"/>
                        <a:shade val="89000"/>
                        <a:satMod val="220000"/>
                      </a:srgbClr>
                    </a:gs>
                    <a:gs pos="100000">
                      <a:srgbClr val="777C84">
                        <a:tint val="12000"/>
                        <a:satMod val="255000"/>
                      </a:srgbClr>
                    </a:gs>
                  </a:gsLst>
                  <a:lin ang="5400000"/>
                </a:gradFill>
                <a:effectLst>
                  <a:innerShdw blurRad="69850" dist="43180" dir="5400000">
                    <a:srgbClr val="000000">
                      <a:alpha val="65000"/>
                    </a:srgbClr>
                  </a:innerShdw>
                </a:effectLst>
                <a:cs typeface="Times New Roman"/>
              </a:rPr>
              <a:t>CodeIgniter Web Framework (CI)</a:t>
            </a:r>
          </a:p>
        </p:txBody>
      </p:sp>
      <p:sp>
        <p:nvSpPr>
          <p:cNvPr id="9" name="TextBox 8"/>
          <p:cNvSpPr txBox="1"/>
          <p:nvPr/>
        </p:nvSpPr>
        <p:spPr>
          <a:xfrm>
            <a:off x="257820" y="1699275"/>
            <a:ext cx="8831832" cy="1938992"/>
          </a:xfrm>
          <a:prstGeom prst="rect">
            <a:avLst/>
          </a:prstGeom>
          <a:noFill/>
        </p:spPr>
        <p:txBody>
          <a:bodyPr wrap="square" rtlCol="0">
            <a:spAutoFit/>
          </a:bodyPr>
          <a:lstStyle/>
          <a:p>
            <a:pPr marL="342900" indent="-342900" algn="just">
              <a:spcAft>
                <a:spcPts val="600"/>
              </a:spcAft>
              <a:buFont typeface="Wingdings" pitchFamily="2" charset="2"/>
              <a:buChar char="v"/>
            </a:pPr>
            <a:r>
              <a:rPr lang="vi-VN" sz="2000" dirty="0">
                <a:solidFill>
                  <a:prstClr val="black"/>
                </a:solidFill>
                <a:latin typeface="Times New Roman" pitchFamily="18" charset="0"/>
                <a:cs typeface="Times New Roman" pitchFamily="18" charset="0"/>
              </a:rPr>
              <a:t> Được thiết kế theo mô hình MVC (Model-View-Controller</a:t>
            </a:r>
            <a:r>
              <a:rPr lang="vi-VN" sz="2000" dirty="0" smtClean="0">
                <a:solidFill>
                  <a:prstClr val="black"/>
                </a:solidFill>
                <a:latin typeface="Times New Roman" pitchFamily="18" charset="0"/>
                <a:cs typeface="Times New Roman" pitchFamily="18" charset="0"/>
              </a:rPr>
              <a:t>)</a:t>
            </a:r>
            <a:r>
              <a:rPr lang="en-US" sz="2000" dirty="0">
                <a:solidFill>
                  <a:prstClr val="black"/>
                </a:solidFill>
                <a:latin typeface="Times New Roman" pitchFamily="18" charset="0"/>
                <a:cs typeface="Times New Roman" pitchFamily="18" charset="0"/>
              </a:rPr>
              <a:t>.</a:t>
            </a:r>
            <a:endParaRPr lang="en-US" sz="2000" dirty="0" smtClean="0">
              <a:solidFill>
                <a:prstClr val="black"/>
              </a:solidFill>
              <a:latin typeface="Times New Roman" pitchFamily="18" charset="0"/>
              <a:cs typeface="Times New Roman" pitchFamily="18" charset="0"/>
            </a:endParaRPr>
          </a:p>
          <a:p>
            <a:pPr marL="342900" indent="-342900" algn="just">
              <a:spcAft>
                <a:spcPts val="600"/>
              </a:spcAft>
              <a:buFont typeface="Wingdings" pitchFamily="2" charset="2"/>
              <a:buChar char="v"/>
            </a:pPr>
            <a:r>
              <a:rPr lang="en-US" sz="2000" dirty="0" err="1" smtClean="0">
                <a:solidFill>
                  <a:prstClr val="black"/>
                </a:solidFill>
                <a:latin typeface="Times New Roman" pitchFamily="18" charset="0"/>
                <a:cs typeface="Times New Roman" pitchFamily="18" charset="0"/>
              </a:rPr>
              <a:t>Nhỏ</a:t>
            </a:r>
            <a:r>
              <a:rPr lang="en-US" sz="2000" dirty="0" smtClean="0">
                <a:solidFill>
                  <a:prstClr val="black"/>
                </a:solidFill>
                <a:latin typeface="Times New Roman" pitchFamily="18" charset="0"/>
                <a:cs typeface="Times New Roman" pitchFamily="18" charset="0"/>
              </a:rPr>
              <a:t> </a:t>
            </a:r>
            <a:r>
              <a:rPr lang="en-US" sz="2000" dirty="0" err="1" smtClean="0">
                <a:solidFill>
                  <a:prstClr val="black"/>
                </a:solidFill>
                <a:latin typeface="Times New Roman" pitchFamily="18" charset="0"/>
                <a:cs typeface="Times New Roman" pitchFamily="18" charset="0"/>
              </a:rPr>
              <a:t>gọn</a:t>
            </a:r>
            <a:r>
              <a:rPr lang="en-US" sz="2000" dirty="0" smtClean="0">
                <a:solidFill>
                  <a:prstClr val="black"/>
                </a:solidFill>
                <a:latin typeface="Times New Roman" pitchFamily="18" charset="0"/>
                <a:cs typeface="Times New Roman" pitchFamily="18" charset="0"/>
              </a:rPr>
              <a:t>, </a:t>
            </a:r>
            <a:r>
              <a:rPr lang="en-US" sz="2000" dirty="0" err="1" smtClean="0">
                <a:solidFill>
                  <a:prstClr val="black"/>
                </a:solidFill>
                <a:latin typeface="Times New Roman" pitchFamily="18" charset="0"/>
                <a:cs typeface="Times New Roman" pitchFamily="18" charset="0"/>
              </a:rPr>
              <a:t>tốc</a:t>
            </a:r>
            <a:r>
              <a:rPr lang="en-US" sz="2000" dirty="0" smtClean="0">
                <a:solidFill>
                  <a:prstClr val="black"/>
                </a:solidFill>
                <a:latin typeface="Times New Roman" pitchFamily="18" charset="0"/>
                <a:cs typeface="Times New Roman" pitchFamily="18" charset="0"/>
              </a:rPr>
              <a:t> </a:t>
            </a:r>
            <a:r>
              <a:rPr lang="en-US" sz="2000" dirty="0" err="1" smtClean="0">
                <a:solidFill>
                  <a:prstClr val="black"/>
                </a:solidFill>
                <a:latin typeface="Times New Roman" pitchFamily="18" charset="0"/>
                <a:cs typeface="Times New Roman" pitchFamily="18" charset="0"/>
              </a:rPr>
              <a:t>độ</a:t>
            </a:r>
            <a:r>
              <a:rPr lang="en-US" sz="2000" dirty="0" smtClean="0">
                <a:solidFill>
                  <a:prstClr val="black"/>
                </a:solidFill>
                <a:latin typeface="Times New Roman" pitchFamily="18" charset="0"/>
                <a:cs typeface="Times New Roman" pitchFamily="18" charset="0"/>
              </a:rPr>
              <a:t> </a:t>
            </a:r>
            <a:r>
              <a:rPr lang="en-US" sz="2000" dirty="0" err="1" smtClean="0">
                <a:solidFill>
                  <a:prstClr val="black"/>
                </a:solidFill>
                <a:latin typeface="Times New Roman" pitchFamily="18" charset="0"/>
                <a:cs typeface="Times New Roman" pitchFamily="18" charset="0"/>
              </a:rPr>
              <a:t>nhanh</a:t>
            </a:r>
            <a:r>
              <a:rPr lang="en-US" sz="2000" dirty="0" smtClean="0">
                <a:solidFill>
                  <a:prstClr val="black"/>
                </a:solidFill>
                <a:latin typeface="Times New Roman" pitchFamily="18" charset="0"/>
                <a:cs typeface="Times New Roman" pitchFamily="18" charset="0"/>
              </a:rPr>
              <a:t>, </a:t>
            </a:r>
            <a:r>
              <a:rPr lang="en-US" sz="2000" dirty="0" err="1" smtClean="0">
                <a:solidFill>
                  <a:prstClr val="black"/>
                </a:solidFill>
                <a:latin typeface="Times New Roman" pitchFamily="18" charset="0"/>
                <a:cs typeface="Times New Roman" pitchFamily="18" charset="0"/>
              </a:rPr>
              <a:t>miễn</a:t>
            </a:r>
            <a:r>
              <a:rPr lang="en-US" sz="2000" dirty="0" smtClean="0">
                <a:solidFill>
                  <a:prstClr val="black"/>
                </a:solidFill>
                <a:latin typeface="Times New Roman" pitchFamily="18" charset="0"/>
                <a:cs typeface="Times New Roman" pitchFamily="18" charset="0"/>
              </a:rPr>
              <a:t> </a:t>
            </a:r>
            <a:r>
              <a:rPr lang="en-US" sz="2000" dirty="0" err="1" smtClean="0">
                <a:solidFill>
                  <a:prstClr val="black"/>
                </a:solidFill>
                <a:latin typeface="Times New Roman" pitchFamily="18" charset="0"/>
                <a:cs typeface="Times New Roman" pitchFamily="18" charset="0"/>
              </a:rPr>
              <a:t>phí</a:t>
            </a:r>
            <a:r>
              <a:rPr lang="en-US" sz="2000" dirty="0" smtClean="0">
                <a:solidFill>
                  <a:prstClr val="black"/>
                </a:solidFill>
                <a:latin typeface="Times New Roman" pitchFamily="18" charset="0"/>
                <a:cs typeface="Times New Roman" pitchFamily="18" charset="0"/>
              </a:rPr>
              <a:t>.</a:t>
            </a:r>
          </a:p>
          <a:p>
            <a:pPr marL="342900" indent="-342900" algn="just">
              <a:spcAft>
                <a:spcPts val="600"/>
              </a:spcAft>
              <a:buFont typeface="Wingdings" pitchFamily="2" charset="2"/>
              <a:buChar char="v"/>
            </a:pPr>
            <a:r>
              <a:rPr lang="en-US" sz="2000" dirty="0" err="1">
                <a:solidFill>
                  <a:prstClr val="black"/>
                </a:solidFill>
                <a:latin typeface="Times New Roman" pitchFamily="18" charset="0"/>
                <a:cs typeface="Times New Roman" pitchFamily="18" charset="0"/>
              </a:rPr>
              <a:t>Hỗ</a:t>
            </a:r>
            <a:r>
              <a:rPr lang="en-US" sz="2000" dirty="0">
                <a:solidFill>
                  <a:prstClr val="black"/>
                </a:solidFill>
                <a:latin typeface="Times New Roman" pitchFamily="18" charset="0"/>
                <a:cs typeface="Times New Roman" pitchFamily="18" charset="0"/>
              </a:rPr>
              <a:t> </a:t>
            </a:r>
            <a:r>
              <a:rPr lang="en-US" sz="2000" dirty="0" err="1">
                <a:solidFill>
                  <a:prstClr val="black"/>
                </a:solidFill>
                <a:latin typeface="Times New Roman" pitchFamily="18" charset="0"/>
                <a:cs typeface="Times New Roman" pitchFamily="18" charset="0"/>
              </a:rPr>
              <a:t>trợ</a:t>
            </a:r>
            <a:r>
              <a:rPr lang="en-US" sz="2000" dirty="0">
                <a:solidFill>
                  <a:prstClr val="black"/>
                </a:solidFill>
                <a:latin typeface="Times New Roman" pitchFamily="18" charset="0"/>
                <a:cs typeface="Times New Roman" pitchFamily="18" charset="0"/>
              </a:rPr>
              <a:t> Search Engine </a:t>
            </a:r>
            <a:r>
              <a:rPr lang="en-US" sz="2000" dirty="0" smtClean="0">
                <a:solidFill>
                  <a:prstClr val="black"/>
                </a:solidFill>
                <a:latin typeface="Times New Roman" pitchFamily="18" charset="0"/>
                <a:cs typeface="Times New Roman" pitchFamily="18" charset="0"/>
              </a:rPr>
              <a:t>Optimization</a:t>
            </a:r>
          </a:p>
          <a:p>
            <a:pPr marL="342900" indent="-342900" algn="just">
              <a:spcAft>
                <a:spcPts val="600"/>
              </a:spcAft>
              <a:buFont typeface="Wingdings" pitchFamily="2" charset="2"/>
              <a:buChar char="v"/>
            </a:pPr>
            <a:r>
              <a:rPr lang="vi-VN" sz="2000" dirty="0">
                <a:solidFill>
                  <a:prstClr val="black"/>
                </a:solidFill>
                <a:latin typeface="Times New Roman" pitchFamily="18" charset="0"/>
                <a:cs typeface="Times New Roman" pitchFamily="18" charset="0"/>
              </a:rPr>
              <a:t>Hệ thống thư viện phong </a:t>
            </a:r>
            <a:r>
              <a:rPr lang="vi-VN" sz="2000" dirty="0" smtClean="0">
                <a:solidFill>
                  <a:prstClr val="black"/>
                </a:solidFill>
                <a:latin typeface="Times New Roman" pitchFamily="18" charset="0"/>
                <a:cs typeface="Times New Roman" pitchFamily="18" charset="0"/>
              </a:rPr>
              <a:t>phú</a:t>
            </a:r>
            <a:endParaRPr lang="en-US" sz="2000" dirty="0" smtClean="0">
              <a:solidFill>
                <a:prstClr val="black"/>
              </a:solidFill>
              <a:latin typeface="Times New Roman" pitchFamily="18" charset="0"/>
              <a:cs typeface="Times New Roman" pitchFamily="18" charset="0"/>
            </a:endParaRPr>
          </a:p>
          <a:p>
            <a:pPr marL="342900" indent="-342900" algn="just">
              <a:spcAft>
                <a:spcPts val="600"/>
              </a:spcAft>
              <a:buFont typeface="Wingdings" pitchFamily="2" charset="2"/>
              <a:buChar char="v"/>
            </a:pPr>
            <a:r>
              <a:rPr lang="vi-VN" sz="2000" dirty="0">
                <a:solidFill>
                  <a:prstClr val="black"/>
                </a:solidFill>
                <a:latin typeface="Times New Roman" pitchFamily="18" charset="0"/>
                <a:cs typeface="Times New Roman" pitchFamily="18" charset="0"/>
              </a:rPr>
              <a:t>Bảo mật hệ thống</a:t>
            </a:r>
          </a:p>
        </p:txBody>
      </p:sp>
      <p:sp>
        <p:nvSpPr>
          <p:cNvPr id="8" name="TextBox 7"/>
          <p:cNvSpPr txBox="1"/>
          <p:nvPr/>
        </p:nvSpPr>
        <p:spPr>
          <a:xfrm>
            <a:off x="318099" y="3789040"/>
            <a:ext cx="5162802" cy="584775"/>
          </a:xfrm>
          <a:prstGeom prst="rect">
            <a:avLst/>
          </a:prstGeom>
          <a:solidFill>
            <a:schemeClr val="bg2">
              <a:lumMod val="50000"/>
            </a:schemeClr>
          </a:solidFill>
          <a:ln>
            <a:solidFill>
              <a:schemeClr val="accent1"/>
            </a:solidFill>
          </a:ln>
        </p:spPr>
        <p:txBody>
          <a:bodyPr wrap="square" rtlCol="0">
            <a:spAutoFit/>
          </a:bodyPr>
          <a:lstStyle/>
          <a:p>
            <a:r>
              <a:rPr lang="en-US" sz="3200" b="1" u="sng" dirty="0">
                <a:solidFill>
                  <a:srgbClr val="B32C16">
                    <a:lumMod val="50000"/>
                  </a:srgbClr>
                </a:solidFill>
                <a:latin typeface="Times New Roman" panose="02020603050405020304" pitchFamily="18" charset="0"/>
                <a:cs typeface="Times New Roman" panose="02020603050405020304" pitchFamily="18" charset="0"/>
              </a:rPr>
              <a:t>3</a:t>
            </a:r>
            <a:r>
              <a:rPr lang="en-US" sz="3200" b="1" u="sng" dirty="0" smtClean="0">
                <a:solidFill>
                  <a:srgbClr val="B32C16">
                    <a:lumMod val="50000"/>
                  </a:srgbClr>
                </a:solidFill>
                <a:latin typeface="Times New Roman" panose="02020603050405020304" pitchFamily="18" charset="0"/>
                <a:cs typeface="Times New Roman" panose="02020603050405020304" pitchFamily="18" charset="0"/>
              </a:rPr>
              <a:t>.</a:t>
            </a:r>
            <a:r>
              <a:rPr lang="vi-VN" sz="3200" b="1" u="sng" dirty="0" smtClean="0">
                <a:solidFill>
                  <a:srgbClr val="B32C16">
                    <a:lumMod val="50000"/>
                  </a:srgbClr>
                </a:solidFill>
                <a:latin typeface="Times New Roman" panose="02020603050405020304" pitchFamily="18" charset="0"/>
                <a:cs typeface="Times New Roman" panose="02020603050405020304" pitchFamily="18" charset="0"/>
              </a:rPr>
              <a:t>Những </a:t>
            </a:r>
            <a:r>
              <a:rPr lang="vi-VN" sz="3200" b="1" u="sng" dirty="0">
                <a:solidFill>
                  <a:srgbClr val="B32C16">
                    <a:lumMod val="50000"/>
                  </a:srgbClr>
                </a:solidFill>
                <a:latin typeface="Times New Roman" panose="02020603050405020304" pitchFamily="18" charset="0"/>
                <a:cs typeface="Times New Roman" panose="02020603050405020304" pitchFamily="18" charset="0"/>
              </a:rPr>
              <a:t>điểm </a:t>
            </a:r>
            <a:r>
              <a:rPr lang="en-US" sz="3200" b="1" u="sng" dirty="0" err="1" smtClean="0">
                <a:solidFill>
                  <a:srgbClr val="B32C16">
                    <a:lumMod val="50000"/>
                  </a:srgbClr>
                </a:solidFill>
                <a:latin typeface="Times New Roman" panose="02020603050405020304" pitchFamily="18" charset="0"/>
                <a:cs typeface="Times New Roman" panose="02020603050405020304" pitchFamily="18" charset="0"/>
              </a:rPr>
              <a:t>hạn</a:t>
            </a:r>
            <a:r>
              <a:rPr lang="en-US" sz="3200" b="1" u="sng" dirty="0" smtClean="0">
                <a:solidFill>
                  <a:srgbClr val="B32C16">
                    <a:lumMod val="50000"/>
                  </a:srgbClr>
                </a:solidFill>
                <a:latin typeface="Times New Roman" panose="02020603050405020304" pitchFamily="18" charset="0"/>
                <a:cs typeface="Times New Roman" panose="02020603050405020304" pitchFamily="18" charset="0"/>
              </a:rPr>
              <a:t> </a:t>
            </a:r>
            <a:r>
              <a:rPr lang="en-US" sz="3200" b="1" u="sng" dirty="0" err="1" smtClean="0">
                <a:solidFill>
                  <a:srgbClr val="B32C16">
                    <a:lumMod val="50000"/>
                  </a:srgbClr>
                </a:solidFill>
                <a:latin typeface="Times New Roman" panose="02020603050405020304" pitchFamily="18" charset="0"/>
                <a:cs typeface="Times New Roman" panose="02020603050405020304" pitchFamily="18" charset="0"/>
              </a:rPr>
              <a:t>chế</a:t>
            </a:r>
            <a:r>
              <a:rPr lang="en-US" sz="3200" b="1" u="sng" dirty="0" smtClean="0">
                <a:solidFill>
                  <a:srgbClr val="B32C16">
                    <a:lumMod val="50000"/>
                  </a:srgbClr>
                </a:solidFill>
                <a:latin typeface="Times New Roman" panose="02020603050405020304" pitchFamily="18" charset="0"/>
                <a:cs typeface="Times New Roman" panose="02020603050405020304" pitchFamily="18" charset="0"/>
              </a:rPr>
              <a:t>:</a:t>
            </a:r>
            <a:endParaRPr lang="en-US" sz="3200" b="1" dirty="0">
              <a:solidFill>
                <a:srgbClr val="B32C16">
                  <a:lumMod val="50000"/>
                </a:srgbClr>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162332" y="4581128"/>
            <a:ext cx="8831832" cy="1554272"/>
          </a:xfrm>
          <a:prstGeom prst="rect">
            <a:avLst/>
          </a:prstGeom>
          <a:noFill/>
        </p:spPr>
        <p:txBody>
          <a:bodyPr wrap="square" rtlCol="0">
            <a:spAutoFit/>
          </a:bodyPr>
          <a:lstStyle/>
          <a:p>
            <a:pPr marL="342900" indent="-342900" algn="just">
              <a:spcAft>
                <a:spcPts val="600"/>
              </a:spcAft>
              <a:buFont typeface="Wingdings" pitchFamily="2" charset="2"/>
              <a:buChar char="v"/>
            </a:pPr>
            <a:r>
              <a:rPr lang="vi-VN" sz="2000" dirty="0">
                <a:solidFill>
                  <a:prstClr val="black"/>
                </a:solidFill>
                <a:latin typeface="Times New Roman" pitchFamily="18" charset="0"/>
                <a:cs typeface="Times New Roman" pitchFamily="18" charset="0"/>
              </a:rPr>
              <a:t> </a:t>
            </a:r>
            <a:r>
              <a:rPr lang="en-US" sz="2000" dirty="0" err="1">
                <a:latin typeface="Times New Roman" pitchFamily="18" charset="0"/>
                <a:cs typeface="Times New Roman" pitchFamily="18" charset="0"/>
              </a:rPr>
              <a:t>Chưa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hỗ</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trợ</a:t>
            </a:r>
            <a:r>
              <a:rPr lang="en-US" sz="2000" dirty="0">
                <a:latin typeface="Times New Roman" pitchFamily="18" charset="0"/>
                <a:cs typeface="Times New Roman" pitchFamily="18" charset="0"/>
              </a:rPr>
              <a:t> Object-Relational Mapping (ORM</a:t>
            </a:r>
            <a:r>
              <a:rPr lang="en-US" sz="2000" dirty="0" smtClean="0">
                <a:latin typeface="Times New Roman" pitchFamily="18" charset="0"/>
                <a:cs typeface="Times New Roman" pitchFamily="18" charset="0"/>
              </a:rPr>
              <a:t>)</a:t>
            </a:r>
          </a:p>
          <a:p>
            <a:pPr marL="342900" indent="-342900" algn="just">
              <a:spcAft>
                <a:spcPts val="600"/>
              </a:spcAft>
              <a:buFont typeface="Wingdings" pitchFamily="2" charset="2"/>
              <a:buChar char="v"/>
            </a:pPr>
            <a:r>
              <a:rPr lang="vi-VN" sz="2000" dirty="0">
                <a:latin typeface="Times New Roman" pitchFamily="18" charset="0"/>
                <a:cs typeface="Times New Roman" pitchFamily="18" charset="0"/>
              </a:rPr>
              <a:t>Chưa hỗ trợ AJAX (Asynchronous Javascrip and XML</a:t>
            </a:r>
            <a:r>
              <a:rPr lang="vi-VN"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marL="342900" indent="-342900" algn="just">
              <a:spcAft>
                <a:spcPts val="600"/>
              </a:spcAft>
              <a:buFont typeface="Wingdings" pitchFamily="2" charset="2"/>
              <a:buChar char="v"/>
            </a:pPr>
            <a:r>
              <a:rPr lang="vi-VN" sz="2000" dirty="0">
                <a:latin typeface="Times New Roman" pitchFamily="18" charset="0"/>
                <a:cs typeface="Times New Roman" pitchFamily="18" charset="0"/>
              </a:rPr>
              <a:t>Chưa hỗ trợ một số module thông </a:t>
            </a:r>
            <a:r>
              <a:rPr lang="vi-VN" sz="2000" dirty="0" smtClean="0">
                <a:latin typeface="Times New Roman" pitchFamily="18" charset="0"/>
                <a:cs typeface="Times New Roman" pitchFamily="18" charset="0"/>
              </a:rPr>
              <a:t>dụng</a:t>
            </a:r>
            <a:endParaRPr lang="en-US" sz="2000" dirty="0" smtClean="0">
              <a:latin typeface="Times New Roman" pitchFamily="18" charset="0"/>
              <a:cs typeface="Times New Roman" pitchFamily="18" charset="0"/>
            </a:endParaRPr>
          </a:p>
          <a:p>
            <a:pPr marL="342900" indent="-342900" algn="just">
              <a:spcAft>
                <a:spcPts val="600"/>
              </a:spcAft>
              <a:buFont typeface="Wingdings" pitchFamily="2" charset="2"/>
              <a:buChar char="v"/>
            </a:pPr>
            <a:r>
              <a:rPr lang="vi-VN" sz="2000" dirty="0">
                <a:latin typeface="Times New Roman" pitchFamily="18" charset="0"/>
                <a:cs typeface="Times New Roman" pitchFamily="18" charset="0"/>
              </a:rPr>
              <a:t>Chưa hỗ trợ Event Driver </a:t>
            </a:r>
            <a:r>
              <a:rPr lang="vi-VN" sz="2000" dirty="0" smtClean="0">
                <a:latin typeface="Times New Roman" pitchFamily="18" charset="0"/>
                <a:cs typeface="Times New Roman" pitchFamily="18" charset="0"/>
              </a:rPr>
              <a:t>Programming</a:t>
            </a:r>
            <a:endParaRPr lang="vi-VN" sz="2000"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30439102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bldP spid="8" grpId="0" animBg="1"/>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2332" y="116632"/>
            <a:ext cx="8856984" cy="769441"/>
          </a:xfrm>
          <a:prstGeom prst="rect">
            <a:avLst/>
          </a:prstGeom>
          <a:noFill/>
        </p:spPr>
        <p:txBody>
          <a:bodyPr wrap="square" rtlCol="0">
            <a:spAutoFit/>
          </a:bodyPr>
          <a:lstStyle/>
          <a:p>
            <a:pPr algn="ctr"/>
            <a:r>
              <a:rPr lang="vi-VN" sz="4400" b="1" dirty="0">
                <a:ln w="1905"/>
                <a:gradFill>
                  <a:gsLst>
                    <a:gs pos="0">
                      <a:srgbClr val="777C84">
                        <a:shade val="20000"/>
                        <a:satMod val="200000"/>
                      </a:srgbClr>
                    </a:gs>
                    <a:gs pos="78000">
                      <a:srgbClr val="777C84">
                        <a:tint val="90000"/>
                        <a:shade val="89000"/>
                        <a:satMod val="220000"/>
                      </a:srgbClr>
                    </a:gs>
                    <a:gs pos="100000">
                      <a:srgbClr val="777C84">
                        <a:tint val="12000"/>
                        <a:satMod val="255000"/>
                      </a:srgbClr>
                    </a:gs>
                  </a:gsLst>
                  <a:lin ang="5400000"/>
                </a:gradFill>
                <a:effectLst>
                  <a:innerShdw blurRad="69850" dist="43180" dir="5400000">
                    <a:srgbClr val="000000">
                      <a:alpha val="65000"/>
                    </a:srgbClr>
                  </a:innerShdw>
                </a:effectLst>
                <a:cs typeface="Times New Roman"/>
              </a:rPr>
              <a:t>Chương trình chat </a:t>
            </a:r>
          </a:p>
        </p:txBody>
      </p:sp>
    </p:spTree>
    <p:extLst>
      <p:ext uri="{BB962C8B-B14F-4D97-AF65-F5344CB8AC3E}">
        <p14:creationId xmlns:p14="http://schemas.microsoft.com/office/powerpoint/2010/main" val="24121668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408" y="381000"/>
            <a:ext cx="7598391"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26985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547664" y="620688"/>
            <a:ext cx="6408712" cy="1107996"/>
          </a:xfrm>
          <a:prstGeom prst="rect">
            <a:avLst/>
          </a:prstGeom>
          <a:noFill/>
        </p:spPr>
        <p:txBody>
          <a:bodyPr wrap="square" rtlCol="0">
            <a:spAutoFit/>
          </a:bodyPr>
          <a:lstStyle/>
          <a:p>
            <a:r>
              <a:rPr lang="en-US" sz="6600" b="1" dirty="0">
                <a:ln w="19050">
                  <a:solidFill>
                    <a:srgbClr val="575F6D">
                      <a:tint val="1000"/>
                    </a:srgbClr>
                  </a:solidFill>
                  <a:prstDash val="solid"/>
                </a:ln>
                <a:solidFill>
                  <a:srgbClr val="575F6D">
                    <a:lumMod val="75000"/>
                  </a:srgbClr>
                </a:solidFill>
                <a:effectLst>
                  <a:outerShdw blurRad="50000" dist="50800" dir="7500000" algn="tl">
                    <a:srgbClr val="000000">
                      <a:shade val="5000"/>
                      <a:alpha val="35000"/>
                    </a:srgbClr>
                  </a:outerShdw>
                </a:effectLst>
                <a:latin typeface="Times New Roman" pitchFamily="18" charset="0"/>
                <a:cs typeface="Times New Roman" pitchFamily="18" charset="0"/>
              </a:rPr>
              <a:t>⁂</a:t>
            </a:r>
            <a:r>
              <a:rPr lang="en-US" sz="6600" b="1" dirty="0" err="1">
                <a:ln w="19050">
                  <a:solidFill>
                    <a:srgbClr val="575F6D">
                      <a:tint val="1000"/>
                    </a:srgbClr>
                  </a:solidFill>
                  <a:prstDash val="solid"/>
                </a:ln>
                <a:solidFill>
                  <a:srgbClr val="575F6D">
                    <a:lumMod val="75000"/>
                  </a:srgbClr>
                </a:solidFill>
                <a:effectLst>
                  <a:outerShdw blurRad="50000" dist="50800" dir="7500000" algn="tl">
                    <a:srgbClr val="000000">
                      <a:shade val="5000"/>
                      <a:alpha val="35000"/>
                    </a:srgbClr>
                  </a:outerShdw>
                </a:effectLst>
                <a:latin typeface="Times New Roman" pitchFamily="18" charset="0"/>
                <a:cs typeface="Times New Roman" pitchFamily="18" charset="0"/>
              </a:rPr>
              <a:t>Thành</a:t>
            </a:r>
            <a:r>
              <a:rPr lang="en-US" sz="6600" b="1" dirty="0">
                <a:ln w="19050">
                  <a:solidFill>
                    <a:srgbClr val="575F6D">
                      <a:tint val="1000"/>
                    </a:srgbClr>
                  </a:solidFill>
                  <a:prstDash val="solid"/>
                </a:ln>
                <a:solidFill>
                  <a:srgbClr val="575F6D">
                    <a:lumMod val="75000"/>
                  </a:srgbClr>
                </a:solidFill>
                <a:effectLst>
                  <a:outerShdw blurRad="50000" dist="50800" dir="7500000" algn="tl">
                    <a:srgbClr val="000000">
                      <a:shade val="5000"/>
                      <a:alpha val="35000"/>
                    </a:srgbClr>
                  </a:outerShdw>
                </a:effectLst>
                <a:latin typeface="Times New Roman" pitchFamily="18" charset="0"/>
                <a:cs typeface="Times New Roman" pitchFamily="18" charset="0"/>
              </a:rPr>
              <a:t> </a:t>
            </a:r>
            <a:r>
              <a:rPr lang="en-US" sz="6600" b="1" dirty="0" err="1">
                <a:ln w="19050">
                  <a:solidFill>
                    <a:srgbClr val="575F6D">
                      <a:tint val="1000"/>
                    </a:srgbClr>
                  </a:solidFill>
                  <a:prstDash val="solid"/>
                </a:ln>
                <a:solidFill>
                  <a:srgbClr val="575F6D">
                    <a:lumMod val="75000"/>
                  </a:srgbClr>
                </a:solidFill>
                <a:effectLst>
                  <a:outerShdw blurRad="50000" dist="50800" dir="7500000" algn="tl">
                    <a:srgbClr val="000000">
                      <a:shade val="5000"/>
                      <a:alpha val="35000"/>
                    </a:srgbClr>
                  </a:outerShdw>
                </a:effectLst>
                <a:latin typeface="Times New Roman" pitchFamily="18" charset="0"/>
                <a:cs typeface="Times New Roman" pitchFamily="18" charset="0"/>
              </a:rPr>
              <a:t>viên</a:t>
            </a:r>
            <a:r>
              <a:rPr lang="en-US" sz="6600" b="1" dirty="0">
                <a:ln w="19050">
                  <a:solidFill>
                    <a:srgbClr val="575F6D">
                      <a:tint val="1000"/>
                    </a:srgbClr>
                  </a:solidFill>
                  <a:prstDash val="solid"/>
                </a:ln>
                <a:solidFill>
                  <a:srgbClr val="575F6D">
                    <a:lumMod val="75000"/>
                  </a:srgbClr>
                </a:solidFill>
                <a:effectLst>
                  <a:outerShdw blurRad="50000" dist="50800" dir="7500000" algn="tl">
                    <a:srgbClr val="000000">
                      <a:shade val="5000"/>
                      <a:alpha val="35000"/>
                    </a:srgbClr>
                  </a:outerShdw>
                </a:effectLst>
                <a:latin typeface="Times New Roman" pitchFamily="18" charset="0"/>
                <a:cs typeface="Times New Roman" pitchFamily="18" charset="0"/>
              </a:rPr>
              <a:t>:</a:t>
            </a:r>
          </a:p>
        </p:txBody>
      </p:sp>
      <p:grpSp>
        <p:nvGrpSpPr>
          <p:cNvPr id="2" name="Group 1"/>
          <p:cNvGrpSpPr/>
          <p:nvPr/>
        </p:nvGrpSpPr>
        <p:grpSpPr>
          <a:xfrm>
            <a:off x="282991" y="2354817"/>
            <a:ext cx="8650025" cy="3063575"/>
            <a:chOff x="188416" y="1430198"/>
            <a:chExt cx="8650025" cy="3063575"/>
          </a:xfrm>
        </p:grpSpPr>
        <p:sp>
          <p:nvSpPr>
            <p:cNvPr id="8" name="Flowchart: Alternate Process 7"/>
            <p:cNvSpPr/>
            <p:nvPr/>
          </p:nvSpPr>
          <p:spPr>
            <a:xfrm>
              <a:off x="712718" y="2651303"/>
              <a:ext cx="5190698" cy="612648"/>
            </a:xfrm>
            <a:prstGeom prst="flowChartAlternateProcess">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a:solidFill>
                    <a:prstClr val="black">
                      <a:lumMod val="75000"/>
                      <a:lumOff val="25000"/>
                    </a:prstClr>
                  </a:solidFill>
                  <a:latin typeface="Times New Roman" pitchFamily="18" charset="0"/>
                  <a:cs typeface="Times New Roman" pitchFamily="18" charset="0"/>
                </a:rPr>
                <a:t>Trần</a:t>
              </a:r>
              <a:r>
                <a:rPr lang="en-US" sz="3200" b="1" dirty="0">
                  <a:solidFill>
                    <a:prstClr val="black">
                      <a:lumMod val="75000"/>
                      <a:lumOff val="25000"/>
                    </a:prstClr>
                  </a:solidFill>
                  <a:latin typeface="Times New Roman" pitchFamily="18" charset="0"/>
                  <a:cs typeface="Times New Roman" pitchFamily="18" charset="0"/>
                </a:rPr>
                <a:t> </a:t>
              </a:r>
              <a:r>
                <a:rPr lang="en-US" sz="3200" b="1" dirty="0" err="1">
                  <a:solidFill>
                    <a:prstClr val="black">
                      <a:lumMod val="75000"/>
                      <a:lumOff val="25000"/>
                    </a:prstClr>
                  </a:solidFill>
                  <a:latin typeface="Times New Roman" pitchFamily="18" charset="0"/>
                  <a:cs typeface="Times New Roman" pitchFamily="18" charset="0"/>
                </a:rPr>
                <a:t>Duy</a:t>
              </a:r>
              <a:endParaRPr lang="en-US" sz="3200" b="1" dirty="0">
                <a:solidFill>
                  <a:prstClr val="black">
                    <a:lumMod val="75000"/>
                    <a:lumOff val="25000"/>
                  </a:prstClr>
                </a:solidFill>
                <a:latin typeface="Times New Roman" pitchFamily="18" charset="0"/>
                <a:cs typeface="Times New Roman" pitchFamily="18" charset="0"/>
              </a:endParaRPr>
            </a:p>
          </p:txBody>
        </p:sp>
        <p:sp>
          <p:nvSpPr>
            <p:cNvPr id="16" name="Flowchart: Alternate Process 15"/>
            <p:cNvSpPr/>
            <p:nvPr/>
          </p:nvSpPr>
          <p:spPr>
            <a:xfrm>
              <a:off x="645616" y="3730249"/>
              <a:ext cx="5247564" cy="612648"/>
            </a:xfrm>
            <a:prstGeom prst="flowChartAlternateProcess">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solidFill>
                    <a:prstClr val="black">
                      <a:lumMod val="75000"/>
                      <a:lumOff val="25000"/>
                    </a:prstClr>
                  </a:solidFill>
                  <a:latin typeface="Times New Roman" pitchFamily="18" charset="0"/>
                  <a:cs typeface="Times New Roman" pitchFamily="18" charset="0"/>
                </a:rPr>
                <a:t>Nguyễn</a:t>
              </a:r>
              <a:r>
                <a:rPr lang="en-US" sz="3200" b="1" dirty="0" smtClean="0">
                  <a:solidFill>
                    <a:prstClr val="black">
                      <a:lumMod val="75000"/>
                      <a:lumOff val="25000"/>
                    </a:prstClr>
                  </a:solidFill>
                  <a:latin typeface="Times New Roman" pitchFamily="18" charset="0"/>
                  <a:cs typeface="Times New Roman" pitchFamily="18" charset="0"/>
                </a:rPr>
                <a:t> </a:t>
              </a:r>
              <a:r>
                <a:rPr lang="en-US" sz="3200" b="1" dirty="0" err="1" smtClean="0">
                  <a:solidFill>
                    <a:prstClr val="black">
                      <a:lumMod val="75000"/>
                      <a:lumOff val="25000"/>
                    </a:prstClr>
                  </a:solidFill>
                  <a:latin typeface="Times New Roman" pitchFamily="18" charset="0"/>
                  <a:cs typeface="Times New Roman" pitchFamily="18" charset="0"/>
                </a:rPr>
                <a:t>Đức</a:t>
              </a:r>
              <a:r>
                <a:rPr lang="en-US" sz="3200" b="1" dirty="0" smtClean="0">
                  <a:solidFill>
                    <a:prstClr val="black">
                      <a:lumMod val="75000"/>
                      <a:lumOff val="25000"/>
                    </a:prstClr>
                  </a:solidFill>
                  <a:latin typeface="Times New Roman" pitchFamily="18" charset="0"/>
                  <a:cs typeface="Times New Roman" pitchFamily="18" charset="0"/>
                </a:rPr>
                <a:t> </a:t>
              </a:r>
              <a:r>
                <a:rPr lang="en-US" sz="3200" b="1" dirty="0" err="1" smtClean="0">
                  <a:solidFill>
                    <a:prstClr val="black">
                      <a:lumMod val="75000"/>
                      <a:lumOff val="25000"/>
                    </a:prstClr>
                  </a:solidFill>
                  <a:latin typeface="Times New Roman" pitchFamily="18" charset="0"/>
                  <a:cs typeface="Times New Roman" pitchFamily="18" charset="0"/>
                </a:rPr>
                <a:t>Huyên</a:t>
              </a:r>
              <a:endParaRPr lang="en-US" sz="3200" b="1" dirty="0">
                <a:solidFill>
                  <a:prstClr val="black">
                    <a:lumMod val="75000"/>
                    <a:lumOff val="25000"/>
                  </a:prstClr>
                </a:solidFill>
                <a:latin typeface="Times New Roman" pitchFamily="18" charset="0"/>
                <a:cs typeface="Times New Roman" pitchFamily="18" charset="0"/>
              </a:endParaRPr>
            </a:p>
          </p:txBody>
        </p:sp>
        <p:sp>
          <p:nvSpPr>
            <p:cNvPr id="12" name="Diamond 11"/>
            <p:cNvSpPr/>
            <p:nvPr/>
          </p:nvSpPr>
          <p:spPr>
            <a:xfrm>
              <a:off x="220261" y="2500427"/>
              <a:ext cx="914400" cy="914400"/>
            </a:xfrm>
            <a:prstGeom prst="diamond">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prstClr val="black">
                      <a:lumMod val="75000"/>
                      <a:lumOff val="25000"/>
                    </a:prstClr>
                  </a:solidFill>
                  <a:latin typeface="Times New Roman" pitchFamily="18" charset="0"/>
                  <a:cs typeface="Times New Roman" pitchFamily="18" charset="0"/>
                </a:rPr>
                <a:t>2</a:t>
              </a:r>
            </a:p>
          </p:txBody>
        </p:sp>
        <p:sp>
          <p:nvSpPr>
            <p:cNvPr id="20" name="Diamond 19"/>
            <p:cNvSpPr/>
            <p:nvPr/>
          </p:nvSpPr>
          <p:spPr>
            <a:xfrm>
              <a:off x="188416" y="3579373"/>
              <a:ext cx="914400" cy="914400"/>
            </a:xfrm>
            <a:prstGeom prst="diamond">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prstClr val="black">
                      <a:lumMod val="75000"/>
                      <a:lumOff val="25000"/>
                    </a:prstClr>
                  </a:solidFill>
                  <a:latin typeface="Times New Roman" pitchFamily="18" charset="0"/>
                  <a:cs typeface="Times New Roman" pitchFamily="18" charset="0"/>
                </a:rPr>
                <a:t>3</a:t>
              </a:r>
            </a:p>
          </p:txBody>
        </p:sp>
        <p:sp>
          <p:nvSpPr>
            <p:cNvPr id="19" name="Snip Diagonal Corner Rectangle 18"/>
            <p:cNvSpPr/>
            <p:nvPr/>
          </p:nvSpPr>
          <p:spPr>
            <a:xfrm>
              <a:off x="6400041" y="1599790"/>
              <a:ext cx="2438400" cy="612648"/>
            </a:xfrm>
            <a:prstGeom prst="snip2Diag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575F6D">
                      <a:lumMod val="75000"/>
                    </a:srgbClr>
                  </a:solidFill>
                  <a:latin typeface="Times New Roman" pitchFamily="18" charset="0"/>
                  <a:cs typeface="Times New Roman" pitchFamily="18" charset="0"/>
                </a:rPr>
                <a:t>1420035</a:t>
              </a:r>
              <a:endParaRPr lang="en-US" sz="2800" b="1" dirty="0">
                <a:solidFill>
                  <a:srgbClr val="575F6D">
                    <a:lumMod val="75000"/>
                  </a:srgbClr>
                </a:solidFill>
                <a:latin typeface="Times New Roman" pitchFamily="18" charset="0"/>
                <a:cs typeface="Times New Roman" pitchFamily="18" charset="0"/>
              </a:endParaRPr>
            </a:p>
          </p:txBody>
        </p:sp>
        <p:sp>
          <p:nvSpPr>
            <p:cNvPr id="27" name="Snip Diagonal Corner Rectangle 26"/>
            <p:cNvSpPr/>
            <p:nvPr/>
          </p:nvSpPr>
          <p:spPr>
            <a:xfrm>
              <a:off x="6400041" y="2678736"/>
              <a:ext cx="2438400" cy="612648"/>
            </a:xfrm>
            <a:prstGeom prst="snip2Diag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575F6D">
                      <a:lumMod val="75000"/>
                    </a:srgbClr>
                  </a:solidFill>
                  <a:latin typeface="Times New Roman" pitchFamily="18" charset="0"/>
                  <a:cs typeface="Times New Roman" pitchFamily="18" charset="0"/>
                </a:rPr>
                <a:t>1520030</a:t>
              </a:r>
              <a:endParaRPr lang="en-US" sz="2800" b="1" dirty="0">
                <a:solidFill>
                  <a:srgbClr val="575F6D">
                    <a:lumMod val="75000"/>
                  </a:srgbClr>
                </a:solidFill>
                <a:latin typeface="Times New Roman" pitchFamily="18" charset="0"/>
                <a:cs typeface="Times New Roman" pitchFamily="18" charset="0"/>
              </a:endParaRPr>
            </a:p>
          </p:txBody>
        </p:sp>
        <p:sp>
          <p:nvSpPr>
            <p:cNvPr id="28" name="Snip Diagonal Corner Rectangle 27"/>
            <p:cNvSpPr/>
            <p:nvPr/>
          </p:nvSpPr>
          <p:spPr>
            <a:xfrm>
              <a:off x="6390943" y="3699635"/>
              <a:ext cx="2438400" cy="612648"/>
            </a:xfrm>
            <a:prstGeom prst="snip2Diag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575F6D">
                      <a:lumMod val="75000"/>
                    </a:srgbClr>
                  </a:solidFill>
                  <a:latin typeface="Times New Roman" pitchFamily="18" charset="0"/>
                  <a:cs typeface="Times New Roman" pitchFamily="18" charset="0"/>
                </a:rPr>
                <a:t>1520070</a:t>
              </a:r>
              <a:endParaRPr lang="en-US" sz="2800" b="1" dirty="0">
                <a:solidFill>
                  <a:srgbClr val="575F6D">
                    <a:lumMod val="75000"/>
                  </a:srgbClr>
                </a:solidFill>
                <a:latin typeface="Times New Roman" pitchFamily="18" charset="0"/>
                <a:cs typeface="Times New Roman" pitchFamily="18" charset="0"/>
              </a:endParaRPr>
            </a:p>
          </p:txBody>
        </p:sp>
        <p:sp>
          <p:nvSpPr>
            <p:cNvPr id="25" name="Flowchart: Alternate Process 24"/>
            <p:cNvSpPr/>
            <p:nvPr/>
          </p:nvSpPr>
          <p:spPr>
            <a:xfrm>
              <a:off x="711152" y="1581074"/>
              <a:ext cx="5190698" cy="612648"/>
            </a:xfrm>
            <a:prstGeom prst="flowChartAlternateProcess">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solidFill>
                    <a:prstClr val="black">
                      <a:lumMod val="75000"/>
                      <a:lumOff val="25000"/>
                    </a:prstClr>
                  </a:solidFill>
                  <a:latin typeface="Times New Roman" pitchFamily="18" charset="0"/>
                  <a:cs typeface="Times New Roman" pitchFamily="18" charset="0"/>
                </a:rPr>
                <a:t>Vũ</a:t>
              </a:r>
              <a:r>
                <a:rPr lang="en-US" sz="3200" b="1" dirty="0" smtClean="0">
                  <a:solidFill>
                    <a:prstClr val="black">
                      <a:lumMod val="75000"/>
                      <a:lumOff val="25000"/>
                    </a:prstClr>
                  </a:solidFill>
                  <a:latin typeface="Times New Roman" pitchFamily="18" charset="0"/>
                  <a:cs typeface="Times New Roman" pitchFamily="18" charset="0"/>
                </a:rPr>
                <a:t> </a:t>
              </a:r>
              <a:r>
                <a:rPr lang="en-US" sz="3200" b="1" dirty="0" err="1" smtClean="0">
                  <a:solidFill>
                    <a:prstClr val="black">
                      <a:lumMod val="75000"/>
                      <a:lumOff val="25000"/>
                    </a:prstClr>
                  </a:solidFill>
                  <a:latin typeface="Times New Roman" pitchFamily="18" charset="0"/>
                  <a:cs typeface="Times New Roman" pitchFamily="18" charset="0"/>
                </a:rPr>
                <a:t>Văn</a:t>
              </a:r>
              <a:r>
                <a:rPr lang="en-US" sz="3200" b="1" dirty="0" smtClean="0">
                  <a:solidFill>
                    <a:prstClr val="black">
                      <a:lumMod val="75000"/>
                      <a:lumOff val="25000"/>
                    </a:prstClr>
                  </a:solidFill>
                  <a:latin typeface="Times New Roman" pitchFamily="18" charset="0"/>
                  <a:cs typeface="Times New Roman" pitchFamily="18" charset="0"/>
                </a:rPr>
                <a:t> </a:t>
              </a:r>
              <a:r>
                <a:rPr lang="en-US" sz="3200" b="1" dirty="0" err="1" smtClean="0">
                  <a:solidFill>
                    <a:prstClr val="black">
                      <a:lumMod val="75000"/>
                      <a:lumOff val="25000"/>
                    </a:prstClr>
                  </a:solidFill>
                  <a:latin typeface="Times New Roman" pitchFamily="18" charset="0"/>
                  <a:cs typeface="Times New Roman" pitchFamily="18" charset="0"/>
                </a:rPr>
                <a:t>Hảo</a:t>
              </a:r>
              <a:endParaRPr lang="en-US" sz="3200" b="1" dirty="0">
                <a:solidFill>
                  <a:prstClr val="black">
                    <a:lumMod val="75000"/>
                    <a:lumOff val="25000"/>
                  </a:prstClr>
                </a:solidFill>
                <a:latin typeface="Times New Roman" pitchFamily="18" charset="0"/>
                <a:cs typeface="Times New Roman" pitchFamily="18" charset="0"/>
              </a:endParaRPr>
            </a:p>
          </p:txBody>
        </p:sp>
        <p:sp>
          <p:nvSpPr>
            <p:cNvPr id="26" name="Diamond 25"/>
            <p:cNvSpPr/>
            <p:nvPr/>
          </p:nvSpPr>
          <p:spPr>
            <a:xfrm>
              <a:off x="218695" y="1430198"/>
              <a:ext cx="914400" cy="914400"/>
            </a:xfrm>
            <a:prstGeom prst="diamond">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prstClr val="black">
                      <a:lumMod val="75000"/>
                      <a:lumOff val="25000"/>
                    </a:prstClr>
                  </a:solidFill>
                  <a:latin typeface="Times New Roman" pitchFamily="18" charset="0"/>
                  <a:cs typeface="Times New Roman" pitchFamily="18" charset="0"/>
                </a:rPr>
                <a:t>1</a:t>
              </a:r>
            </a:p>
          </p:txBody>
        </p:sp>
      </p:grpSp>
    </p:spTree>
    <p:extLst>
      <p:ext uri="{BB962C8B-B14F-4D97-AF65-F5344CB8AC3E}">
        <p14:creationId xmlns:p14="http://schemas.microsoft.com/office/powerpoint/2010/main" val="23214467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115616" y="260648"/>
            <a:ext cx="6984776" cy="1569660"/>
          </a:xfrm>
          <a:prstGeom prst="rect">
            <a:avLst/>
          </a:prstGeom>
          <a:noFill/>
        </p:spPr>
        <p:txBody>
          <a:bodyPr wrap="square" rtlCol="0">
            <a:spAutoFit/>
          </a:bodyPr>
          <a:lstStyle/>
          <a:p>
            <a:r>
              <a:rPr lang="en-US" sz="8000" b="1" dirty="0">
                <a:ln w="19050">
                  <a:solidFill>
                    <a:srgbClr val="575F6D">
                      <a:tint val="1000"/>
                    </a:srgbClr>
                  </a:solidFill>
                  <a:prstDash val="solid"/>
                </a:ln>
                <a:solidFill>
                  <a:srgbClr val="575F6D">
                    <a:lumMod val="75000"/>
                  </a:srgbClr>
                </a:solidFill>
                <a:effectLst>
                  <a:outerShdw blurRad="50000" dist="50800" dir="7500000" algn="tl">
                    <a:srgbClr val="000000">
                      <a:shade val="5000"/>
                      <a:alpha val="35000"/>
                    </a:srgbClr>
                  </a:outerShdw>
                </a:effectLst>
                <a:latin typeface="Times New Roman" pitchFamily="18" charset="0"/>
                <a:cs typeface="Times New Roman" pitchFamily="18" charset="0"/>
              </a:rPr>
              <a:t>⁂ </a:t>
            </a:r>
            <a:r>
              <a:rPr lang="en-US" sz="8000" b="1" dirty="0" err="1">
                <a:ln w="19050">
                  <a:solidFill>
                    <a:srgbClr val="575F6D">
                      <a:tint val="1000"/>
                    </a:srgbClr>
                  </a:solidFill>
                  <a:prstDash val="solid"/>
                </a:ln>
                <a:solidFill>
                  <a:srgbClr val="575F6D">
                    <a:lumMod val="75000"/>
                  </a:srgbClr>
                </a:solidFill>
                <a:effectLst>
                  <a:outerShdw blurRad="50000" dist="50800" dir="7500000" algn="tl">
                    <a:srgbClr val="000000">
                      <a:shade val="5000"/>
                      <a:alpha val="35000"/>
                    </a:srgbClr>
                  </a:outerShdw>
                </a:effectLst>
                <a:latin typeface="Times New Roman" pitchFamily="18" charset="0"/>
                <a:cs typeface="Times New Roman" pitchFamily="18" charset="0"/>
              </a:rPr>
              <a:t>Nội</a:t>
            </a:r>
            <a:r>
              <a:rPr lang="en-US" sz="8000" b="1" dirty="0">
                <a:ln w="19050">
                  <a:solidFill>
                    <a:srgbClr val="575F6D">
                      <a:tint val="1000"/>
                    </a:srgbClr>
                  </a:solidFill>
                  <a:prstDash val="solid"/>
                </a:ln>
                <a:solidFill>
                  <a:srgbClr val="575F6D">
                    <a:lumMod val="75000"/>
                  </a:srgbClr>
                </a:solidFill>
                <a:effectLst>
                  <a:outerShdw blurRad="50000" dist="50800" dir="7500000" algn="tl">
                    <a:srgbClr val="000000">
                      <a:shade val="5000"/>
                      <a:alpha val="35000"/>
                    </a:srgbClr>
                  </a:outerShdw>
                </a:effectLst>
                <a:latin typeface="Times New Roman" pitchFamily="18" charset="0"/>
                <a:cs typeface="Times New Roman" pitchFamily="18" charset="0"/>
              </a:rPr>
              <a:t> </a:t>
            </a:r>
            <a:r>
              <a:rPr lang="en-US" sz="9600" b="1" dirty="0">
                <a:ln w="19050">
                  <a:solidFill>
                    <a:srgbClr val="575F6D">
                      <a:tint val="1000"/>
                    </a:srgbClr>
                  </a:solidFill>
                  <a:prstDash val="solid"/>
                </a:ln>
                <a:solidFill>
                  <a:srgbClr val="575F6D">
                    <a:lumMod val="75000"/>
                  </a:srgbClr>
                </a:solidFill>
                <a:effectLst>
                  <a:outerShdw blurRad="50000" dist="50800" dir="7500000" algn="tl">
                    <a:srgbClr val="000000">
                      <a:shade val="5000"/>
                      <a:alpha val="35000"/>
                    </a:srgbClr>
                  </a:outerShdw>
                </a:effectLst>
                <a:latin typeface="Times New Roman" pitchFamily="18" charset="0"/>
                <a:cs typeface="Times New Roman" pitchFamily="18" charset="0"/>
              </a:rPr>
              <a:t>Dung</a:t>
            </a:r>
            <a:r>
              <a:rPr lang="en-US" sz="8000" b="1" dirty="0">
                <a:ln w="19050">
                  <a:solidFill>
                    <a:srgbClr val="575F6D">
                      <a:tint val="1000"/>
                    </a:srgbClr>
                  </a:solidFill>
                  <a:prstDash val="solid"/>
                </a:ln>
                <a:solidFill>
                  <a:srgbClr val="575F6D">
                    <a:lumMod val="75000"/>
                  </a:srgbClr>
                </a:solidFill>
                <a:effectLst>
                  <a:outerShdw blurRad="50000" dist="50800" dir="7500000" algn="tl">
                    <a:srgbClr val="000000">
                      <a:shade val="5000"/>
                      <a:alpha val="35000"/>
                    </a:srgbClr>
                  </a:outerShdw>
                </a:effectLst>
                <a:latin typeface="Times New Roman" pitchFamily="18" charset="0"/>
                <a:cs typeface="Times New Roman" pitchFamily="18" charset="0"/>
              </a:rPr>
              <a:t>:</a:t>
            </a:r>
          </a:p>
        </p:txBody>
      </p:sp>
      <p:sp>
        <p:nvSpPr>
          <p:cNvPr id="2" name="TextBox 1"/>
          <p:cNvSpPr txBox="1"/>
          <p:nvPr/>
        </p:nvSpPr>
        <p:spPr>
          <a:xfrm>
            <a:off x="107504" y="1891753"/>
            <a:ext cx="9001000" cy="3170099"/>
          </a:xfrm>
          <a:prstGeom prst="rect">
            <a:avLst/>
          </a:prstGeom>
          <a:noFill/>
        </p:spPr>
        <p:txBody>
          <a:bodyPr wrap="square" rtlCol="0">
            <a:spAutoFit/>
          </a:bodyPr>
          <a:lstStyle/>
          <a:p>
            <a:pPr marL="285750" indent="-285750">
              <a:buFont typeface="Wingdings" pitchFamily="2" charset="2"/>
              <a:buChar char="Ø"/>
            </a:pPr>
            <a:r>
              <a:rPr lang="en-US" sz="4000" b="1" dirty="0" err="1" smtClean="0">
                <a:solidFill>
                  <a:srgbClr val="B32C16">
                    <a:lumMod val="50000"/>
                  </a:srgbClr>
                </a:solidFill>
                <a:latin typeface="Times New Roman" pitchFamily="18" charset="0"/>
                <a:cs typeface="Times New Roman" pitchFamily="18" charset="0"/>
              </a:rPr>
              <a:t>Giới</a:t>
            </a:r>
            <a:r>
              <a:rPr lang="en-US" sz="4000" b="1" dirty="0" smtClean="0">
                <a:solidFill>
                  <a:srgbClr val="B32C16">
                    <a:lumMod val="50000"/>
                  </a:srgbClr>
                </a:solidFill>
                <a:latin typeface="Times New Roman" pitchFamily="18" charset="0"/>
                <a:cs typeface="Times New Roman" pitchFamily="18" charset="0"/>
              </a:rPr>
              <a:t> </a:t>
            </a:r>
            <a:r>
              <a:rPr lang="en-US" sz="4000" b="1" dirty="0" err="1" smtClean="0">
                <a:solidFill>
                  <a:srgbClr val="B32C16">
                    <a:lumMod val="50000"/>
                  </a:srgbClr>
                </a:solidFill>
                <a:latin typeface="Times New Roman" pitchFamily="18" charset="0"/>
                <a:cs typeface="Times New Roman" pitchFamily="18" charset="0"/>
              </a:rPr>
              <a:t>thiệu</a:t>
            </a:r>
            <a:r>
              <a:rPr lang="en-US" sz="4000" b="1" dirty="0" smtClean="0">
                <a:solidFill>
                  <a:srgbClr val="B32C16">
                    <a:lumMod val="50000"/>
                  </a:srgbClr>
                </a:solidFill>
                <a:latin typeface="Times New Roman" pitchFamily="18" charset="0"/>
                <a:cs typeface="Times New Roman" pitchFamily="18" charset="0"/>
              </a:rPr>
              <a:t> </a:t>
            </a:r>
            <a:r>
              <a:rPr lang="en-US" sz="4000" b="1" dirty="0" err="1" smtClean="0">
                <a:solidFill>
                  <a:srgbClr val="B32C16">
                    <a:lumMod val="50000"/>
                  </a:srgbClr>
                </a:solidFill>
                <a:latin typeface="Times New Roman" pitchFamily="18" charset="0"/>
                <a:cs typeface="Times New Roman" pitchFamily="18" charset="0"/>
              </a:rPr>
              <a:t>ngôn</a:t>
            </a:r>
            <a:r>
              <a:rPr lang="en-US" sz="4000" b="1" dirty="0" smtClean="0">
                <a:solidFill>
                  <a:srgbClr val="B32C16">
                    <a:lumMod val="50000"/>
                  </a:srgbClr>
                </a:solidFill>
                <a:latin typeface="Times New Roman" pitchFamily="18" charset="0"/>
                <a:cs typeface="Times New Roman" pitchFamily="18" charset="0"/>
              </a:rPr>
              <a:t> </a:t>
            </a:r>
            <a:r>
              <a:rPr lang="en-US" sz="4000" b="1" dirty="0" err="1" smtClean="0">
                <a:solidFill>
                  <a:srgbClr val="B32C16">
                    <a:lumMod val="50000"/>
                  </a:srgbClr>
                </a:solidFill>
                <a:latin typeface="Times New Roman" pitchFamily="18" charset="0"/>
                <a:cs typeface="Times New Roman" pitchFamily="18" charset="0"/>
              </a:rPr>
              <a:t>ngữ</a:t>
            </a:r>
            <a:r>
              <a:rPr lang="en-US" sz="4000" b="1" dirty="0" smtClean="0">
                <a:solidFill>
                  <a:srgbClr val="B32C16">
                    <a:lumMod val="50000"/>
                  </a:srgbClr>
                </a:solidFill>
                <a:latin typeface="Times New Roman" pitchFamily="18" charset="0"/>
                <a:cs typeface="Times New Roman" pitchFamily="18" charset="0"/>
              </a:rPr>
              <a:t> PHP</a:t>
            </a:r>
          </a:p>
          <a:p>
            <a:pPr marL="285750" indent="-285750">
              <a:buFont typeface="Wingdings" pitchFamily="2" charset="2"/>
              <a:buChar char="Ø"/>
            </a:pPr>
            <a:r>
              <a:rPr lang="en-US" sz="4000" b="1" dirty="0" smtClean="0">
                <a:solidFill>
                  <a:srgbClr val="B32C16">
                    <a:lumMod val="50000"/>
                  </a:srgbClr>
                </a:solidFill>
                <a:latin typeface="Times New Roman" pitchFamily="18" charset="0"/>
                <a:cs typeface="Times New Roman" pitchFamily="18" charset="0"/>
              </a:rPr>
              <a:t>MySQL &amp; </a:t>
            </a:r>
            <a:r>
              <a:rPr lang="en-US" sz="4000" b="1" dirty="0" err="1" smtClean="0">
                <a:solidFill>
                  <a:srgbClr val="B32C16">
                    <a:lumMod val="50000"/>
                  </a:srgbClr>
                </a:solidFill>
                <a:latin typeface="Times New Roman" pitchFamily="18" charset="0"/>
                <a:cs typeface="Times New Roman" pitchFamily="18" charset="0"/>
              </a:rPr>
              <a:t>SQLyog</a:t>
            </a:r>
            <a:r>
              <a:rPr lang="en-US" sz="4000" b="1" dirty="0" smtClean="0">
                <a:solidFill>
                  <a:srgbClr val="B32C16">
                    <a:lumMod val="50000"/>
                  </a:srgbClr>
                </a:solidFill>
                <a:latin typeface="Times New Roman" pitchFamily="18" charset="0"/>
                <a:cs typeface="Times New Roman" pitchFamily="18" charset="0"/>
              </a:rPr>
              <a:t> &amp; </a:t>
            </a:r>
            <a:r>
              <a:rPr lang="en-US" sz="4000" b="1" dirty="0" err="1" smtClean="0">
                <a:solidFill>
                  <a:srgbClr val="B32C16">
                    <a:lumMod val="50000"/>
                  </a:srgbClr>
                </a:solidFill>
                <a:latin typeface="Times New Roman" pitchFamily="18" charset="0"/>
                <a:cs typeface="Times New Roman" pitchFamily="18" charset="0"/>
              </a:rPr>
              <a:t>phpMyAdmin</a:t>
            </a:r>
            <a:endParaRPr lang="en-US" sz="4000" b="1" dirty="0">
              <a:solidFill>
                <a:srgbClr val="B32C16">
                  <a:lumMod val="50000"/>
                </a:srgbClr>
              </a:solidFill>
              <a:latin typeface="Times New Roman" pitchFamily="18" charset="0"/>
              <a:cs typeface="Times New Roman" pitchFamily="18" charset="0"/>
            </a:endParaRPr>
          </a:p>
          <a:p>
            <a:pPr marL="285750" indent="-285750">
              <a:buFont typeface="Wingdings" pitchFamily="2" charset="2"/>
              <a:buChar char="Ø"/>
            </a:pPr>
            <a:r>
              <a:rPr lang="en-US" sz="4000" b="1" dirty="0" smtClean="0">
                <a:solidFill>
                  <a:srgbClr val="B32C16">
                    <a:lumMod val="50000"/>
                  </a:srgbClr>
                </a:solidFill>
                <a:latin typeface="Times New Roman" pitchFamily="18" charset="0"/>
                <a:cs typeface="Times New Roman" pitchFamily="18" charset="0"/>
              </a:rPr>
              <a:t>XAMPP</a:t>
            </a:r>
          </a:p>
          <a:p>
            <a:pPr marL="285750" indent="-285750">
              <a:buFont typeface="Wingdings" pitchFamily="2" charset="2"/>
              <a:buChar char="Ø"/>
            </a:pPr>
            <a:r>
              <a:rPr lang="en-US" sz="4000" b="1" dirty="0" err="1">
                <a:solidFill>
                  <a:srgbClr val="B32C16">
                    <a:lumMod val="50000"/>
                  </a:srgbClr>
                </a:solidFill>
                <a:latin typeface="Times New Roman" pitchFamily="18" charset="0"/>
                <a:cs typeface="Times New Roman" pitchFamily="18" charset="0"/>
              </a:rPr>
              <a:t>CodeIgniter</a:t>
            </a:r>
            <a:r>
              <a:rPr lang="en-US" sz="4000" b="1" dirty="0">
                <a:solidFill>
                  <a:srgbClr val="B32C16">
                    <a:lumMod val="50000"/>
                  </a:srgbClr>
                </a:solidFill>
                <a:latin typeface="Times New Roman" pitchFamily="18" charset="0"/>
                <a:cs typeface="Times New Roman" pitchFamily="18" charset="0"/>
              </a:rPr>
              <a:t> Web Framework (CI</a:t>
            </a:r>
            <a:r>
              <a:rPr lang="en-US" sz="4000" b="1" dirty="0" smtClean="0">
                <a:solidFill>
                  <a:srgbClr val="B32C16">
                    <a:lumMod val="50000"/>
                  </a:srgbClr>
                </a:solidFill>
                <a:latin typeface="Times New Roman" pitchFamily="18" charset="0"/>
                <a:cs typeface="Times New Roman" pitchFamily="18" charset="0"/>
              </a:rPr>
              <a:t>)</a:t>
            </a:r>
          </a:p>
          <a:p>
            <a:pPr marL="285750" indent="-285750">
              <a:buFont typeface="Wingdings" pitchFamily="2" charset="2"/>
              <a:buChar char="Ø"/>
            </a:pPr>
            <a:r>
              <a:rPr lang="en-US" sz="4000" b="1" dirty="0" err="1" smtClean="0">
                <a:solidFill>
                  <a:srgbClr val="B32C16">
                    <a:lumMod val="50000"/>
                  </a:srgbClr>
                </a:solidFill>
                <a:latin typeface="Times New Roman" pitchFamily="18" charset="0"/>
                <a:cs typeface="Times New Roman" pitchFamily="18" charset="0"/>
              </a:rPr>
              <a:t>Chương</a:t>
            </a:r>
            <a:r>
              <a:rPr lang="en-US" sz="4000" b="1" dirty="0" smtClean="0">
                <a:solidFill>
                  <a:srgbClr val="B32C16">
                    <a:lumMod val="50000"/>
                  </a:srgbClr>
                </a:solidFill>
                <a:latin typeface="Times New Roman" pitchFamily="18" charset="0"/>
                <a:cs typeface="Times New Roman" pitchFamily="18" charset="0"/>
              </a:rPr>
              <a:t> </a:t>
            </a:r>
            <a:r>
              <a:rPr lang="en-US" sz="4000" b="1" dirty="0" err="1" smtClean="0">
                <a:solidFill>
                  <a:srgbClr val="B32C16">
                    <a:lumMod val="50000"/>
                  </a:srgbClr>
                </a:solidFill>
                <a:latin typeface="Times New Roman" pitchFamily="18" charset="0"/>
                <a:cs typeface="Times New Roman" pitchFamily="18" charset="0"/>
              </a:rPr>
              <a:t>trình</a:t>
            </a:r>
            <a:r>
              <a:rPr lang="en-US" sz="4000" b="1" dirty="0" smtClean="0">
                <a:solidFill>
                  <a:srgbClr val="B32C16">
                    <a:lumMod val="50000"/>
                  </a:srgbClr>
                </a:solidFill>
                <a:latin typeface="Times New Roman" pitchFamily="18" charset="0"/>
                <a:cs typeface="Times New Roman" pitchFamily="18" charset="0"/>
              </a:rPr>
              <a:t> chat </a:t>
            </a:r>
          </a:p>
        </p:txBody>
      </p:sp>
    </p:spTree>
    <p:extLst>
      <p:ext uri="{BB962C8B-B14F-4D97-AF65-F5344CB8AC3E}">
        <p14:creationId xmlns:p14="http://schemas.microsoft.com/office/powerpoint/2010/main" val="36342756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00668"/>
            <a:ext cx="8856984" cy="769441"/>
          </a:xfrm>
          <a:prstGeom prst="rect">
            <a:avLst/>
          </a:prstGeom>
          <a:noFill/>
        </p:spPr>
        <p:txBody>
          <a:bodyPr wrap="square" rtlCol="0">
            <a:spAutoFit/>
          </a:bodyPr>
          <a:lstStyle/>
          <a:p>
            <a:pPr algn="ctr"/>
            <a:r>
              <a:rPr lang="en-US" sz="4400" b="1" dirty="0" err="1">
                <a:ln w="1905"/>
                <a:gradFill>
                  <a:gsLst>
                    <a:gs pos="0">
                      <a:srgbClr val="777C84">
                        <a:shade val="20000"/>
                        <a:satMod val="200000"/>
                      </a:srgbClr>
                    </a:gs>
                    <a:gs pos="78000">
                      <a:srgbClr val="777C84">
                        <a:tint val="90000"/>
                        <a:shade val="89000"/>
                        <a:satMod val="220000"/>
                      </a:srgbClr>
                    </a:gs>
                    <a:gs pos="100000">
                      <a:srgbClr val="777C84">
                        <a:tint val="12000"/>
                        <a:satMod val="255000"/>
                      </a:srgbClr>
                    </a:gs>
                  </a:gsLst>
                  <a:lin ang="5400000"/>
                </a:gradFill>
                <a:effectLst>
                  <a:innerShdw blurRad="69850" dist="43180" dir="5400000">
                    <a:srgbClr val="000000">
                      <a:alpha val="65000"/>
                    </a:srgbClr>
                  </a:innerShdw>
                </a:effectLst>
                <a:latin typeface="Times New Roman"/>
                <a:cs typeface="Times New Roman"/>
              </a:rPr>
              <a:t>Giới</a:t>
            </a:r>
            <a:r>
              <a:rPr lang="en-US" sz="4400" b="1" dirty="0">
                <a:ln w="1905"/>
                <a:gradFill>
                  <a:gsLst>
                    <a:gs pos="0">
                      <a:srgbClr val="777C84">
                        <a:shade val="20000"/>
                        <a:satMod val="200000"/>
                      </a:srgbClr>
                    </a:gs>
                    <a:gs pos="78000">
                      <a:srgbClr val="777C84">
                        <a:tint val="90000"/>
                        <a:shade val="89000"/>
                        <a:satMod val="220000"/>
                      </a:srgbClr>
                    </a:gs>
                    <a:gs pos="100000">
                      <a:srgbClr val="777C84">
                        <a:tint val="12000"/>
                        <a:satMod val="255000"/>
                      </a:srgbClr>
                    </a:gs>
                  </a:gsLst>
                  <a:lin ang="5400000"/>
                </a:gradFill>
                <a:effectLst>
                  <a:innerShdw blurRad="69850" dist="43180" dir="5400000">
                    <a:srgbClr val="000000">
                      <a:alpha val="65000"/>
                    </a:srgbClr>
                  </a:innerShdw>
                </a:effectLst>
                <a:latin typeface="Times New Roman"/>
                <a:cs typeface="Times New Roman"/>
              </a:rPr>
              <a:t> </a:t>
            </a:r>
            <a:r>
              <a:rPr lang="en-US" sz="4400" b="1" dirty="0" err="1">
                <a:ln w="1905"/>
                <a:gradFill>
                  <a:gsLst>
                    <a:gs pos="0">
                      <a:srgbClr val="777C84">
                        <a:shade val="20000"/>
                        <a:satMod val="200000"/>
                      </a:srgbClr>
                    </a:gs>
                    <a:gs pos="78000">
                      <a:srgbClr val="777C84">
                        <a:tint val="90000"/>
                        <a:shade val="89000"/>
                        <a:satMod val="220000"/>
                      </a:srgbClr>
                    </a:gs>
                    <a:gs pos="100000">
                      <a:srgbClr val="777C84">
                        <a:tint val="12000"/>
                        <a:satMod val="255000"/>
                      </a:srgbClr>
                    </a:gs>
                  </a:gsLst>
                  <a:lin ang="5400000"/>
                </a:gradFill>
                <a:effectLst>
                  <a:innerShdw blurRad="69850" dist="43180" dir="5400000">
                    <a:srgbClr val="000000">
                      <a:alpha val="65000"/>
                    </a:srgbClr>
                  </a:innerShdw>
                </a:effectLst>
                <a:latin typeface="Times New Roman"/>
                <a:cs typeface="Times New Roman"/>
              </a:rPr>
              <a:t>thiệu</a:t>
            </a:r>
            <a:r>
              <a:rPr lang="en-US" sz="4400" b="1" dirty="0">
                <a:ln w="1905"/>
                <a:gradFill>
                  <a:gsLst>
                    <a:gs pos="0">
                      <a:srgbClr val="777C84">
                        <a:shade val="20000"/>
                        <a:satMod val="200000"/>
                      </a:srgbClr>
                    </a:gs>
                    <a:gs pos="78000">
                      <a:srgbClr val="777C84">
                        <a:tint val="90000"/>
                        <a:shade val="89000"/>
                        <a:satMod val="220000"/>
                      </a:srgbClr>
                    </a:gs>
                    <a:gs pos="100000">
                      <a:srgbClr val="777C84">
                        <a:tint val="12000"/>
                        <a:satMod val="255000"/>
                      </a:srgbClr>
                    </a:gs>
                  </a:gsLst>
                  <a:lin ang="5400000"/>
                </a:gradFill>
                <a:effectLst>
                  <a:innerShdw blurRad="69850" dist="43180" dir="5400000">
                    <a:srgbClr val="000000">
                      <a:alpha val="65000"/>
                    </a:srgbClr>
                  </a:innerShdw>
                </a:effectLst>
                <a:latin typeface="Times New Roman"/>
                <a:cs typeface="Times New Roman"/>
              </a:rPr>
              <a:t> </a:t>
            </a:r>
            <a:r>
              <a:rPr lang="en-US" sz="4400" b="1" dirty="0" err="1">
                <a:ln w="1905"/>
                <a:gradFill>
                  <a:gsLst>
                    <a:gs pos="0">
                      <a:srgbClr val="777C84">
                        <a:shade val="20000"/>
                        <a:satMod val="200000"/>
                      </a:srgbClr>
                    </a:gs>
                    <a:gs pos="78000">
                      <a:srgbClr val="777C84">
                        <a:tint val="90000"/>
                        <a:shade val="89000"/>
                        <a:satMod val="220000"/>
                      </a:srgbClr>
                    </a:gs>
                    <a:gs pos="100000">
                      <a:srgbClr val="777C84">
                        <a:tint val="12000"/>
                        <a:satMod val="255000"/>
                      </a:srgbClr>
                    </a:gs>
                  </a:gsLst>
                  <a:lin ang="5400000"/>
                </a:gradFill>
                <a:effectLst>
                  <a:innerShdw blurRad="69850" dist="43180" dir="5400000">
                    <a:srgbClr val="000000">
                      <a:alpha val="65000"/>
                    </a:srgbClr>
                  </a:innerShdw>
                </a:effectLst>
                <a:latin typeface="Times New Roman"/>
                <a:cs typeface="Times New Roman"/>
              </a:rPr>
              <a:t>ngôn</a:t>
            </a:r>
            <a:r>
              <a:rPr lang="en-US" sz="4400" b="1" dirty="0">
                <a:ln w="1905"/>
                <a:gradFill>
                  <a:gsLst>
                    <a:gs pos="0">
                      <a:srgbClr val="777C84">
                        <a:shade val="20000"/>
                        <a:satMod val="200000"/>
                      </a:srgbClr>
                    </a:gs>
                    <a:gs pos="78000">
                      <a:srgbClr val="777C84">
                        <a:tint val="90000"/>
                        <a:shade val="89000"/>
                        <a:satMod val="220000"/>
                      </a:srgbClr>
                    </a:gs>
                    <a:gs pos="100000">
                      <a:srgbClr val="777C84">
                        <a:tint val="12000"/>
                        <a:satMod val="255000"/>
                      </a:srgbClr>
                    </a:gs>
                  </a:gsLst>
                  <a:lin ang="5400000"/>
                </a:gradFill>
                <a:effectLst>
                  <a:innerShdw blurRad="69850" dist="43180" dir="5400000">
                    <a:srgbClr val="000000">
                      <a:alpha val="65000"/>
                    </a:srgbClr>
                  </a:innerShdw>
                </a:effectLst>
                <a:latin typeface="Times New Roman"/>
                <a:cs typeface="Times New Roman"/>
              </a:rPr>
              <a:t> </a:t>
            </a:r>
            <a:r>
              <a:rPr lang="en-US" sz="4400" b="1" dirty="0" err="1">
                <a:ln w="1905"/>
                <a:gradFill>
                  <a:gsLst>
                    <a:gs pos="0">
                      <a:srgbClr val="777C84">
                        <a:shade val="20000"/>
                        <a:satMod val="200000"/>
                      </a:srgbClr>
                    </a:gs>
                    <a:gs pos="78000">
                      <a:srgbClr val="777C84">
                        <a:tint val="90000"/>
                        <a:shade val="89000"/>
                        <a:satMod val="220000"/>
                      </a:srgbClr>
                    </a:gs>
                    <a:gs pos="100000">
                      <a:srgbClr val="777C84">
                        <a:tint val="12000"/>
                        <a:satMod val="255000"/>
                      </a:srgbClr>
                    </a:gs>
                  </a:gsLst>
                  <a:lin ang="5400000"/>
                </a:gradFill>
                <a:effectLst>
                  <a:innerShdw blurRad="69850" dist="43180" dir="5400000">
                    <a:srgbClr val="000000">
                      <a:alpha val="65000"/>
                    </a:srgbClr>
                  </a:innerShdw>
                </a:effectLst>
                <a:latin typeface="Times New Roman"/>
                <a:cs typeface="Times New Roman"/>
              </a:rPr>
              <a:t>ngữ</a:t>
            </a:r>
            <a:r>
              <a:rPr lang="en-US" sz="4400" b="1" dirty="0">
                <a:ln w="1905"/>
                <a:gradFill>
                  <a:gsLst>
                    <a:gs pos="0">
                      <a:srgbClr val="777C84">
                        <a:shade val="20000"/>
                        <a:satMod val="200000"/>
                      </a:srgbClr>
                    </a:gs>
                    <a:gs pos="78000">
                      <a:srgbClr val="777C84">
                        <a:tint val="90000"/>
                        <a:shade val="89000"/>
                        <a:satMod val="220000"/>
                      </a:srgbClr>
                    </a:gs>
                    <a:gs pos="100000">
                      <a:srgbClr val="777C84">
                        <a:tint val="12000"/>
                        <a:satMod val="255000"/>
                      </a:srgbClr>
                    </a:gs>
                  </a:gsLst>
                  <a:lin ang="5400000"/>
                </a:gradFill>
                <a:effectLst>
                  <a:innerShdw blurRad="69850" dist="43180" dir="5400000">
                    <a:srgbClr val="000000">
                      <a:alpha val="65000"/>
                    </a:srgbClr>
                  </a:innerShdw>
                </a:effectLst>
                <a:latin typeface="Times New Roman"/>
                <a:cs typeface="Times New Roman"/>
              </a:rPr>
              <a:t> PHP</a:t>
            </a:r>
          </a:p>
        </p:txBody>
      </p:sp>
      <p:sp>
        <p:nvSpPr>
          <p:cNvPr id="5" name="TextBox 4"/>
          <p:cNvSpPr txBox="1"/>
          <p:nvPr/>
        </p:nvSpPr>
        <p:spPr>
          <a:xfrm>
            <a:off x="333530" y="1772816"/>
            <a:ext cx="8198910" cy="1569660"/>
          </a:xfrm>
          <a:prstGeom prst="rect">
            <a:avLst/>
          </a:prstGeom>
          <a:noFill/>
        </p:spPr>
        <p:txBody>
          <a:bodyPr wrap="square" rtlCol="0">
            <a:spAutoFit/>
          </a:bodyPr>
          <a:lstStyle/>
          <a:p>
            <a:pPr algn="just">
              <a:spcAft>
                <a:spcPts val="600"/>
              </a:spcAft>
            </a:pPr>
            <a:r>
              <a:rPr lang="vi-VN" sz="2400" dirty="0">
                <a:latin typeface="+mj-lt"/>
              </a:rPr>
              <a:t>PHP (viết tắt hồi quy "PHP: Hypertext Preprocessor") là một ngôn ngữ lập trình kịch bản hay một loại mã lệnh chủ yếu được dùng để phát triển các ứng dụng viết cho máy chủ, mã nguồn mở, dùng cho mục đích tổng quát</a:t>
            </a:r>
            <a:r>
              <a:rPr lang="vi-VN" sz="2400" dirty="0" smtClean="0">
                <a:latin typeface="+mj-lt"/>
              </a:rPr>
              <a:t>.</a:t>
            </a:r>
            <a:endParaRPr lang="vi-VN" sz="2400" dirty="0">
              <a:latin typeface="+mj-lt"/>
            </a:endParaRPr>
          </a:p>
        </p:txBody>
      </p:sp>
      <p:sp>
        <p:nvSpPr>
          <p:cNvPr id="6" name="TextBox 5"/>
          <p:cNvSpPr txBox="1"/>
          <p:nvPr/>
        </p:nvSpPr>
        <p:spPr>
          <a:xfrm>
            <a:off x="333530" y="1004700"/>
            <a:ext cx="4886542" cy="584775"/>
          </a:xfrm>
          <a:prstGeom prst="rect">
            <a:avLst/>
          </a:prstGeom>
          <a:solidFill>
            <a:schemeClr val="bg2">
              <a:lumMod val="50000"/>
            </a:schemeClr>
          </a:solidFill>
          <a:ln>
            <a:solidFill>
              <a:schemeClr val="accent1"/>
            </a:solidFill>
          </a:ln>
        </p:spPr>
        <p:txBody>
          <a:bodyPr wrap="square" rtlCol="0">
            <a:spAutoFit/>
          </a:bodyPr>
          <a:lstStyle/>
          <a:p>
            <a:r>
              <a:rPr lang="en-US" sz="3200" b="1" u="sng" dirty="0" smtClean="0">
                <a:solidFill>
                  <a:srgbClr val="B32C16">
                    <a:lumMod val="50000"/>
                  </a:srgbClr>
                </a:solidFill>
                <a:latin typeface="Times New Roman" panose="02020603050405020304" pitchFamily="18" charset="0"/>
                <a:cs typeface="Times New Roman" panose="02020603050405020304" pitchFamily="18" charset="0"/>
              </a:rPr>
              <a:t>1. </a:t>
            </a:r>
            <a:r>
              <a:rPr lang="en-US" sz="3200" b="1" u="sng" dirty="0" err="1" smtClean="0">
                <a:solidFill>
                  <a:srgbClr val="B32C16">
                    <a:lumMod val="50000"/>
                  </a:srgbClr>
                </a:solidFill>
                <a:latin typeface="Times New Roman" panose="02020603050405020304" pitchFamily="18" charset="0"/>
                <a:cs typeface="Times New Roman" panose="02020603050405020304" pitchFamily="18" charset="0"/>
              </a:rPr>
              <a:t>Ngôn</a:t>
            </a:r>
            <a:r>
              <a:rPr lang="en-US" sz="3200" b="1" u="sng" dirty="0" smtClean="0">
                <a:solidFill>
                  <a:srgbClr val="B32C16">
                    <a:lumMod val="50000"/>
                  </a:srgbClr>
                </a:solidFill>
                <a:latin typeface="Times New Roman" panose="02020603050405020304" pitchFamily="18" charset="0"/>
                <a:cs typeface="Times New Roman" panose="02020603050405020304" pitchFamily="18" charset="0"/>
              </a:rPr>
              <a:t> </a:t>
            </a:r>
            <a:r>
              <a:rPr lang="en-US" sz="3200" b="1" u="sng" dirty="0" err="1" smtClean="0">
                <a:solidFill>
                  <a:srgbClr val="B32C16">
                    <a:lumMod val="50000"/>
                  </a:srgbClr>
                </a:solidFill>
                <a:latin typeface="Times New Roman" panose="02020603050405020304" pitchFamily="18" charset="0"/>
                <a:cs typeface="Times New Roman" panose="02020603050405020304" pitchFamily="18" charset="0"/>
              </a:rPr>
              <a:t>ngữ</a:t>
            </a:r>
            <a:r>
              <a:rPr lang="en-US" sz="3200" b="1" u="sng" dirty="0" smtClean="0">
                <a:solidFill>
                  <a:srgbClr val="B32C16">
                    <a:lumMod val="50000"/>
                  </a:srgbClr>
                </a:solidFill>
                <a:latin typeface="Times New Roman" panose="02020603050405020304" pitchFamily="18" charset="0"/>
                <a:cs typeface="Times New Roman" panose="02020603050405020304" pitchFamily="18" charset="0"/>
              </a:rPr>
              <a:t> PHP:</a:t>
            </a:r>
            <a:endParaRPr lang="en-US" sz="3200" b="1" dirty="0">
              <a:solidFill>
                <a:srgbClr val="B32C16">
                  <a:lumMod val="50000"/>
                </a:srgbClr>
              </a:solidFill>
              <a:latin typeface="Times New Roman" panose="02020603050405020304" pitchFamily="18" charset="0"/>
              <a:cs typeface="Times New Roman" panose="02020603050405020304" pitchFamily="18" charset="0"/>
            </a:endParaRPr>
          </a:p>
        </p:txBody>
      </p:sp>
      <p:grpSp>
        <p:nvGrpSpPr>
          <p:cNvPr id="3" name="Group 2"/>
          <p:cNvGrpSpPr/>
          <p:nvPr/>
        </p:nvGrpSpPr>
        <p:grpSpPr>
          <a:xfrm>
            <a:off x="1619672" y="3511654"/>
            <a:ext cx="5030924" cy="3166998"/>
            <a:chOff x="1619672" y="3511654"/>
            <a:chExt cx="5030924" cy="3166998"/>
          </a:xfrm>
        </p:grpSpPr>
        <p:sp>
          <p:nvSpPr>
            <p:cNvPr id="2" name="Rectangle 1"/>
            <p:cNvSpPr/>
            <p:nvPr/>
          </p:nvSpPr>
          <p:spPr>
            <a:xfrm>
              <a:off x="3033249" y="6309320"/>
              <a:ext cx="2489849" cy="369332"/>
            </a:xfrm>
            <a:prstGeom prst="rect">
              <a:avLst/>
            </a:prstGeom>
          </p:spPr>
          <p:txBody>
            <a:bodyPr wrap="none">
              <a:spAutoFit/>
            </a:bodyPr>
            <a:lstStyle/>
            <a:p>
              <a:pPr algn="ctr">
                <a:spcAft>
                  <a:spcPts val="1000"/>
                </a:spcAft>
              </a:pPr>
              <a:r>
                <a:rPr lang="en-US" dirty="0" err="1">
                  <a:solidFill>
                    <a:srgbClr val="44546A"/>
                  </a:solidFill>
                  <a:latin typeface="Times New Roman"/>
                  <a:ea typeface="Calibri"/>
                  <a:cs typeface="Times New Roman"/>
                </a:rPr>
                <a:t>Hình</a:t>
              </a:r>
              <a:r>
                <a:rPr lang="en-US" dirty="0">
                  <a:solidFill>
                    <a:srgbClr val="44546A"/>
                  </a:solidFill>
                  <a:latin typeface="Times New Roman"/>
                  <a:ea typeface="Calibri"/>
                  <a:cs typeface="Times New Roman"/>
                </a:rPr>
                <a:t> 1: </a:t>
              </a:r>
              <a:r>
                <a:rPr lang="en-US" dirty="0" err="1">
                  <a:solidFill>
                    <a:srgbClr val="44546A"/>
                  </a:solidFill>
                  <a:latin typeface="Times New Roman"/>
                  <a:ea typeface="Calibri"/>
                  <a:cs typeface="Times New Roman"/>
                </a:rPr>
                <a:t>Biểu</a:t>
              </a:r>
              <a:r>
                <a:rPr lang="en-US" dirty="0">
                  <a:solidFill>
                    <a:srgbClr val="44546A"/>
                  </a:solidFill>
                  <a:latin typeface="Times New Roman"/>
                  <a:ea typeface="Calibri"/>
                  <a:cs typeface="Times New Roman"/>
                </a:rPr>
                <a:t> </a:t>
              </a:r>
              <a:r>
                <a:rPr lang="en-US" dirty="0" err="1">
                  <a:solidFill>
                    <a:srgbClr val="44546A"/>
                  </a:solidFill>
                  <a:latin typeface="Times New Roman"/>
                  <a:ea typeface="Calibri"/>
                  <a:cs typeface="Times New Roman"/>
                </a:rPr>
                <a:t>tượng</a:t>
              </a:r>
              <a:r>
                <a:rPr lang="en-US" dirty="0">
                  <a:solidFill>
                    <a:srgbClr val="44546A"/>
                  </a:solidFill>
                  <a:latin typeface="Times New Roman"/>
                  <a:ea typeface="Calibri"/>
                  <a:cs typeface="Times New Roman"/>
                </a:rPr>
                <a:t> </a:t>
              </a:r>
              <a:r>
                <a:rPr lang="en-US" dirty="0" smtClean="0">
                  <a:solidFill>
                    <a:srgbClr val="44546A"/>
                  </a:solidFill>
                  <a:latin typeface="Times New Roman"/>
                  <a:ea typeface="Calibri"/>
                  <a:cs typeface="Times New Roman"/>
                </a:rPr>
                <a:t>PHP.</a:t>
              </a:r>
              <a:endParaRPr lang="en-US" sz="1050" i="1" dirty="0">
                <a:solidFill>
                  <a:srgbClr val="44546A"/>
                </a:solidFill>
                <a:effectLst/>
                <a:latin typeface="Calibri"/>
                <a:ea typeface="Calibri"/>
                <a:cs typeface="Times New Roman"/>
              </a:endParaRPr>
            </a:p>
          </p:txBody>
        </p:sp>
        <p:pic>
          <p:nvPicPr>
            <p:cNvPr id="1026" name="Picture 2" descr="Káº¿t quáº£ hÃ¬nh áº£nh cho php lÃ  g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511654"/>
              <a:ext cx="5030924" cy="28207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95416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23527" y="1675684"/>
            <a:ext cx="8037713" cy="3770263"/>
          </a:xfrm>
          <a:prstGeom prst="rect">
            <a:avLst/>
          </a:prstGeom>
          <a:noFill/>
        </p:spPr>
        <p:txBody>
          <a:bodyPr wrap="square" rtlCol="0">
            <a:spAutoFit/>
          </a:bodyPr>
          <a:lstStyle/>
          <a:p>
            <a:pPr marL="342900" indent="-342900" algn="just">
              <a:spcAft>
                <a:spcPts val="600"/>
              </a:spcAft>
              <a:buFont typeface="Wingdings" pitchFamily="2" charset="2"/>
              <a:buChar char="v"/>
            </a:pPr>
            <a:r>
              <a:rPr lang="en-US" sz="3200" dirty="0" err="1" smtClean="0">
                <a:latin typeface="Times New Roman" pitchFamily="18" charset="0"/>
                <a:cs typeface="Times New Roman" pitchFamily="18" charset="0"/>
              </a:rPr>
              <a:t>Dễ</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dàng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nhúng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vào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trang</a:t>
            </a:r>
            <a:r>
              <a:rPr lang="en-US" sz="3200" dirty="0" smtClean="0">
                <a:latin typeface="Times New Roman" pitchFamily="18" charset="0"/>
                <a:cs typeface="Times New Roman" pitchFamily="18" charset="0"/>
              </a:rPr>
              <a:t> HTML</a:t>
            </a:r>
            <a:endParaRPr lang="vi-VN" sz="3200" dirty="0" smtClean="0">
              <a:latin typeface="Times New Roman" pitchFamily="18" charset="0"/>
              <a:cs typeface="Times New Roman" pitchFamily="18" charset="0"/>
            </a:endParaRPr>
          </a:p>
          <a:p>
            <a:pPr marL="342900" indent="-342900" algn="just">
              <a:spcAft>
                <a:spcPts val="600"/>
              </a:spcAft>
              <a:buFont typeface="Wingdings" pitchFamily="2" charset="2"/>
              <a:buChar char="v"/>
            </a:pPr>
            <a:r>
              <a:rPr lang="en-US" sz="3200" dirty="0" err="1" smtClean="0">
                <a:latin typeface="Times New Roman" pitchFamily="18" charset="0"/>
                <a:cs typeface="Times New Roman" pitchFamily="18" charset="0"/>
              </a:rPr>
              <a:t>Được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tối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ưu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hóa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ứng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dụng</a:t>
            </a:r>
            <a:r>
              <a:rPr lang="en-US" sz="3200" dirty="0" smtClean="0">
                <a:latin typeface="Times New Roman" pitchFamily="18" charset="0"/>
                <a:cs typeface="Times New Roman" pitchFamily="18" charset="0"/>
              </a:rPr>
              <a:t> Web</a:t>
            </a:r>
            <a:endParaRPr lang="vi-VN" sz="3200" dirty="0">
              <a:latin typeface="Times New Roman" pitchFamily="18" charset="0"/>
              <a:cs typeface="Times New Roman" pitchFamily="18" charset="0"/>
            </a:endParaRPr>
          </a:p>
          <a:p>
            <a:pPr marL="342900" indent="-342900" algn="just">
              <a:spcAft>
                <a:spcPts val="600"/>
              </a:spcAft>
              <a:buFont typeface="Wingdings" pitchFamily="2" charset="2"/>
              <a:buChar char="v"/>
            </a:pPr>
            <a:r>
              <a:rPr lang="en-US" sz="3200" dirty="0" err="1" smtClean="0">
                <a:latin typeface="Times New Roman" pitchFamily="18" charset="0"/>
                <a:cs typeface="Times New Roman" pitchFamily="18" charset="0"/>
              </a:rPr>
              <a:t>Tốc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độ</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nhanh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nhỏ</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gọn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cú</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pháp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giống</a:t>
            </a:r>
            <a:r>
              <a:rPr lang="en-US" sz="3200" dirty="0" smtClean="0">
                <a:latin typeface="Times New Roman" pitchFamily="18" charset="0"/>
                <a:cs typeface="Times New Roman" pitchFamily="18" charset="0"/>
              </a:rPr>
              <a:t> C </a:t>
            </a:r>
            <a:r>
              <a:rPr lang="en-US" sz="3200" dirty="0" err="1" smtClean="0">
                <a:latin typeface="Times New Roman" pitchFamily="18" charset="0"/>
                <a:cs typeface="Times New Roman" pitchFamily="18" charset="0"/>
              </a:rPr>
              <a:t>và</a:t>
            </a:r>
            <a:r>
              <a:rPr lang="en-US" sz="3200" dirty="0" smtClean="0">
                <a:latin typeface="Times New Roman" pitchFamily="18" charset="0"/>
                <a:cs typeface="Times New Roman" pitchFamily="18" charset="0"/>
              </a:rPr>
              <a:t> Java, </a:t>
            </a:r>
            <a:r>
              <a:rPr lang="en-US" sz="3200" dirty="0" err="1" smtClean="0">
                <a:latin typeface="Times New Roman" pitchFamily="18" charset="0"/>
                <a:cs typeface="Times New Roman" pitchFamily="18" charset="0"/>
              </a:rPr>
              <a:t>và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thời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gian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xây</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dựng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sản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phẩm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tương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đối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ngắn</a:t>
            </a:r>
            <a:r>
              <a:rPr lang="en-US" sz="3200" dirty="0" smtClean="0">
                <a:latin typeface="Times New Roman" pitchFamily="18" charset="0"/>
                <a:cs typeface="Times New Roman" pitchFamily="18" charset="0"/>
              </a:rPr>
              <a:t>.</a:t>
            </a:r>
          </a:p>
          <a:p>
            <a:pPr algn="just">
              <a:spcAft>
                <a:spcPts val="600"/>
              </a:spcAft>
            </a:pPr>
            <a:r>
              <a:rPr lang="en-US" sz="3200"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a:t>
            </a:r>
            <a:r>
              <a:rPr lang="en-US" sz="3200" i="1" dirty="0" err="1" smtClean="0">
                <a:solidFill>
                  <a:srgbClr val="FF0000"/>
                </a:solidFill>
                <a:latin typeface="Times New Roman" pitchFamily="18" charset="0"/>
                <a:cs typeface="Times New Roman" pitchFamily="18" charset="0"/>
              </a:rPr>
              <a:t>Là</a:t>
            </a:r>
            <a:r>
              <a:rPr lang="en-US" sz="3200" i="1" dirty="0" smtClean="0">
                <a:solidFill>
                  <a:srgbClr val="FF0000"/>
                </a:solidFill>
                <a:latin typeface="Times New Roman" pitchFamily="18" charset="0"/>
                <a:cs typeface="Times New Roman" pitchFamily="18" charset="0"/>
              </a:rPr>
              <a:t> </a:t>
            </a:r>
            <a:r>
              <a:rPr lang="en-US" sz="3200" i="1" dirty="0" err="1" smtClean="0">
                <a:solidFill>
                  <a:srgbClr val="FF0000"/>
                </a:solidFill>
                <a:latin typeface="Times New Roman" pitchFamily="18" charset="0"/>
                <a:cs typeface="Times New Roman" pitchFamily="18" charset="0"/>
              </a:rPr>
              <a:t>một</a:t>
            </a:r>
            <a:r>
              <a:rPr lang="en-US" sz="3200" i="1" dirty="0" smtClean="0">
                <a:solidFill>
                  <a:srgbClr val="FF0000"/>
                </a:solidFill>
                <a:latin typeface="Times New Roman" pitchFamily="18" charset="0"/>
                <a:cs typeface="Times New Roman" pitchFamily="18" charset="0"/>
              </a:rPr>
              <a:t> </a:t>
            </a:r>
            <a:r>
              <a:rPr lang="en-US" sz="3200" i="1" dirty="0" err="1" smtClean="0">
                <a:solidFill>
                  <a:srgbClr val="FF0000"/>
                </a:solidFill>
                <a:latin typeface="Times New Roman" pitchFamily="18" charset="0"/>
                <a:cs typeface="Times New Roman" pitchFamily="18" charset="0"/>
              </a:rPr>
              <a:t>trong</a:t>
            </a:r>
            <a:r>
              <a:rPr lang="en-US" sz="3200" i="1" dirty="0" smtClean="0">
                <a:solidFill>
                  <a:srgbClr val="FF0000"/>
                </a:solidFill>
                <a:latin typeface="Times New Roman" pitchFamily="18" charset="0"/>
                <a:cs typeface="Times New Roman" pitchFamily="18" charset="0"/>
              </a:rPr>
              <a:t> </a:t>
            </a:r>
            <a:r>
              <a:rPr lang="en-US" sz="3200" i="1" dirty="0" err="1" smtClean="0">
                <a:solidFill>
                  <a:srgbClr val="FF0000"/>
                </a:solidFill>
                <a:latin typeface="Times New Roman" pitchFamily="18" charset="0"/>
                <a:cs typeface="Times New Roman" pitchFamily="18" charset="0"/>
              </a:rPr>
              <a:t>những</a:t>
            </a:r>
            <a:r>
              <a:rPr lang="en-US" sz="3200" i="1" dirty="0" smtClean="0">
                <a:solidFill>
                  <a:srgbClr val="FF0000"/>
                </a:solidFill>
                <a:latin typeface="Times New Roman" pitchFamily="18" charset="0"/>
                <a:cs typeface="Times New Roman" pitchFamily="18" charset="0"/>
              </a:rPr>
              <a:t> </a:t>
            </a:r>
            <a:r>
              <a:rPr lang="en-US" sz="3200" i="1" dirty="0" err="1" smtClean="0">
                <a:solidFill>
                  <a:srgbClr val="FF0000"/>
                </a:solidFill>
                <a:latin typeface="Times New Roman" pitchFamily="18" charset="0"/>
                <a:cs typeface="Times New Roman" pitchFamily="18" charset="0"/>
              </a:rPr>
              <a:t>ngôn</a:t>
            </a:r>
            <a:r>
              <a:rPr lang="en-US" sz="3200" i="1" dirty="0" smtClean="0">
                <a:solidFill>
                  <a:srgbClr val="FF0000"/>
                </a:solidFill>
                <a:latin typeface="Times New Roman" pitchFamily="18" charset="0"/>
                <a:cs typeface="Times New Roman" pitchFamily="18" charset="0"/>
              </a:rPr>
              <a:t> </a:t>
            </a:r>
            <a:r>
              <a:rPr lang="en-US" sz="3200" i="1" dirty="0" err="1" smtClean="0">
                <a:solidFill>
                  <a:srgbClr val="FF0000"/>
                </a:solidFill>
                <a:latin typeface="Times New Roman" pitchFamily="18" charset="0"/>
                <a:cs typeface="Times New Roman" pitchFamily="18" charset="0"/>
              </a:rPr>
              <a:t>ngữ</a:t>
            </a:r>
            <a:r>
              <a:rPr lang="en-US" sz="3200" i="1" dirty="0" smtClean="0">
                <a:solidFill>
                  <a:srgbClr val="FF0000"/>
                </a:solidFill>
                <a:latin typeface="Times New Roman" pitchFamily="18" charset="0"/>
                <a:cs typeface="Times New Roman" pitchFamily="18" charset="0"/>
              </a:rPr>
              <a:t> </a:t>
            </a:r>
            <a:r>
              <a:rPr lang="en-US" sz="3200" i="1" dirty="0" err="1" smtClean="0">
                <a:solidFill>
                  <a:srgbClr val="FF0000"/>
                </a:solidFill>
                <a:latin typeface="Times New Roman" pitchFamily="18" charset="0"/>
                <a:cs typeface="Times New Roman" pitchFamily="18" charset="0"/>
              </a:rPr>
              <a:t>lập</a:t>
            </a:r>
            <a:r>
              <a:rPr lang="en-US" sz="3200" i="1" dirty="0" smtClean="0">
                <a:solidFill>
                  <a:srgbClr val="FF0000"/>
                </a:solidFill>
                <a:latin typeface="Times New Roman" pitchFamily="18" charset="0"/>
                <a:cs typeface="Times New Roman" pitchFamily="18" charset="0"/>
              </a:rPr>
              <a:t> </a:t>
            </a:r>
            <a:r>
              <a:rPr lang="en-US" sz="3200" i="1" dirty="0" err="1" smtClean="0">
                <a:solidFill>
                  <a:srgbClr val="FF0000"/>
                </a:solidFill>
                <a:latin typeface="Times New Roman" pitchFamily="18" charset="0"/>
                <a:cs typeface="Times New Roman" pitchFamily="18" charset="0"/>
              </a:rPr>
              <a:t>trình</a:t>
            </a:r>
            <a:r>
              <a:rPr lang="en-US" sz="3200" i="1" dirty="0" smtClean="0">
                <a:solidFill>
                  <a:srgbClr val="FF0000"/>
                </a:solidFill>
                <a:latin typeface="Times New Roman" pitchFamily="18" charset="0"/>
                <a:cs typeface="Times New Roman" pitchFamily="18" charset="0"/>
              </a:rPr>
              <a:t> web </a:t>
            </a:r>
            <a:r>
              <a:rPr lang="en-US" sz="3200" i="1" dirty="0" err="1" smtClean="0">
                <a:solidFill>
                  <a:srgbClr val="FF0000"/>
                </a:solidFill>
                <a:latin typeface="Times New Roman" pitchFamily="18" charset="0"/>
                <a:cs typeface="Times New Roman" pitchFamily="18" charset="0"/>
              </a:rPr>
              <a:t>phổ</a:t>
            </a:r>
            <a:r>
              <a:rPr lang="en-US" sz="3200" i="1" dirty="0" smtClean="0">
                <a:solidFill>
                  <a:srgbClr val="FF0000"/>
                </a:solidFill>
                <a:latin typeface="Times New Roman" pitchFamily="18" charset="0"/>
                <a:cs typeface="Times New Roman" pitchFamily="18" charset="0"/>
              </a:rPr>
              <a:t> </a:t>
            </a:r>
            <a:r>
              <a:rPr lang="en-US" sz="3200" i="1" dirty="0" err="1" smtClean="0">
                <a:solidFill>
                  <a:srgbClr val="FF0000"/>
                </a:solidFill>
                <a:latin typeface="Times New Roman" pitchFamily="18" charset="0"/>
                <a:cs typeface="Times New Roman" pitchFamily="18" charset="0"/>
              </a:rPr>
              <a:t>biến</a:t>
            </a:r>
            <a:r>
              <a:rPr lang="en-US" sz="3200" i="1" dirty="0" smtClean="0">
                <a:solidFill>
                  <a:srgbClr val="FF0000"/>
                </a:solidFill>
                <a:latin typeface="Times New Roman" pitchFamily="18" charset="0"/>
                <a:cs typeface="Times New Roman" pitchFamily="18" charset="0"/>
              </a:rPr>
              <a:t> </a:t>
            </a:r>
            <a:r>
              <a:rPr lang="en-US" sz="3200" i="1" dirty="0" err="1" smtClean="0">
                <a:solidFill>
                  <a:srgbClr val="FF0000"/>
                </a:solidFill>
                <a:latin typeface="Times New Roman" pitchFamily="18" charset="0"/>
                <a:cs typeface="Times New Roman" pitchFamily="18" charset="0"/>
              </a:rPr>
              <a:t>nhất</a:t>
            </a:r>
            <a:r>
              <a:rPr lang="en-US" sz="3200" i="1" dirty="0" smtClean="0">
                <a:solidFill>
                  <a:srgbClr val="FF0000"/>
                </a:solidFill>
                <a:latin typeface="Times New Roman" pitchFamily="18" charset="0"/>
                <a:cs typeface="Times New Roman" pitchFamily="18" charset="0"/>
              </a:rPr>
              <a:t> </a:t>
            </a:r>
            <a:r>
              <a:rPr lang="en-US" sz="3200" i="1" dirty="0" err="1" smtClean="0">
                <a:solidFill>
                  <a:srgbClr val="FF0000"/>
                </a:solidFill>
                <a:latin typeface="Times New Roman" pitchFamily="18" charset="0"/>
                <a:cs typeface="Times New Roman" pitchFamily="18" charset="0"/>
              </a:rPr>
              <a:t>thế</a:t>
            </a:r>
            <a:r>
              <a:rPr lang="en-US" sz="3200" i="1" dirty="0" smtClean="0">
                <a:solidFill>
                  <a:srgbClr val="FF0000"/>
                </a:solidFill>
                <a:latin typeface="Times New Roman" pitchFamily="18" charset="0"/>
                <a:cs typeface="Times New Roman" pitchFamily="18" charset="0"/>
              </a:rPr>
              <a:t> </a:t>
            </a:r>
            <a:r>
              <a:rPr lang="en-US" sz="3200" i="1" dirty="0" err="1" smtClean="0">
                <a:solidFill>
                  <a:srgbClr val="FF0000"/>
                </a:solidFill>
                <a:latin typeface="Times New Roman" pitchFamily="18" charset="0"/>
                <a:cs typeface="Times New Roman" pitchFamily="18" charset="0"/>
              </a:rPr>
              <a:t>giới</a:t>
            </a:r>
            <a:endParaRPr lang="vi-VN" sz="3200" i="1" dirty="0">
              <a:solidFill>
                <a:srgbClr val="FF0000"/>
              </a:solidFill>
              <a:latin typeface="Times New Roman" pitchFamily="18" charset="0"/>
              <a:cs typeface="Times New Roman" pitchFamily="18" charset="0"/>
            </a:endParaRPr>
          </a:p>
        </p:txBody>
      </p:sp>
      <p:sp>
        <p:nvSpPr>
          <p:cNvPr id="5" name="TextBox 4"/>
          <p:cNvSpPr txBox="1"/>
          <p:nvPr/>
        </p:nvSpPr>
        <p:spPr>
          <a:xfrm>
            <a:off x="162332" y="934542"/>
            <a:ext cx="8198909" cy="584775"/>
          </a:xfrm>
          <a:prstGeom prst="rect">
            <a:avLst/>
          </a:prstGeom>
          <a:solidFill>
            <a:schemeClr val="bg2">
              <a:lumMod val="50000"/>
            </a:schemeClr>
          </a:solidFill>
          <a:ln>
            <a:solidFill>
              <a:schemeClr val="accent1"/>
            </a:solidFill>
          </a:ln>
        </p:spPr>
        <p:txBody>
          <a:bodyPr wrap="square" rtlCol="0">
            <a:spAutoFit/>
          </a:bodyPr>
          <a:lstStyle/>
          <a:p>
            <a:r>
              <a:rPr lang="vi-VN" sz="3200" b="1" u="sng" dirty="0" smtClean="0">
                <a:solidFill>
                  <a:srgbClr val="B32C16">
                    <a:lumMod val="50000"/>
                  </a:srgbClr>
                </a:solidFill>
                <a:latin typeface="Times New Roman" panose="02020603050405020304" pitchFamily="18" charset="0"/>
                <a:cs typeface="Times New Roman" panose="02020603050405020304" pitchFamily="18" charset="0"/>
              </a:rPr>
              <a:t>2.Một </a:t>
            </a:r>
            <a:r>
              <a:rPr lang="vi-VN" sz="3200" b="1" u="sng" dirty="0">
                <a:solidFill>
                  <a:srgbClr val="B32C16">
                    <a:lumMod val="50000"/>
                  </a:srgbClr>
                </a:solidFill>
                <a:latin typeface="Times New Roman" panose="02020603050405020304" pitchFamily="18" charset="0"/>
                <a:cs typeface="Times New Roman" panose="02020603050405020304" pitchFamily="18" charset="0"/>
              </a:rPr>
              <a:t>số đặc điểm nổi trội của </a:t>
            </a:r>
            <a:r>
              <a:rPr lang="en-US" sz="3200" b="1" u="sng" dirty="0" smtClean="0">
                <a:solidFill>
                  <a:srgbClr val="B32C16">
                    <a:lumMod val="50000"/>
                  </a:srgbClr>
                </a:solidFill>
                <a:latin typeface="Times New Roman" panose="02020603050405020304" pitchFamily="18" charset="0"/>
                <a:cs typeface="Times New Roman" panose="02020603050405020304" pitchFamily="18" charset="0"/>
              </a:rPr>
              <a:t>PHP</a:t>
            </a:r>
            <a:r>
              <a:rPr lang="vi-VN" sz="3200" b="1" u="sng" dirty="0" smtClean="0">
                <a:solidFill>
                  <a:srgbClr val="B32C16">
                    <a:lumMod val="50000"/>
                  </a:srgbClr>
                </a:solidFill>
                <a:latin typeface="Times New Roman" panose="02020603050405020304" pitchFamily="18" charset="0"/>
                <a:cs typeface="Times New Roman" panose="02020603050405020304" pitchFamily="18" charset="0"/>
              </a:rPr>
              <a:t>:</a:t>
            </a:r>
            <a:endParaRPr lang="en-US" sz="3200" b="1" dirty="0">
              <a:solidFill>
                <a:srgbClr val="B32C16">
                  <a:lumMod val="50000"/>
                </a:srgb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62332" y="116632"/>
            <a:ext cx="8856984" cy="769441"/>
          </a:xfrm>
          <a:prstGeom prst="rect">
            <a:avLst/>
          </a:prstGeom>
          <a:noFill/>
        </p:spPr>
        <p:txBody>
          <a:bodyPr wrap="square" rtlCol="0">
            <a:spAutoFit/>
          </a:bodyPr>
          <a:lstStyle/>
          <a:p>
            <a:pPr algn="ctr"/>
            <a:r>
              <a:rPr lang="en-US" sz="4400" b="1" dirty="0" err="1">
                <a:ln w="1905"/>
                <a:gradFill>
                  <a:gsLst>
                    <a:gs pos="0">
                      <a:srgbClr val="777C84">
                        <a:shade val="20000"/>
                        <a:satMod val="200000"/>
                      </a:srgbClr>
                    </a:gs>
                    <a:gs pos="78000">
                      <a:srgbClr val="777C84">
                        <a:tint val="90000"/>
                        <a:shade val="89000"/>
                        <a:satMod val="220000"/>
                      </a:srgbClr>
                    </a:gs>
                    <a:gs pos="100000">
                      <a:srgbClr val="777C84">
                        <a:tint val="12000"/>
                        <a:satMod val="255000"/>
                      </a:srgbClr>
                    </a:gs>
                  </a:gsLst>
                  <a:lin ang="5400000"/>
                </a:gradFill>
                <a:effectLst>
                  <a:innerShdw blurRad="69850" dist="43180" dir="5400000">
                    <a:srgbClr val="000000">
                      <a:alpha val="65000"/>
                    </a:srgbClr>
                  </a:innerShdw>
                </a:effectLst>
                <a:latin typeface="Times New Roman"/>
                <a:cs typeface="Times New Roman"/>
              </a:rPr>
              <a:t>Giới</a:t>
            </a:r>
            <a:r>
              <a:rPr lang="en-US" sz="4400" b="1" dirty="0">
                <a:ln w="1905"/>
                <a:gradFill>
                  <a:gsLst>
                    <a:gs pos="0">
                      <a:srgbClr val="777C84">
                        <a:shade val="20000"/>
                        <a:satMod val="200000"/>
                      </a:srgbClr>
                    </a:gs>
                    <a:gs pos="78000">
                      <a:srgbClr val="777C84">
                        <a:tint val="90000"/>
                        <a:shade val="89000"/>
                        <a:satMod val="220000"/>
                      </a:srgbClr>
                    </a:gs>
                    <a:gs pos="100000">
                      <a:srgbClr val="777C84">
                        <a:tint val="12000"/>
                        <a:satMod val="255000"/>
                      </a:srgbClr>
                    </a:gs>
                  </a:gsLst>
                  <a:lin ang="5400000"/>
                </a:gradFill>
                <a:effectLst>
                  <a:innerShdw blurRad="69850" dist="43180" dir="5400000">
                    <a:srgbClr val="000000">
                      <a:alpha val="65000"/>
                    </a:srgbClr>
                  </a:innerShdw>
                </a:effectLst>
                <a:latin typeface="Times New Roman"/>
                <a:cs typeface="Times New Roman"/>
              </a:rPr>
              <a:t> </a:t>
            </a:r>
            <a:r>
              <a:rPr lang="en-US" sz="4400" b="1" dirty="0" err="1">
                <a:ln w="1905"/>
                <a:gradFill>
                  <a:gsLst>
                    <a:gs pos="0">
                      <a:srgbClr val="777C84">
                        <a:shade val="20000"/>
                        <a:satMod val="200000"/>
                      </a:srgbClr>
                    </a:gs>
                    <a:gs pos="78000">
                      <a:srgbClr val="777C84">
                        <a:tint val="90000"/>
                        <a:shade val="89000"/>
                        <a:satMod val="220000"/>
                      </a:srgbClr>
                    </a:gs>
                    <a:gs pos="100000">
                      <a:srgbClr val="777C84">
                        <a:tint val="12000"/>
                        <a:satMod val="255000"/>
                      </a:srgbClr>
                    </a:gs>
                  </a:gsLst>
                  <a:lin ang="5400000"/>
                </a:gradFill>
                <a:effectLst>
                  <a:innerShdw blurRad="69850" dist="43180" dir="5400000">
                    <a:srgbClr val="000000">
                      <a:alpha val="65000"/>
                    </a:srgbClr>
                  </a:innerShdw>
                </a:effectLst>
                <a:latin typeface="Times New Roman"/>
                <a:cs typeface="Times New Roman"/>
              </a:rPr>
              <a:t>thiệu</a:t>
            </a:r>
            <a:r>
              <a:rPr lang="en-US" sz="4400" b="1" dirty="0">
                <a:ln w="1905"/>
                <a:gradFill>
                  <a:gsLst>
                    <a:gs pos="0">
                      <a:srgbClr val="777C84">
                        <a:shade val="20000"/>
                        <a:satMod val="200000"/>
                      </a:srgbClr>
                    </a:gs>
                    <a:gs pos="78000">
                      <a:srgbClr val="777C84">
                        <a:tint val="90000"/>
                        <a:shade val="89000"/>
                        <a:satMod val="220000"/>
                      </a:srgbClr>
                    </a:gs>
                    <a:gs pos="100000">
                      <a:srgbClr val="777C84">
                        <a:tint val="12000"/>
                        <a:satMod val="255000"/>
                      </a:srgbClr>
                    </a:gs>
                  </a:gsLst>
                  <a:lin ang="5400000"/>
                </a:gradFill>
                <a:effectLst>
                  <a:innerShdw blurRad="69850" dist="43180" dir="5400000">
                    <a:srgbClr val="000000">
                      <a:alpha val="65000"/>
                    </a:srgbClr>
                  </a:innerShdw>
                </a:effectLst>
                <a:latin typeface="Times New Roman"/>
                <a:cs typeface="Times New Roman"/>
              </a:rPr>
              <a:t> </a:t>
            </a:r>
            <a:r>
              <a:rPr lang="en-US" sz="4400" b="1" dirty="0" err="1">
                <a:ln w="1905"/>
                <a:gradFill>
                  <a:gsLst>
                    <a:gs pos="0">
                      <a:srgbClr val="777C84">
                        <a:shade val="20000"/>
                        <a:satMod val="200000"/>
                      </a:srgbClr>
                    </a:gs>
                    <a:gs pos="78000">
                      <a:srgbClr val="777C84">
                        <a:tint val="90000"/>
                        <a:shade val="89000"/>
                        <a:satMod val="220000"/>
                      </a:srgbClr>
                    </a:gs>
                    <a:gs pos="100000">
                      <a:srgbClr val="777C84">
                        <a:tint val="12000"/>
                        <a:satMod val="255000"/>
                      </a:srgbClr>
                    </a:gs>
                  </a:gsLst>
                  <a:lin ang="5400000"/>
                </a:gradFill>
                <a:effectLst>
                  <a:innerShdw blurRad="69850" dist="43180" dir="5400000">
                    <a:srgbClr val="000000">
                      <a:alpha val="65000"/>
                    </a:srgbClr>
                  </a:innerShdw>
                </a:effectLst>
                <a:latin typeface="Times New Roman"/>
                <a:cs typeface="Times New Roman"/>
              </a:rPr>
              <a:t>ngôn</a:t>
            </a:r>
            <a:r>
              <a:rPr lang="en-US" sz="4400" b="1" dirty="0">
                <a:ln w="1905"/>
                <a:gradFill>
                  <a:gsLst>
                    <a:gs pos="0">
                      <a:srgbClr val="777C84">
                        <a:shade val="20000"/>
                        <a:satMod val="200000"/>
                      </a:srgbClr>
                    </a:gs>
                    <a:gs pos="78000">
                      <a:srgbClr val="777C84">
                        <a:tint val="90000"/>
                        <a:shade val="89000"/>
                        <a:satMod val="220000"/>
                      </a:srgbClr>
                    </a:gs>
                    <a:gs pos="100000">
                      <a:srgbClr val="777C84">
                        <a:tint val="12000"/>
                        <a:satMod val="255000"/>
                      </a:srgbClr>
                    </a:gs>
                  </a:gsLst>
                  <a:lin ang="5400000"/>
                </a:gradFill>
                <a:effectLst>
                  <a:innerShdw blurRad="69850" dist="43180" dir="5400000">
                    <a:srgbClr val="000000">
                      <a:alpha val="65000"/>
                    </a:srgbClr>
                  </a:innerShdw>
                </a:effectLst>
                <a:latin typeface="Times New Roman"/>
                <a:cs typeface="Times New Roman"/>
              </a:rPr>
              <a:t> </a:t>
            </a:r>
            <a:r>
              <a:rPr lang="en-US" sz="4400" b="1" dirty="0" err="1">
                <a:ln w="1905"/>
                <a:gradFill>
                  <a:gsLst>
                    <a:gs pos="0">
                      <a:srgbClr val="777C84">
                        <a:shade val="20000"/>
                        <a:satMod val="200000"/>
                      </a:srgbClr>
                    </a:gs>
                    <a:gs pos="78000">
                      <a:srgbClr val="777C84">
                        <a:tint val="90000"/>
                        <a:shade val="89000"/>
                        <a:satMod val="220000"/>
                      </a:srgbClr>
                    </a:gs>
                    <a:gs pos="100000">
                      <a:srgbClr val="777C84">
                        <a:tint val="12000"/>
                        <a:satMod val="255000"/>
                      </a:srgbClr>
                    </a:gs>
                  </a:gsLst>
                  <a:lin ang="5400000"/>
                </a:gradFill>
                <a:effectLst>
                  <a:innerShdw blurRad="69850" dist="43180" dir="5400000">
                    <a:srgbClr val="000000">
                      <a:alpha val="65000"/>
                    </a:srgbClr>
                  </a:innerShdw>
                </a:effectLst>
                <a:latin typeface="Times New Roman"/>
                <a:cs typeface="Times New Roman"/>
              </a:rPr>
              <a:t>ngữ</a:t>
            </a:r>
            <a:r>
              <a:rPr lang="en-US" sz="4400" b="1">
                <a:ln w="1905"/>
                <a:gradFill>
                  <a:gsLst>
                    <a:gs pos="0">
                      <a:srgbClr val="777C84">
                        <a:shade val="20000"/>
                        <a:satMod val="200000"/>
                      </a:srgbClr>
                    </a:gs>
                    <a:gs pos="78000">
                      <a:srgbClr val="777C84">
                        <a:tint val="90000"/>
                        <a:shade val="89000"/>
                        <a:satMod val="220000"/>
                      </a:srgbClr>
                    </a:gs>
                    <a:gs pos="100000">
                      <a:srgbClr val="777C84">
                        <a:tint val="12000"/>
                        <a:satMod val="255000"/>
                      </a:srgbClr>
                    </a:gs>
                  </a:gsLst>
                  <a:lin ang="5400000"/>
                </a:gradFill>
                <a:effectLst>
                  <a:innerShdw blurRad="69850" dist="43180" dir="5400000">
                    <a:srgbClr val="000000">
                      <a:alpha val="65000"/>
                    </a:srgbClr>
                  </a:innerShdw>
                </a:effectLst>
                <a:latin typeface="Times New Roman"/>
                <a:cs typeface="Times New Roman"/>
              </a:rPr>
              <a:t> PHP</a:t>
            </a:r>
            <a:endParaRPr lang="en-US" sz="4400" b="1" dirty="0">
              <a:ln w="1905"/>
              <a:gradFill>
                <a:gsLst>
                  <a:gs pos="0">
                    <a:srgbClr val="777C84">
                      <a:shade val="20000"/>
                      <a:satMod val="200000"/>
                    </a:srgbClr>
                  </a:gs>
                  <a:gs pos="78000">
                    <a:srgbClr val="777C84">
                      <a:tint val="90000"/>
                      <a:shade val="89000"/>
                      <a:satMod val="220000"/>
                    </a:srgbClr>
                  </a:gs>
                  <a:gs pos="100000">
                    <a:srgbClr val="777C84">
                      <a:tint val="12000"/>
                      <a:satMod val="255000"/>
                    </a:srgbClr>
                  </a:gs>
                </a:gsLst>
                <a:lin ang="5400000"/>
              </a:gradFill>
              <a:effectLst>
                <a:innerShdw blurRad="69850" dist="43180" dir="5400000">
                  <a:srgbClr val="000000">
                    <a:alpha val="65000"/>
                  </a:srgbClr>
                </a:innerShdw>
              </a:effectLst>
              <a:latin typeface="Times New Roman"/>
              <a:cs typeface="Times New Roman"/>
            </a:endParaRPr>
          </a:p>
        </p:txBody>
      </p:sp>
    </p:spTree>
    <p:extLst>
      <p:ext uri="{BB962C8B-B14F-4D97-AF65-F5344CB8AC3E}">
        <p14:creationId xmlns:p14="http://schemas.microsoft.com/office/powerpoint/2010/main" val="4154304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5" grpId="0"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23528" y="1675684"/>
            <a:ext cx="8568952" cy="1723549"/>
          </a:xfrm>
          <a:prstGeom prst="rect">
            <a:avLst/>
          </a:prstGeom>
          <a:noFill/>
        </p:spPr>
        <p:txBody>
          <a:bodyPr wrap="square" rtlCol="0">
            <a:spAutoFit/>
          </a:bodyPr>
          <a:lstStyle/>
          <a:p>
            <a:pPr marL="342900" indent="-342900" algn="just">
              <a:spcAft>
                <a:spcPts val="600"/>
              </a:spcAft>
              <a:buFont typeface="Wingdings" pitchFamily="2" charset="2"/>
              <a:buChar char="v"/>
            </a:pPr>
            <a:r>
              <a:rPr lang="vi-VN" sz="2400" dirty="0" smtClean="0">
                <a:solidFill>
                  <a:prstClr val="black"/>
                </a:solidFill>
                <a:cs typeface="Times New Roman" panose="02020603050405020304" pitchFamily="18" charset="0"/>
              </a:rPr>
              <a:t>MySQL</a:t>
            </a:r>
            <a:r>
              <a:rPr lang="vi-VN" sz="2400" dirty="0">
                <a:solidFill>
                  <a:prstClr val="black"/>
                </a:solidFill>
                <a:cs typeface="Times New Roman" panose="02020603050405020304" pitchFamily="18" charset="0"/>
              </a:rPr>
              <a:t>, hệ quản trị cơ sở dữ liệu SQL nguồn mở phổ biến nhất, được phát triển, phân phối và hỗ trợ bởi Oracle Corporation</a:t>
            </a:r>
            <a:r>
              <a:rPr lang="vi-VN" sz="2400" dirty="0" smtClean="0">
                <a:solidFill>
                  <a:prstClr val="black"/>
                </a:solidFill>
                <a:cs typeface="Times New Roman" panose="02020603050405020304" pitchFamily="18" charset="0"/>
              </a:rPr>
              <a:t>.</a:t>
            </a:r>
            <a:endParaRPr lang="vi-VN" sz="2400" dirty="0">
              <a:solidFill>
                <a:prstClr val="black"/>
              </a:solidFill>
              <a:cs typeface="Times New Roman" panose="02020603050405020304" pitchFamily="18" charset="0"/>
            </a:endParaRPr>
          </a:p>
          <a:p>
            <a:pPr marL="342900" indent="-342900" algn="just">
              <a:spcAft>
                <a:spcPts val="600"/>
              </a:spcAft>
              <a:buFont typeface="Wingdings" pitchFamily="2" charset="2"/>
              <a:buChar char="v"/>
            </a:pPr>
            <a:r>
              <a:rPr lang="vi-VN" sz="2400" dirty="0" smtClean="0">
                <a:solidFill>
                  <a:prstClr val="black"/>
                </a:solidFill>
                <a:cs typeface="Times New Roman" panose="02020603050405020304" pitchFamily="18" charset="0"/>
              </a:rPr>
              <a:t>MySQL </a:t>
            </a:r>
            <a:r>
              <a:rPr lang="vi-VN" sz="2400" dirty="0">
                <a:solidFill>
                  <a:prstClr val="black"/>
                </a:solidFill>
                <a:cs typeface="Times New Roman" panose="02020603050405020304" pitchFamily="18" charset="0"/>
              </a:rPr>
              <a:t>là một hệ quản trị cơ sở dữ liệu</a:t>
            </a:r>
            <a:r>
              <a:rPr lang="vi-VN" sz="2400" dirty="0" smtClean="0">
                <a:solidFill>
                  <a:prstClr val="black"/>
                </a:solidFill>
                <a:cs typeface="Times New Roman" panose="02020603050405020304" pitchFamily="18" charset="0"/>
              </a:rPr>
              <a:t>.</a:t>
            </a:r>
            <a:endParaRPr lang="en-US" sz="2400" dirty="0" smtClean="0">
              <a:solidFill>
                <a:prstClr val="black"/>
              </a:solidFill>
              <a:cs typeface="Times New Roman" panose="02020603050405020304" pitchFamily="18" charset="0"/>
            </a:endParaRPr>
          </a:p>
          <a:p>
            <a:pPr marL="342900" indent="-342900" algn="just">
              <a:spcAft>
                <a:spcPts val="600"/>
              </a:spcAft>
              <a:buFont typeface="Wingdings" pitchFamily="2" charset="2"/>
              <a:buChar char="v"/>
            </a:pPr>
            <a:r>
              <a:rPr lang="vi-VN" sz="2400" dirty="0" smtClean="0">
                <a:solidFill>
                  <a:prstClr val="black"/>
                </a:solidFill>
                <a:cs typeface="Times New Roman" panose="02020603050405020304" pitchFamily="18" charset="0"/>
              </a:rPr>
              <a:t>MySQL </a:t>
            </a:r>
            <a:r>
              <a:rPr lang="vi-VN" sz="2400" dirty="0">
                <a:solidFill>
                  <a:prstClr val="black"/>
                </a:solidFill>
                <a:cs typeface="Times New Roman" panose="02020603050405020304" pitchFamily="18" charset="0"/>
              </a:rPr>
              <a:t>là cơ sở dữ liệu quan hệ.</a:t>
            </a:r>
          </a:p>
        </p:txBody>
      </p:sp>
      <p:sp>
        <p:nvSpPr>
          <p:cNvPr id="5" name="TextBox 4"/>
          <p:cNvSpPr txBox="1"/>
          <p:nvPr/>
        </p:nvSpPr>
        <p:spPr>
          <a:xfrm>
            <a:off x="137150" y="894785"/>
            <a:ext cx="8198909" cy="584775"/>
          </a:xfrm>
          <a:prstGeom prst="rect">
            <a:avLst/>
          </a:prstGeom>
          <a:solidFill>
            <a:schemeClr val="bg2">
              <a:lumMod val="50000"/>
            </a:schemeClr>
          </a:solidFill>
          <a:ln>
            <a:solidFill>
              <a:schemeClr val="accent1"/>
            </a:solidFill>
          </a:ln>
        </p:spPr>
        <p:txBody>
          <a:bodyPr wrap="square" rtlCol="0">
            <a:spAutoFit/>
          </a:bodyPr>
          <a:lstStyle/>
          <a:p>
            <a:r>
              <a:rPr lang="en-US" sz="3200" b="1" u="sng" dirty="0" smtClean="0">
                <a:solidFill>
                  <a:srgbClr val="B32C16">
                    <a:lumMod val="50000"/>
                  </a:srgbClr>
                </a:solidFill>
                <a:latin typeface="Times New Roman" pitchFamily="18" charset="0"/>
                <a:cs typeface="Times New Roman" pitchFamily="18" charset="0"/>
              </a:rPr>
              <a:t>1</a:t>
            </a:r>
            <a:r>
              <a:rPr lang="en-US" sz="3200" b="1" u="sng" dirty="0">
                <a:solidFill>
                  <a:srgbClr val="B32C16">
                    <a:lumMod val="50000"/>
                  </a:srgbClr>
                </a:solidFill>
                <a:latin typeface="Times New Roman" pitchFamily="18" charset="0"/>
                <a:cs typeface="Times New Roman" pitchFamily="18" charset="0"/>
              </a:rPr>
              <a:t>. </a:t>
            </a:r>
            <a:r>
              <a:rPr lang="en-US" sz="3200" b="1" u="sng" dirty="0" err="1" smtClean="0">
                <a:solidFill>
                  <a:srgbClr val="B32C16">
                    <a:lumMod val="50000"/>
                  </a:srgbClr>
                </a:solidFill>
                <a:latin typeface="Times New Roman" pitchFamily="18" charset="0"/>
                <a:cs typeface="Times New Roman" pitchFamily="18" charset="0"/>
              </a:rPr>
              <a:t>Giới</a:t>
            </a:r>
            <a:r>
              <a:rPr lang="en-US" sz="3200" b="1" u="sng" dirty="0" smtClean="0">
                <a:solidFill>
                  <a:srgbClr val="B32C16">
                    <a:lumMod val="50000"/>
                  </a:srgbClr>
                </a:solidFill>
                <a:latin typeface="Times New Roman" pitchFamily="18" charset="0"/>
                <a:cs typeface="Times New Roman" pitchFamily="18" charset="0"/>
              </a:rPr>
              <a:t> </a:t>
            </a:r>
            <a:r>
              <a:rPr lang="en-US" sz="3200" b="1" u="sng" dirty="0" err="1" smtClean="0">
                <a:solidFill>
                  <a:srgbClr val="B32C16">
                    <a:lumMod val="50000"/>
                  </a:srgbClr>
                </a:solidFill>
                <a:latin typeface="Times New Roman" pitchFamily="18" charset="0"/>
                <a:cs typeface="Times New Roman" pitchFamily="18" charset="0"/>
              </a:rPr>
              <a:t>thiệu</a:t>
            </a:r>
            <a:r>
              <a:rPr lang="en-US" sz="3200" b="1" u="sng" dirty="0" smtClean="0">
                <a:solidFill>
                  <a:srgbClr val="B32C16">
                    <a:lumMod val="50000"/>
                  </a:srgbClr>
                </a:solidFill>
                <a:latin typeface="Times New Roman" pitchFamily="18" charset="0"/>
                <a:cs typeface="Times New Roman" pitchFamily="18" charset="0"/>
              </a:rPr>
              <a:t> </a:t>
            </a:r>
            <a:r>
              <a:rPr lang="en-US" sz="3200" b="1" u="sng" dirty="0" err="1" smtClean="0">
                <a:solidFill>
                  <a:srgbClr val="B32C16">
                    <a:lumMod val="50000"/>
                  </a:srgbClr>
                </a:solidFill>
                <a:latin typeface="Times New Roman" pitchFamily="18" charset="0"/>
                <a:cs typeface="Times New Roman" pitchFamily="18" charset="0"/>
              </a:rPr>
              <a:t>về</a:t>
            </a:r>
            <a:r>
              <a:rPr lang="en-US" sz="3200" b="1" u="sng" dirty="0" smtClean="0">
                <a:solidFill>
                  <a:srgbClr val="B32C16">
                    <a:lumMod val="50000"/>
                  </a:srgbClr>
                </a:solidFill>
                <a:latin typeface="Times New Roman" pitchFamily="18" charset="0"/>
                <a:cs typeface="Times New Roman" pitchFamily="18" charset="0"/>
              </a:rPr>
              <a:t> MySQL</a:t>
            </a:r>
            <a:r>
              <a:rPr lang="vi-VN" sz="3200" b="1" u="sng" dirty="0" smtClean="0">
                <a:solidFill>
                  <a:srgbClr val="B32C16">
                    <a:lumMod val="50000"/>
                  </a:srgbClr>
                </a:solidFill>
                <a:latin typeface="Times New Roman" pitchFamily="18" charset="0"/>
                <a:cs typeface="Times New Roman" pitchFamily="18" charset="0"/>
              </a:rPr>
              <a:t> :</a:t>
            </a:r>
            <a:endParaRPr lang="en-US" sz="3200" b="1" dirty="0">
              <a:solidFill>
                <a:srgbClr val="B32C16">
                  <a:lumMod val="50000"/>
                </a:srgb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62332" y="116632"/>
            <a:ext cx="8856984" cy="707886"/>
          </a:xfrm>
          <a:prstGeom prst="rect">
            <a:avLst/>
          </a:prstGeom>
          <a:noFill/>
        </p:spPr>
        <p:txBody>
          <a:bodyPr wrap="square" rtlCol="0">
            <a:spAutoFit/>
          </a:bodyPr>
          <a:lstStyle/>
          <a:p>
            <a:pPr algn="ctr"/>
            <a:r>
              <a:rPr lang="en-US" sz="4000" b="1" dirty="0">
                <a:ln w="1905"/>
                <a:gradFill>
                  <a:gsLst>
                    <a:gs pos="0">
                      <a:srgbClr val="777C84">
                        <a:shade val="20000"/>
                        <a:satMod val="200000"/>
                      </a:srgbClr>
                    </a:gs>
                    <a:gs pos="78000">
                      <a:srgbClr val="777C84">
                        <a:tint val="90000"/>
                        <a:shade val="89000"/>
                        <a:satMod val="220000"/>
                      </a:srgbClr>
                    </a:gs>
                    <a:gs pos="100000">
                      <a:srgbClr val="777C84">
                        <a:tint val="12000"/>
                        <a:satMod val="255000"/>
                      </a:srgbClr>
                    </a:gs>
                  </a:gsLst>
                  <a:lin ang="5400000"/>
                </a:gradFill>
                <a:effectLst>
                  <a:innerShdw blurRad="69850" dist="43180" dir="5400000">
                    <a:srgbClr val="000000">
                      <a:alpha val="65000"/>
                    </a:srgbClr>
                  </a:innerShdw>
                </a:effectLst>
                <a:latin typeface="Times New Roman"/>
                <a:cs typeface="Times New Roman"/>
              </a:rPr>
              <a:t>MySQL &amp; </a:t>
            </a:r>
            <a:r>
              <a:rPr lang="en-US" sz="4000" b="1" dirty="0" err="1">
                <a:ln w="1905"/>
                <a:gradFill>
                  <a:gsLst>
                    <a:gs pos="0">
                      <a:srgbClr val="777C84">
                        <a:shade val="20000"/>
                        <a:satMod val="200000"/>
                      </a:srgbClr>
                    </a:gs>
                    <a:gs pos="78000">
                      <a:srgbClr val="777C84">
                        <a:tint val="90000"/>
                        <a:shade val="89000"/>
                        <a:satMod val="220000"/>
                      </a:srgbClr>
                    </a:gs>
                    <a:gs pos="100000">
                      <a:srgbClr val="777C84">
                        <a:tint val="12000"/>
                        <a:satMod val="255000"/>
                      </a:srgbClr>
                    </a:gs>
                  </a:gsLst>
                  <a:lin ang="5400000"/>
                </a:gradFill>
                <a:effectLst>
                  <a:innerShdw blurRad="69850" dist="43180" dir="5400000">
                    <a:srgbClr val="000000">
                      <a:alpha val="65000"/>
                    </a:srgbClr>
                  </a:innerShdw>
                </a:effectLst>
                <a:latin typeface="Times New Roman"/>
                <a:cs typeface="Times New Roman"/>
              </a:rPr>
              <a:t>SQLyog</a:t>
            </a:r>
            <a:r>
              <a:rPr lang="en-US" sz="4000" b="1" dirty="0">
                <a:ln w="1905"/>
                <a:gradFill>
                  <a:gsLst>
                    <a:gs pos="0">
                      <a:srgbClr val="777C84">
                        <a:shade val="20000"/>
                        <a:satMod val="200000"/>
                      </a:srgbClr>
                    </a:gs>
                    <a:gs pos="78000">
                      <a:srgbClr val="777C84">
                        <a:tint val="90000"/>
                        <a:shade val="89000"/>
                        <a:satMod val="220000"/>
                      </a:srgbClr>
                    </a:gs>
                    <a:gs pos="100000">
                      <a:srgbClr val="777C84">
                        <a:tint val="12000"/>
                        <a:satMod val="255000"/>
                      </a:srgbClr>
                    </a:gs>
                  </a:gsLst>
                  <a:lin ang="5400000"/>
                </a:gradFill>
                <a:effectLst>
                  <a:innerShdw blurRad="69850" dist="43180" dir="5400000">
                    <a:srgbClr val="000000">
                      <a:alpha val="65000"/>
                    </a:srgbClr>
                  </a:innerShdw>
                </a:effectLst>
                <a:latin typeface="Times New Roman"/>
                <a:cs typeface="Times New Roman"/>
              </a:rPr>
              <a:t> &amp; </a:t>
            </a:r>
            <a:r>
              <a:rPr lang="en-US" sz="4000" b="1" dirty="0" err="1">
                <a:ln w="1905"/>
                <a:gradFill>
                  <a:gsLst>
                    <a:gs pos="0">
                      <a:srgbClr val="777C84">
                        <a:shade val="20000"/>
                        <a:satMod val="200000"/>
                      </a:srgbClr>
                    </a:gs>
                    <a:gs pos="78000">
                      <a:srgbClr val="777C84">
                        <a:tint val="90000"/>
                        <a:shade val="89000"/>
                        <a:satMod val="220000"/>
                      </a:srgbClr>
                    </a:gs>
                    <a:gs pos="100000">
                      <a:srgbClr val="777C84">
                        <a:tint val="12000"/>
                        <a:satMod val="255000"/>
                      </a:srgbClr>
                    </a:gs>
                  </a:gsLst>
                  <a:lin ang="5400000"/>
                </a:gradFill>
                <a:effectLst>
                  <a:innerShdw blurRad="69850" dist="43180" dir="5400000">
                    <a:srgbClr val="000000">
                      <a:alpha val="65000"/>
                    </a:srgbClr>
                  </a:innerShdw>
                </a:effectLst>
                <a:latin typeface="Times New Roman"/>
                <a:cs typeface="Times New Roman"/>
              </a:rPr>
              <a:t>phpMyAdmin</a:t>
            </a:r>
            <a:endParaRPr lang="en-US" sz="4000" b="1" dirty="0">
              <a:ln w="1905"/>
              <a:gradFill>
                <a:gsLst>
                  <a:gs pos="0">
                    <a:srgbClr val="777C84">
                      <a:shade val="20000"/>
                      <a:satMod val="200000"/>
                    </a:srgbClr>
                  </a:gs>
                  <a:gs pos="78000">
                    <a:srgbClr val="777C84">
                      <a:tint val="90000"/>
                      <a:shade val="89000"/>
                      <a:satMod val="220000"/>
                    </a:srgbClr>
                  </a:gs>
                  <a:gs pos="100000">
                    <a:srgbClr val="777C84">
                      <a:tint val="12000"/>
                      <a:satMod val="255000"/>
                    </a:srgbClr>
                  </a:gs>
                </a:gsLst>
                <a:lin ang="5400000"/>
              </a:gradFill>
              <a:effectLst>
                <a:innerShdw blurRad="69850" dist="43180" dir="5400000">
                  <a:srgbClr val="000000">
                    <a:alpha val="65000"/>
                  </a:srgbClr>
                </a:innerShdw>
              </a:effectLst>
              <a:latin typeface="Times New Roman"/>
              <a:cs typeface="Times New Roman"/>
            </a:endParaRPr>
          </a:p>
        </p:txBody>
      </p:sp>
      <p:grpSp>
        <p:nvGrpSpPr>
          <p:cNvPr id="2" name="Group 1"/>
          <p:cNvGrpSpPr/>
          <p:nvPr/>
        </p:nvGrpSpPr>
        <p:grpSpPr>
          <a:xfrm>
            <a:off x="2519772" y="3645024"/>
            <a:ext cx="4176464" cy="2949618"/>
            <a:chOff x="2519772" y="3573016"/>
            <a:chExt cx="4176464" cy="2949618"/>
          </a:xfrm>
        </p:grpSpPr>
        <p:pic>
          <p:nvPicPr>
            <p:cNvPr id="3074" name="Picture 2" descr="Káº¿t quáº£ hÃ¬nh áº£nh cho My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772" y="3573016"/>
              <a:ext cx="4176464" cy="258028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183575" y="6153302"/>
              <a:ext cx="2848857" cy="369332"/>
            </a:xfrm>
            <a:prstGeom prst="rect">
              <a:avLst/>
            </a:prstGeom>
          </p:spPr>
          <p:txBody>
            <a:bodyPr wrap="none">
              <a:spAutoFit/>
            </a:bodyPr>
            <a:lstStyle/>
            <a:p>
              <a:pPr algn="ctr">
                <a:spcAft>
                  <a:spcPts val="1000"/>
                </a:spcAft>
              </a:pPr>
              <a:r>
                <a:rPr lang="en-US" dirty="0" err="1">
                  <a:solidFill>
                    <a:srgbClr val="44546A"/>
                  </a:solidFill>
                  <a:latin typeface="Times New Roman"/>
                  <a:ea typeface="Calibri"/>
                  <a:cs typeface="Times New Roman"/>
                </a:rPr>
                <a:t>Hình</a:t>
              </a:r>
              <a:r>
                <a:rPr lang="en-US" dirty="0">
                  <a:solidFill>
                    <a:srgbClr val="44546A"/>
                  </a:solidFill>
                  <a:latin typeface="Times New Roman"/>
                  <a:ea typeface="Calibri"/>
                  <a:cs typeface="Times New Roman"/>
                </a:rPr>
                <a:t> </a:t>
              </a:r>
              <a:r>
                <a:rPr lang="en-US" dirty="0" smtClean="0">
                  <a:solidFill>
                    <a:srgbClr val="44546A"/>
                  </a:solidFill>
                  <a:latin typeface="Times New Roman"/>
                  <a:ea typeface="Calibri"/>
                  <a:cs typeface="Times New Roman"/>
                </a:rPr>
                <a:t>2: </a:t>
              </a:r>
              <a:r>
                <a:rPr lang="en-US" dirty="0" err="1">
                  <a:solidFill>
                    <a:srgbClr val="44546A"/>
                  </a:solidFill>
                  <a:latin typeface="Times New Roman"/>
                  <a:ea typeface="Calibri"/>
                  <a:cs typeface="Times New Roman"/>
                </a:rPr>
                <a:t>Biểu</a:t>
              </a:r>
              <a:r>
                <a:rPr lang="en-US" dirty="0">
                  <a:solidFill>
                    <a:srgbClr val="44546A"/>
                  </a:solidFill>
                  <a:latin typeface="Times New Roman"/>
                  <a:ea typeface="Calibri"/>
                  <a:cs typeface="Times New Roman"/>
                </a:rPr>
                <a:t> </a:t>
              </a:r>
              <a:r>
                <a:rPr lang="en-US" dirty="0" err="1">
                  <a:solidFill>
                    <a:srgbClr val="44546A"/>
                  </a:solidFill>
                  <a:latin typeface="Times New Roman"/>
                  <a:ea typeface="Calibri"/>
                  <a:cs typeface="Times New Roman"/>
                </a:rPr>
                <a:t>tượng</a:t>
              </a:r>
              <a:r>
                <a:rPr lang="en-US" dirty="0">
                  <a:solidFill>
                    <a:srgbClr val="44546A"/>
                  </a:solidFill>
                  <a:latin typeface="Times New Roman"/>
                  <a:ea typeface="Calibri"/>
                  <a:cs typeface="Times New Roman"/>
                </a:rPr>
                <a:t> </a:t>
              </a:r>
              <a:r>
                <a:rPr lang="en-US" dirty="0" smtClean="0">
                  <a:solidFill>
                    <a:srgbClr val="44546A"/>
                  </a:solidFill>
                  <a:latin typeface="Times New Roman"/>
                  <a:ea typeface="Calibri"/>
                  <a:cs typeface="Times New Roman"/>
                </a:rPr>
                <a:t>MySQL.</a:t>
              </a:r>
              <a:endParaRPr lang="en-US" sz="1050" i="1" dirty="0">
                <a:solidFill>
                  <a:srgbClr val="44546A"/>
                </a:solidFill>
                <a:effectLst/>
                <a:latin typeface="Calibri"/>
                <a:ea typeface="Calibri"/>
                <a:cs typeface="Times New Roman"/>
              </a:endParaRPr>
            </a:p>
          </p:txBody>
        </p:sp>
      </p:grpSp>
    </p:spTree>
    <p:extLst>
      <p:ext uri="{BB962C8B-B14F-4D97-AF65-F5344CB8AC3E}">
        <p14:creationId xmlns:p14="http://schemas.microsoft.com/office/powerpoint/2010/main" val="22397997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5"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5862" y="100667"/>
            <a:ext cx="8856984" cy="707886"/>
          </a:xfrm>
          <a:prstGeom prst="rect">
            <a:avLst/>
          </a:prstGeom>
          <a:noFill/>
        </p:spPr>
        <p:txBody>
          <a:bodyPr wrap="square" rtlCol="0">
            <a:spAutoFit/>
          </a:bodyPr>
          <a:lstStyle/>
          <a:p>
            <a:pPr lvl="0" algn="ctr"/>
            <a:r>
              <a:rPr lang="en-US" sz="4000" b="1" dirty="0">
                <a:ln w="1905"/>
                <a:gradFill>
                  <a:gsLst>
                    <a:gs pos="0">
                      <a:srgbClr val="777C84">
                        <a:shade val="20000"/>
                        <a:satMod val="200000"/>
                      </a:srgbClr>
                    </a:gs>
                    <a:gs pos="78000">
                      <a:srgbClr val="777C84">
                        <a:tint val="90000"/>
                        <a:shade val="89000"/>
                        <a:satMod val="220000"/>
                      </a:srgbClr>
                    </a:gs>
                    <a:gs pos="100000">
                      <a:srgbClr val="777C84">
                        <a:tint val="12000"/>
                        <a:satMod val="255000"/>
                      </a:srgbClr>
                    </a:gs>
                  </a:gsLst>
                  <a:lin ang="5400000"/>
                </a:gradFill>
                <a:effectLst>
                  <a:innerShdw blurRad="69850" dist="43180" dir="5400000">
                    <a:srgbClr val="000000">
                      <a:alpha val="65000"/>
                    </a:srgbClr>
                  </a:innerShdw>
                </a:effectLst>
                <a:latin typeface="Times New Roman"/>
                <a:cs typeface="Times New Roman"/>
              </a:rPr>
              <a:t>MySQL &amp; </a:t>
            </a:r>
            <a:r>
              <a:rPr lang="en-US" sz="4000" b="1" dirty="0" err="1">
                <a:ln w="1905"/>
                <a:gradFill>
                  <a:gsLst>
                    <a:gs pos="0">
                      <a:srgbClr val="777C84">
                        <a:shade val="20000"/>
                        <a:satMod val="200000"/>
                      </a:srgbClr>
                    </a:gs>
                    <a:gs pos="78000">
                      <a:srgbClr val="777C84">
                        <a:tint val="90000"/>
                        <a:shade val="89000"/>
                        <a:satMod val="220000"/>
                      </a:srgbClr>
                    </a:gs>
                    <a:gs pos="100000">
                      <a:srgbClr val="777C84">
                        <a:tint val="12000"/>
                        <a:satMod val="255000"/>
                      </a:srgbClr>
                    </a:gs>
                  </a:gsLst>
                  <a:lin ang="5400000"/>
                </a:gradFill>
                <a:effectLst>
                  <a:innerShdw blurRad="69850" dist="43180" dir="5400000">
                    <a:srgbClr val="000000">
                      <a:alpha val="65000"/>
                    </a:srgbClr>
                  </a:innerShdw>
                </a:effectLst>
                <a:latin typeface="Times New Roman"/>
                <a:cs typeface="Times New Roman"/>
              </a:rPr>
              <a:t>SQLyog</a:t>
            </a:r>
            <a:r>
              <a:rPr lang="en-US" sz="4000" b="1" dirty="0">
                <a:ln w="1905"/>
                <a:gradFill>
                  <a:gsLst>
                    <a:gs pos="0">
                      <a:srgbClr val="777C84">
                        <a:shade val="20000"/>
                        <a:satMod val="200000"/>
                      </a:srgbClr>
                    </a:gs>
                    <a:gs pos="78000">
                      <a:srgbClr val="777C84">
                        <a:tint val="90000"/>
                        <a:shade val="89000"/>
                        <a:satMod val="220000"/>
                      </a:srgbClr>
                    </a:gs>
                    <a:gs pos="100000">
                      <a:srgbClr val="777C84">
                        <a:tint val="12000"/>
                        <a:satMod val="255000"/>
                      </a:srgbClr>
                    </a:gs>
                  </a:gsLst>
                  <a:lin ang="5400000"/>
                </a:gradFill>
                <a:effectLst>
                  <a:innerShdw blurRad="69850" dist="43180" dir="5400000">
                    <a:srgbClr val="000000">
                      <a:alpha val="65000"/>
                    </a:srgbClr>
                  </a:innerShdw>
                </a:effectLst>
                <a:latin typeface="Times New Roman"/>
                <a:cs typeface="Times New Roman"/>
              </a:rPr>
              <a:t> &amp; </a:t>
            </a:r>
            <a:r>
              <a:rPr lang="en-US" sz="4000" b="1" dirty="0" err="1">
                <a:ln w="1905"/>
                <a:gradFill>
                  <a:gsLst>
                    <a:gs pos="0">
                      <a:srgbClr val="777C84">
                        <a:shade val="20000"/>
                        <a:satMod val="200000"/>
                      </a:srgbClr>
                    </a:gs>
                    <a:gs pos="78000">
                      <a:srgbClr val="777C84">
                        <a:tint val="90000"/>
                        <a:shade val="89000"/>
                        <a:satMod val="220000"/>
                      </a:srgbClr>
                    </a:gs>
                    <a:gs pos="100000">
                      <a:srgbClr val="777C84">
                        <a:tint val="12000"/>
                        <a:satMod val="255000"/>
                      </a:srgbClr>
                    </a:gs>
                  </a:gsLst>
                  <a:lin ang="5400000"/>
                </a:gradFill>
                <a:effectLst>
                  <a:innerShdw blurRad="69850" dist="43180" dir="5400000">
                    <a:srgbClr val="000000">
                      <a:alpha val="65000"/>
                    </a:srgbClr>
                  </a:innerShdw>
                </a:effectLst>
                <a:latin typeface="Times New Roman"/>
                <a:cs typeface="Times New Roman"/>
              </a:rPr>
              <a:t>phpMyAdmin</a:t>
            </a:r>
            <a:endParaRPr lang="en-US" sz="4000" b="1" dirty="0">
              <a:ln w="1905"/>
              <a:gradFill>
                <a:gsLst>
                  <a:gs pos="0">
                    <a:srgbClr val="777C84">
                      <a:shade val="20000"/>
                      <a:satMod val="200000"/>
                    </a:srgbClr>
                  </a:gs>
                  <a:gs pos="78000">
                    <a:srgbClr val="777C84">
                      <a:tint val="90000"/>
                      <a:shade val="89000"/>
                      <a:satMod val="220000"/>
                    </a:srgbClr>
                  </a:gs>
                  <a:gs pos="100000">
                    <a:srgbClr val="777C84">
                      <a:tint val="12000"/>
                      <a:satMod val="255000"/>
                    </a:srgbClr>
                  </a:gs>
                </a:gsLst>
                <a:lin ang="5400000"/>
              </a:gradFill>
              <a:effectLst>
                <a:innerShdw blurRad="69850" dist="43180" dir="5400000">
                  <a:srgbClr val="000000">
                    <a:alpha val="65000"/>
                  </a:srgbClr>
                </a:innerShdw>
              </a:effectLst>
              <a:latin typeface="Times New Roman"/>
              <a:cs typeface="Times New Roman"/>
            </a:endParaRPr>
          </a:p>
        </p:txBody>
      </p:sp>
      <p:sp>
        <p:nvSpPr>
          <p:cNvPr id="5" name="TextBox 4"/>
          <p:cNvSpPr txBox="1"/>
          <p:nvPr/>
        </p:nvSpPr>
        <p:spPr>
          <a:xfrm>
            <a:off x="325213" y="1772816"/>
            <a:ext cx="8198910" cy="2908489"/>
          </a:xfrm>
          <a:prstGeom prst="rect">
            <a:avLst/>
          </a:prstGeom>
          <a:noFill/>
        </p:spPr>
        <p:txBody>
          <a:bodyPr wrap="square" rtlCol="0">
            <a:spAutoFit/>
          </a:bodyPr>
          <a:lstStyle/>
          <a:p>
            <a:pPr marL="342900" indent="-342900" algn="just">
              <a:spcAft>
                <a:spcPts val="600"/>
              </a:spcAft>
              <a:buFont typeface="Wingdings" pitchFamily="2" charset="2"/>
              <a:buChar char="v"/>
            </a:pPr>
            <a:r>
              <a:rPr lang="vi-VN" sz="2800" dirty="0" smtClean="0">
                <a:solidFill>
                  <a:prstClr val="black"/>
                </a:solidFill>
              </a:rPr>
              <a:t>Phần </a:t>
            </a:r>
            <a:r>
              <a:rPr lang="vi-VN" sz="2800" dirty="0">
                <a:solidFill>
                  <a:prstClr val="black"/>
                </a:solidFill>
              </a:rPr>
              <a:t>mềm MySQL là mã nguồn mở</a:t>
            </a:r>
            <a:r>
              <a:rPr lang="vi-VN" sz="2800" dirty="0" smtClean="0">
                <a:solidFill>
                  <a:prstClr val="black"/>
                </a:solidFill>
              </a:rPr>
              <a:t>.</a:t>
            </a:r>
            <a:endParaRPr lang="en-US" sz="2800" dirty="0" smtClean="0">
              <a:solidFill>
                <a:prstClr val="black"/>
              </a:solidFill>
            </a:endParaRPr>
          </a:p>
          <a:p>
            <a:pPr marL="342900" indent="-342900" algn="just">
              <a:spcAft>
                <a:spcPts val="600"/>
              </a:spcAft>
              <a:buFont typeface="Wingdings" pitchFamily="2" charset="2"/>
              <a:buChar char="v"/>
            </a:pPr>
            <a:r>
              <a:rPr lang="vi-VN" sz="2800" dirty="0" smtClean="0">
                <a:solidFill>
                  <a:prstClr val="black"/>
                </a:solidFill>
              </a:rPr>
              <a:t>Máy </a:t>
            </a:r>
            <a:r>
              <a:rPr lang="vi-VN" sz="2800" dirty="0">
                <a:solidFill>
                  <a:prstClr val="black"/>
                </a:solidFill>
              </a:rPr>
              <a:t>chủ cơ sở dữ liệu MySQL rất nhanh, đáng tin cậy, khả năng mở rộng và dễ sử dụng</a:t>
            </a:r>
            <a:r>
              <a:rPr lang="vi-VN" sz="2800" dirty="0" smtClean="0">
                <a:solidFill>
                  <a:prstClr val="black"/>
                </a:solidFill>
              </a:rPr>
              <a:t>.</a:t>
            </a:r>
            <a:endParaRPr lang="vi-VN" sz="2800" dirty="0">
              <a:solidFill>
                <a:prstClr val="black"/>
              </a:solidFill>
            </a:endParaRPr>
          </a:p>
          <a:p>
            <a:pPr marL="342900" indent="-342900" algn="just">
              <a:spcAft>
                <a:spcPts val="600"/>
              </a:spcAft>
              <a:buFont typeface="Wingdings" pitchFamily="2" charset="2"/>
              <a:buChar char="v"/>
            </a:pPr>
            <a:r>
              <a:rPr lang="vi-VN" sz="2800" dirty="0" smtClean="0">
                <a:solidFill>
                  <a:prstClr val="black"/>
                </a:solidFill>
              </a:rPr>
              <a:t>MySQL </a:t>
            </a:r>
            <a:r>
              <a:rPr lang="vi-VN" sz="2800" dirty="0">
                <a:solidFill>
                  <a:prstClr val="black"/>
                </a:solidFill>
              </a:rPr>
              <a:t>Server làm việc trong máy khách / máy chủ hoặc các hệ thống nhúng.</a:t>
            </a:r>
          </a:p>
          <a:p>
            <a:pPr marL="342900" indent="-342900" algn="just">
              <a:spcAft>
                <a:spcPts val="600"/>
              </a:spcAft>
              <a:buFont typeface="Wingdings" pitchFamily="2" charset="2"/>
              <a:buChar char="v"/>
            </a:pPr>
            <a:r>
              <a:rPr lang="vi-VN" sz="2800" dirty="0" smtClean="0">
                <a:solidFill>
                  <a:prstClr val="black"/>
                </a:solidFill>
              </a:rPr>
              <a:t>MySQL </a:t>
            </a:r>
            <a:r>
              <a:rPr lang="vi-VN" sz="2800" dirty="0">
                <a:solidFill>
                  <a:prstClr val="black"/>
                </a:solidFill>
              </a:rPr>
              <a:t>có nhiều ưu điểm vượt </a:t>
            </a:r>
            <a:r>
              <a:rPr lang="vi-VN" sz="2800" dirty="0" smtClean="0">
                <a:solidFill>
                  <a:prstClr val="black"/>
                </a:solidFill>
              </a:rPr>
              <a:t>trội</a:t>
            </a:r>
            <a:endParaRPr lang="vi-VN" sz="2800" dirty="0">
              <a:solidFill>
                <a:prstClr val="black"/>
              </a:solidFill>
            </a:endParaRPr>
          </a:p>
        </p:txBody>
      </p:sp>
      <p:sp>
        <p:nvSpPr>
          <p:cNvPr id="6" name="TextBox 5"/>
          <p:cNvSpPr txBox="1"/>
          <p:nvPr/>
        </p:nvSpPr>
        <p:spPr>
          <a:xfrm>
            <a:off x="333530" y="1004700"/>
            <a:ext cx="8414934" cy="584775"/>
          </a:xfrm>
          <a:prstGeom prst="rect">
            <a:avLst/>
          </a:prstGeom>
          <a:solidFill>
            <a:schemeClr val="bg2">
              <a:lumMod val="50000"/>
            </a:schemeClr>
          </a:solidFill>
          <a:ln>
            <a:solidFill>
              <a:schemeClr val="accent1"/>
            </a:solidFill>
          </a:ln>
        </p:spPr>
        <p:txBody>
          <a:bodyPr wrap="square" rtlCol="0">
            <a:spAutoFit/>
          </a:bodyPr>
          <a:lstStyle/>
          <a:p>
            <a:r>
              <a:rPr lang="en-US" sz="3200" b="1" u="sng" dirty="0" smtClean="0">
                <a:solidFill>
                  <a:srgbClr val="B32C16">
                    <a:lumMod val="50000"/>
                  </a:srgbClr>
                </a:solidFill>
                <a:latin typeface="Times New Roman" panose="02020603050405020304" pitchFamily="18" charset="0"/>
                <a:cs typeface="Times New Roman" panose="02020603050405020304" pitchFamily="18" charset="0"/>
              </a:rPr>
              <a:t>2.Đặc </a:t>
            </a:r>
            <a:r>
              <a:rPr lang="en-US" sz="3200" b="1" u="sng" dirty="0" err="1" smtClean="0">
                <a:solidFill>
                  <a:srgbClr val="B32C16">
                    <a:lumMod val="50000"/>
                  </a:srgbClr>
                </a:solidFill>
                <a:latin typeface="Times New Roman" panose="02020603050405020304" pitchFamily="18" charset="0"/>
                <a:cs typeface="Times New Roman" panose="02020603050405020304" pitchFamily="18" charset="0"/>
              </a:rPr>
              <a:t>điểm</a:t>
            </a:r>
            <a:r>
              <a:rPr lang="en-US" sz="3200" b="1" u="sng" dirty="0" smtClean="0">
                <a:solidFill>
                  <a:srgbClr val="B32C16">
                    <a:lumMod val="50000"/>
                  </a:srgbClr>
                </a:solidFill>
                <a:latin typeface="Times New Roman" panose="02020603050405020304" pitchFamily="18" charset="0"/>
                <a:cs typeface="Times New Roman" panose="02020603050405020304" pitchFamily="18" charset="0"/>
              </a:rPr>
              <a:t> </a:t>
            </a:r>
            <a:r>
              <a:rPr lang="en-US" sz="3200" b="1" u="sng" dirty="0" err="1" smtClean="0">
                <a:solidFill>
                  <a:srgbClr val="B32C16">
                    <a:lumMod val="50000"/>
                  </a:srgbClr>
                </a:solidFill>
                <a:latin typeface="Times New Roman" panose="02020603050405020304" pitchFamily="18" charset="0"/>
                <a:cs typeface="Times New Roman" panose="02020603050405020304" pitchFamily="18" charset="0"/>
              </a:rPr>
              <a:t>của</a:t>
            </a:r>
            <a:r>
              <a:rPr lang="en-US" sz="3200" b="1" u="sng" dirty="0" smtClean="0">
                <a:solidFill>
                  <a:srgbClr val="B32C16">
                    <a:lumMod val="50000"/>
                  </a:srgbClr>
                </a:solidFill>
                <a:latin typeface="Times New Roman" panose="02020603050405020304" pitchFamily="18" charset="0"/>
                <a:cs typeface="Times New Roman" panose="02020603050405020304" pitchFamily="18" charset="0"/>
              </a:rPr>
              <a:t> MySQL</a:t>
            </a:r>
            <a:endParaRPr lang="en-US" sz="3200" b="1" dirty="0">
              <a:solidFill>
                <a:srgbClr val="B32C16">
                  <a:lumMod val="50000"/>
                </a:srgb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20461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5302" y="960235"/>
            <a:ext cx="6746978" cy="584775"/>
          </a:xfrm>
          <a:prstGeom prst="rect">
            <a:avLst/>
          </a:prstGeom>
          <a:solidFill>
            <a:schemeClr val="bg2">
              <a:lumMod val="50000"/>
            </a:schemeClr>
          </a:solidFill>
          <a:ln>
            <a:solidFill>
              <a:schemeClr val="accent1"/>
            </a:solidFill>
          </a:ln>
        </p:spPr>
        <p:txBody>
          <a:bodyPr wrap="square" rtlCol="0">
            <a:spAutoFit/>
          </a:bodyPr>
          <a:lstStyle/>
          <a:p>
            <a:r>
              <a:rPr lang="en-US" sz="3200" b="1" u="sng" dirty="0" smtClean="0">
                <a:solidFill>
                  <a:srgbClr val="B32C16">
                    <a:lumMod val="50000"/>
                  </a:srgbClr>
                </a:solidFill>
                <a:latin typeface="Times New Roman" panose="02020603050405020304" pitchFamily="18" charset="0"/>
                <a:cs typeface="Times New Roman" panose="02020603050405020304" pitchFamily="18" charset="0"/>
              </a:rPr>
              <a:t>2.SQLyog </a:t>
            </a:r>
            <a:r>
              <a:rPr lang="en-US" sz="3200" b="1" u="sng" dirty="0">
                <a:solidFill>
                  <a:srgbClr val="B32C16">
                    <a:lumMod val="50000"/>
                  </a:srgbClr>
                </a:solidFill>
                <a:latin typeface="Times New Roman" panose="02020603050405020304" pitchFamily="18" charset="0"/>
                <a:cs typeface="Times New Roman" panose="02020603050405020304" pitchFamily="18" charset="0"/>
              </a:rPr>
              <a:t>&amp; </a:t>
            </a:r>
            <a:r>
              <a:rPr lang="en-US" sz="3200" b="1" u="sng" dirty="0" err="1">
                <a:solidFill>
                  <a:srgbClr val="B32C16">
                    <a:lumMod val="50000"/>
                  </a:srgbClr>
                </a:solidFill>
                <a:latin typeface="Times New Roman" panose="02020603050405020304" pitchFamily="18" charset="0"/>
                <a:cs typeface="Times New Roman" panose="02020603050405020304" pitchFamily="18" charset="0"/>
              </a:rPr>
              <a:t>phpMyAdmin</a:t>
            </a:r>
            <a:r>
              <a:rPr lang="en-US" sz="3200" b="1" u="sng" dirty="0">
                <a:solidFill>
                  <a:srgbClr val="B32C16">
                    <a:lumMod val="50000"/>
                  </a:srgbClr>
                </a:solidFill>
                <a:latin typeface="Times New Roman" panose="02020603050405020304" pitchFamily="18" charset="0"/>
                <a:cs typeface="Times New Roman" panose="02020603050405020304" pitchFamily="18" charset="0"/>
              </a:rPr>
              <a:t>:</a:t>
            </a:r>
            <a:endParaRPr lang="en-US" sz="3200" b="1" dirty="0">
              <a:solidFill>
                <a:srgbClr val="B32C16">
                  <a:lumMod val="50000"/>
                </a:srgb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62332" y="116632"/>
            <a:ext cx="8856984" cy="707886"/>
          </a:xfrm>
          <a:prstGeom prst="rect">
            <a:avLst/>
          </a:prstGeom>
          <a:noFill/>
        </p:spPr>
        <p:txBody>
          <a:bodyPr wrap="square" rtlCol="0">
            <a:spAutoFit/>
          </a:bodyPr>
          <a:lstStyle/>
          <a:p>
            <a:pPr lvl="0" algn="ctr"/>
            <a:r>
              <a:rPr lang="en-US" sz="4000" b="1" dirty="0">
                <a:ln w="1905"/>
                <a:gradFill>
                  <a:gsLst>
                    <a:gs pos="0">
                      <a:srgbClr val="777C84">
                        <a:shade val="20000"/>
                        <a:satMod val="200000"/>
                      </a:srgbClr>
                    </a:gs>
                    <a:gs pos="78000">
                      <a:srgbClr val="777C84">
                        <a:tint val="90000"/>
                        <a:shade val="89000"/>
                        <a:satMod val="220000"/>
                      </a:srgbClr>
                    </a:gs>
                    <a:gs pos="100000">
                      <a:srgbClr val="777C84">
                        <a:tint val="12000"/>
                        <a:satMod val="255000"/>
                      </a:srgbClr>
                    </a:gs>
                  </a:gsLst>
                  <a:lin ang="5400000"/>
                </a:gradFill>
                <a:effectLst>
                  <a:innerShdw blurRad="69850" dist="43180" dir="5400000">
                    <a:srgbClr val="000000">
                      <a:alpha val="65000"/>
                    </a:srgbClr>
                  </a:innerShdw>
                </a:effectLst>
                <a:latin typeface="Times New Roman"/>
                <a:cs typeface="Times New Roman"/>
              </a:rPr>
              <a:t>MySQL &amp; </a:t>
            </a:r>
            <a:r>
              <a:rPr lang="en-US" sz="4000" b="1" dirty="0" err="1">
                <a:ln w="1905"/>
                <a:gradFill>
                  <a:gsLst>
                    <a:gs pos="0">
                      <a:srgbClr val="777C84">
                        <a:shade val="20000"/>
                        <a:satMod val="200000"/>
                      </a:srgbClr>
                    </a:gs>
                    <a:gs pos="78000">
                      <a:srgbClr val="777C84">
                        <a:tint val="90000"/>
                        <a:shade val="89000"/>
                        <a:satMod val="220000"/>
                      </a:srgbClr>
                    </a:gs>
                    <a:gs pos="100000">
                      <a:srgbClr val="777C84">
                        <a:tint val="12000"/>
                        <a:satMod val="255000"/>
                      </a:srgbClr>
                    </a:gs>
                  </a:gsLst>
                  <a:lin ang="5400000"/>
                </a:gradFill>
                <a:effectLst>
                  <a:innerShdw blurRad="69850" dist="43180" dir="5400000">
                    <a:srgbClr val="000000">
                      <a:alpha val="65000"/>
                    </a:srgbClr>
                  </a:innerShdw>
                </a:effectLst>
                <a:latin typeface="Times New Roman"/>
                <a:cs typeface="Times New Roman"/>
              </a:rPr>
              <a:t>SQLyog</a:t>
            </a:r>
            <a:r>
              <a:rPr lang="en-US" sz="4000" b="1" dirty="0">
                <a:ln w="1905"/>
                <a:gradFill>
                  <a:gsLst>
                    <a:gs pos="0">
                      <a:srgbClr val="777C84">
                        <a:shade val="20000"/>
                        <a:satMod val="200000"/>
                      </a:srgbClr>
                    </a:gs>
                    <a:gs pos="78000">
                      <a:srgbClr val="777C84">
                        <a:tint val="90000"/>
                        <a:shade val="89000"/>
                        <a:satMod val="220000"/>
                      </a:srgbClr>
                    </a:gs>
                    <a:gs pos="100000">
                      <a:srgbClr val="777C84">
                        <a:tint val="12000"/>
                        <a:satMod val="255000"/>
                      </a:srgbClr>
                    </a:gs>
                  </a:gsLst>
                  <a:lin ang="5400000"/>
                </a:gradFill>
                <a:effectLst>
                  <a:innerShdw blurRad="69850" dist="43180" dir="5400000">
                    <a:srgbClr val="000000">
                      <a:alpha val="65000"/>
                    </a:srgbClr>
                  </a:innerShdw>
                </a:effectLst>
                <a:latin typeface="Times New Roman"/>
                <a:cs typeface="Times New Roman"/>
              </a:rPr>
              <a:t> &amp; </a:t>
            </a:r>
            <a:r>
              <a:rPr lang="en-US" sz="4000" b="1" dirty="0" err="1">
                <a:ln w="1905"/>
                <a:gradFill>
                  <a:gsLst>
                    <a:gs pos="0">
                      <a:srgbClr val="777C84">
                        <a:shade val="20000"/>
                        <a:satMod val="200000"/>
                      </a:srgbClr>
                    </a:gs>
                    <a:gs pos="78000">
                      <a:srgbClr val="777C84">
                        <a:tint val="90000"/>
                        <a:shade val="89000"/>
                        <a:satMod val="220000"/>
                      </a:srgbClr>
                    </a:gs>
                    <a:gs pos="100000">
                      <a:srgbClr val="777C84">
                        <a:tint val="12000"/>
                        <a:satMod val="255000"/>
                      </a:srgbClr>
                    </a:gs>
                  </a:gsLst>
                  <a:lin ang="5400000"/>
                </a:gradFill>
                <a:effectLst>
                  <a:innerShdw blurRad="69850" dist="43180" dir="5400000">
                    <a:srgbClr val="000000">
                      <a:alpha val="65000"/>
                    </a:srgbClr>
                  </a:innerShdw>
                </a:effectLst>
                <a:latin typeface="Times New Roman"/>
                <a:cs typeface="Times New Roman"/>
              </a:rPr>
              <a:t>phpMyAdmin</a:t>
            </a:r>
            <a:endParaRPr lang="en-US" sz="4000" b="1" dirty="0">
              <a:ln w="1905"/>
              <a:gradFill>
                <a:gsLst>
                  <a:gs pos="0">
                    <a:srgbClr val="777C84">
                      <a:shade val="20000"/>
                      <a:satMod val="200000"/>
                    </a:srgbClr>
                  </a:gs>
                  <a:gs pos="78000">
                    <a:srgbClr val="777C84">
                      <a:tint val="90000"/>
                      <a:shade val="89000"/>
                      <a:satMod val="220000"/>
                    </a:srgbClr>
                  </a:gs>
                  <a:gs pos="100000">
                    <a:srgbClr val="777C84">
                      <a:tint val="12000"/>
                      <a:satMod val="255000"/>
                    </a:srgbClr>
                  </a:gs>
                </a:gsLst>
                <a:lin ang="5400000"/>
              </a:gradFill>
              <a:effectLst>
                <a:innerShdw blurRad="69850" dist="43180" dir="5400000">
                  <a:srgbClr val="000000">
                    <a:alpha val="65000"/>
                  </a:srgbClr>
                </a:innerShdw>
              </a:effectLst>
              <a:latin typeface="Times New Roman"/>
              <a:cs typeface="Times New Roman"/>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678" y="1916832"/>
            <a:ext cx="4245522"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1583814" y="5229200"/>
            <a:ext cx="1768497" cy="369332"/>
          </a:xfrm>
          <a:prstGeom prst="rect">
            <a:avLst/>
          </a:prstGeom>
        </p:spPr>
        <p:txBody>
          <a:bodyPr wrap="none">
            <a:spAutoFit/>
          </a:bodyPr>
          <a:lstStyle/>
          <a:p>
            <a:pPr algn="ctr">
              <a:spcAft>
                <a:spcPts val="1000"/>
              </a:spcAft>
            </a:pPr>
            <a:r>
              <a:rPr lang="en-US" dirty="0" err="1" smtClean="0">
                <a:solidFill>
                  <a:srgbClr val="44546A"/>
                </a:solidFill>
                <a:latin typeface="Times New Roman"/>
                <a:ea typeface="Calibri"/>
                <a:cs typeface="Times New Roman"/>
              </a:rPr>
              <a:t>Hình</a:t>
            </a:r>
            <a:r>
              <a:rPr lang="en-US" dirty="0">
                <a:solidFill>
                  <a:srgbClr val="44546A"/>
                </a:solidFill>
                <a:latin typeface="Times New Roman"/>
                <a:ea typeface="Calibri"/>
                <a:cs typeface="Times New Roman"/>
              </a:rPr>
              <a:t> </a:t>
            </a:r>
            <a:r>
              <a:rPr lang="en-US" dirty="0" smtClean="0">
                <a:solidFill>
                  <a:srgbClr val="44546A"/>
                </a:solidFill>
                <a:latin typeface="Times New Roman"/>
                <a:ea typeface="Calibri"/>
                <a:cs typeface="Times New Roman"/>
              </a:rPr>
              <a:t>3: </a:t>
            </a:r>
            <a:r>
              <a:rPr lang="en-US" dirty="0" err="1" smtClean="0">
                <a:solidFill>
                  <a:srgbClr val="44546A"/>
                </a:solidFill>
                <a:latin typeface="Times New Roman"/>
                <a:ea typeface="Calibri"/>
                <a:cs typeface="Times New Roman"/>
              </a:rPr>
              <a:t>SQLyog</a:t>
            </a:r>
            <a:r>
              <a:rPr lang="en-US" dirty="0" smtClean="0">
                <a:solidFill>
                  <a:srgbClr val="44546A"/>
                </a:solidFill>
                <a:latin typeface="Times New Roman"/>
                <a:ea typeface="Calibri"/>
                <a:cs typeface="Times New Roman"/>
              </a:rPr>
              <a:t>.</a:t>
            </a:r>
            <a:endParaRPr lang="en-US" sz="1050" i="1" dirty="0">
              <a:solidFill>
                <a:srgbClr val="44546A"/>
              </a:solidFill>
              <a:effectLst/>
              <a:latin typeface="Calibri"/>
              <a:ea typeface="Calibri"/>
              <a:cs typeface="Times New Roman"/>
            </a:endParaRPr>
          </a:p>
        </p:txBody>
      </p:sp>
      <p:pic>
        <p:nvPicPr>
          <p:cNvPr id="4102" name="Picture 6" descr="Káº¿t quáº£ hÃ¬nh áº£nh cho PHpmyadm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7496" y="1934411"/>
            <a:ext cx="4411820" cy="3150774"/>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5756767" y="5229200"/>
            <a:ext cx="1986441" cy="369332"/>
          </a:xfrm>
          <a:prstGeom prst="rect">
            <a:avLst/>
          </a:prstGeom>
        </p:spPr>
        <p:txBody>
          <a:bodyPr wrap="none">
            <a:spAutoFit/>
          </a:bodyPr>
          <a:lstStyle/>
          <a:p>
            <a:pPr algn="ctr">
              <a:spcAft>
                <a:spcPts val="1000"/>
              </a:spcAft>
            </a:pPr>
            <a:r>
              <a:rPr lang="en-US" dirty="0" err="1">
                <a:solidFill>
                  <a:srgbClr val="44546A"/>
                </a:solidFill>
                <a:latin typeface="Times New Roman"/>
                <a:ea typeface="Calibri"/>
                <a:cs typeface="Times New Roman"/>
              </a:rPr>
              <a:t>Hình</a:t>
            </a:r>
            <a:r>
              <a:rPr lang="en-US" dirty="0">
                <a:solidFill>
                  <a:srgbClr val="44546A"/>
                </a:solidFill>
                <a:latin typeface="Times New Roman"/>
                <a:ea typeface="Calibri"/>
                <a:cs typeface="Times New Roman"/>
              </a:rPr>
              <a:t> </a:t>
            </a:r>
            <a:r>
              <a:rPr lang="en-US" dirty="0" smtClean="0">
                <a:solidFill>
                  <a:srgbClr val="44546A"/>
                </a:solidFill>
                <a:latin typeface="Times New Roman"/>
                <a:ea typeface="Calibri"/>
                <a:cs typeface="Times New Roman"/>
              </a:rPr>
              <a:t>4: </a:t>
            </a:r>
            <a:r>
              <a:rPr lang="en-US" dirty="0" err="1" smtClean="0">
                <a:solidFill>
                  <a:srgbClr val="44546A"/>
                </a:solidFill>
                <a:latin typeface="Times New Roman"/>
                <a:ea typeface="Calibri"/>
                <a:cs typeface="Times New Roman"/>
              </a:rPr>
              <a:t>phpAdmin</a:t>
            </a:r>
            <a:r>
              <a:rPr lang="en-US" dirty="0" smtClean="0">
                <a:solidFill>
                  <a:srgbClr val="44546A"/>
                </a:solidFill>
                <a:latin typeface="Times New Roman"/>
                <a:ea typeface="Calibri"/>
                <a:cs typeface="Times New Roman"/>
              </a:rPr>
              <a:t>.</a:t>
            </a:r>
            <a:endParaRPr lang="en-US" sz="1050" i="1" dirty="0">
              <a:solidFill>
                <a:srgbClr val="44546A"/>
              </a:solidFill>
              <a:effectLst/>
              <a:latin typeface="Calibri"/>
              <a:ea typeface="Calibri"/>
              <a:cs typeface="Times New Roman"/>
            </a:endParaRPr>
          </a:p>
        </p:txBody>
      </p:sp>
    </p:spTree>
    <p:extLst>
      <p:ext uri="{BB962C8B-B14F-4D97-AF65-F5344CB8AC3E}">
        <p14:creationId xmlns:p14="http://schemas.microsoft.com/office/powerpoint/2010/main" val="2843295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5302" y="960235"/>
            <a:ext cx="6386938" cy="584775"/>
          </a:xfrm>
          <a:prstGeom prst="rect">
            <a:avLst/>
          </a:prstGeom>
          <a:solidFill>
            <a:schemeClr val="bg2">
              <a:lumMod val="50000"/>
            </a:schemeClr>
          </a:solidFill>
          <a:ln>
            <a:solidFill>
              <a:schemeClr val="accent1"/>
            </a:solidFill>
          </a:ln>
        </p:spPr>
        <p:txBody>
          <a:bodyPr wrap="square" rtlCol="0">
            <a:spAutoFit/>
          </a:bodyPr>
          <a:lstStyle/>
          <a:p>
            <a:r>
              <a:rPr lang="en-US" sz="3200" b="1" u="sng" dirty="0" smtClean="0">
                <a:solidFill>
                  <a:srgbClr val="B32C16">
                    <a:lumMod val="50000"/>
                  </a:srgbClr>
                </a:solidFill>
                <a:latin typeface="Times New Roman" panose="02020603050405020304" pitchFamily="18" charset="0"/>
                <a:cs typeface="Times New Roman" panose="02020603050405020304" pitchFamily="18" charset="0"/>
              </a:rPr>
              <a:t>1.Giới </a:t>
            </a:r>
            <a:r>
              <a:rPr lang="en-US" sz="3200" b="1" u="sng" dirty="0" err="1" smtClean="0">
                <a:solidFill>
                  <a:srgbClr val="B32C16">
                    <a:lumMod val="50000"/>
                  </a:srgbClr>
                </a:solidFill>
                <a:latin typeface="Times New Roman" panose="02020603050405020304" pitchFamily="18" charset="0"/>
                <a:cs typeface="Times New Roman" panose="02020603050405020304" pitchFamily="18" charset="0"/>
              </a:rPr>
              <a:t>thiệu</a:t>
            </a:r>
            <a:r>
              <a:rPr lang="en-US" sz="3200" b="1" u="sng" dirty="0" smtClean="0">
                <a:solidFill>
                  <a:srgbClr val="B32C16">
                    <a:lumMod val="50000"/>
                  </a:srgbClr>
                </a:solidFill>
                <a:latin typeface="Times New Roman" panose="02020603050405020304" pitchFamily="18" charset="0"/>
                <a:cs typeface="Times New Roman" panose="02020603050405020304" pitchFamily="18" charset="0"/>
              </a:rPr>
              <a:t> XAMPP:</a:t>
            </a:r>
            <a:endParaRPr lang="en-US" sz="3200" b="1" dirty="0">
              <a:solidFill>
                <a:srgbClr val="B32C16">
                  <a:lumMod val="50000"/>
                </a:srgb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62332" y="116632"/>
            <a:ext cx="8856984" cy="830997"/>
          </a:xfrm>
          <a:prstGeom prst="rect">
            <a:avLst/>
          </a:prstGeom>
          <a:noFill/>
        </p:spPr>
        <p:txBody>
          <a:bodyPr wrap="square" rtlCol="0">
            <a:spAutoFit/>
          </a:bodyPr>
          <a:lstStyle/>
          <a:p>
            <a:pPr algn="ctr"/>
            <a:r>
              <a:rPr lang="en-US" sz="4800" b="1" dirty="0" smtClean="0">
                <a:ln w="1905"/>
                <a:gradFill>
                  <a:gsLst>
                    <a:gs pos="0">
                      <a:srgbClr val="777C84">
                        <a:shade val="20000"/>
                        <a:satMod val="200000"/>
                      </a:srgbClr>
                    </a:gs>
                    <a:gs pos="78000">
                      <a:srgbClr val="777C84">
                        <a:tint val="90000"/>
                        <a:shade val="89000"/>
                        <a:satMod val="220000"/>
                      </a:srgbClr>
                    </a:gs>
                    <a:gs pos="100000">
                      <a:srgbClr val="777C84">
                        <a:tint val="12000"/>
                        <a:satMod val="255000"/>
                      </a:srgbClr>
                    </a:gs>
                  </a:gsLst>
                  <a:lin ang="5400000"/>
                </a:gradFill>
                <a:effectLst>
                  <a:innerShdw blurRad="69850" dist="43180" dir="5400000">
                    <a:srgbClr val="000000">
                      <a:alpha val="65000"/>
                    </a:srgbClr>
                  </a:innerShdw>
                </a:effectLst>
                <a:cs typeface="Times New Roman"/>
              </a:rPr>
              <a:t>XAMPP</a:t>
            </a:r>
            <a:endParaRPr lang="vi-VN" sz="4800" b="1" dirty="0">
              <a:ln w="1905"/>
              <a:gradFill>
                <a:gsLst>
                  <a:gs pos="0">
                    <a:srgbClr val="777C84">
                      <a:shade val="20000"/>
                      <a:satMod val="200000"/>
                    </a:srgbClr>
                  </a:gs>
                  <a:gs pos="78000">
                    <a:srgbClr val="777C84">
                      <a:tint val="90000"/>
                      <a:shade val="89000"/>
                      <a:satMod val="220000"/>
                    </a:srgbClr>
                  </a:gs>
                  <a:gs pos="100000">
                    <a:srgbClr val="777C84">
                      <a:tint val="12000"/>
                      <a:satMod val="255000"/>
                    </a:srgbClr>
                  </a:gs>
                </a:gsLst>
                <a:lin ang="5400000"/>
              </a:gradFill>
              <a:effectLst>
                <a:innerShdw blurRad="69850" dist="43180" dir="5400000">
                  <a:srgbClr val="000000">
                    <a:alpha val="65000"/>
                  </a:srgbClr>
                </a:innerShdw>
              </a:effectLst>
              <a:cs typeface="Times New Roman"/>
            </a:endParaRPr>
          </a:p>
        </p:txBody>
      </p:sp>
      <p:sp>
        <p:nvSpPr>
          <p:cNvPr id="7" name="TextBox 6"/>
          <p:cNvSpPr txBox="1"/>
          <p:nvPr/>
        </p:nvSpPr>
        <p:spPr>
          <a:xfrm>
            <a:off x="349246" y="1545010"/>
            <a:ext cx="4582794" cy="4832092"/>
          </a:xfrm>
          <a:prstGeom prst="rect">
            <a:avLst/>
          </a:prstGeom>
          <a:noFill/>
        </p:spPr>
        <p:txBody>
          <a:bodyPr wrap="square" rtlCol="0">
            <a:spAutoFit/>
          </a:bodyPr>
          <a:lstStyle/>
          <a:p>
            <a:pPr algn="just">
              <a:spcAft>
                <a:spcPts val="600"/>
              </a:spcAft>
            </a:pPr>
            <a:r>
              <a:rPr lang="vi-VN" sz="2800" dirty="0">
                <a:solidFill>
                  <a:prstClr val="black"/>
                </a:solidFill>
              </a:rPr>
              <a:t>Xampp là chương trình tạo máy chủ Web (Web Server) được tích hợp sẵn Apache, PHP, MySQL, FTP Server, Mail Server và các công cụ như phpMyAdmin. Không như Appserv, Xampp có chương trình quản lý khá tiện lợi, cho phép chủ động bật tắt hoặc khởi động lại các dịch vụ máy chủ bất kỳ lúc </a:t>
            </a:r>
            <a:r>
              <a:rPr lang="vi-VN" sz="2800" dirty="0" smtClean="0">
                <a:solidFill>
                  <a:prstClr val="black"/>
                </a:solidFill>
              </a:rPr>
              <a:t>nào</a:t>
            </a:r>
            <a:r>
              <a:rPr lang="en-US" sz="2800" dirty="0">
                <a:solidFill>
                  <a:prstClr val="black"/>
                </a:solidFill>
              </a:rPr>
              <a:t>.</a:t>
            </a:r>
            <a:endParaRPr lang="vi-VN" sz="2800" dirty="0">
              <a:solidFill>
                <a:prstClr val="black"/>
              </a:solidFill>
            </a:endParaRPr>
          </a:p>
        </p:txBody>
      </p:sp>
      <p:sp>
        <p:nvSpPr>
          <p:cNvPr id="2" name="AutoShape 2" descr="Káº¿t quáº£ hÃ¬nh áº£nh cho XAMPP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Káº¿t quáº£ hÃ¬nh áº£nh cho XAMPP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Káº¿t quáº£ hÃ¬nh áº£nh cho XAMPP log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9" descr="Káº¿t quáº£ hÃ¬nh áº£nh cho XAMPP logo"/>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1" name="Group 10"/>
          <p:cNvGrpSpPr/>
          <p:nvPr/>
        </p:nvGrpSpPr>
        <p:grpSpPr>
          <a:xfrm>
            <a:off x="5283200" y="2147807"/>
            <a:ext cx="3198541" cy="3626498"/>
            <a:chOff x="2545811" y="3951042"/>
            <a:chExt cx="2829621" cy="2634650"/>
          </a:xfrm>
        </p:grpSpPr>
        <p:sp>
          <p:nvSpPr>
            <p:cNvPr id="3" name="Rectangle 2"/>
            <p:cNvSpPr/>
            <p:nvPr/>
          </p:nvSpPr>
          <p:spPr>
            <a:xfrm>
              <a:off x="2545811" y="6216360"/>
              <a:ext cx="2829621" cy="369332"/>
            </a:xfrm>
            <a:prstGeom prst="rect">
              <a:avLst/>
            </a:prstGeom>
          </p:spPr>
          <p:txBody>
            <a:bodyPr wrap="none">
              <a:spAutoFit/>
            </a:bodyPr>
            <a:lstStyle/>
            <a:p>
              <a:pPr algn="ctr">
                <a:spcAft>
                  <a:spcPts val="1000"/>
                </a:spcAft>
              </a:pPr>
              <a:r>
                <a:rPr lang="en-US" dirty="0" err="1">
                  <a:solidFill>
                    <a:srgbClr val="44546A"/>
                  </a:solidFill>
                  <a:latin typeface="Times New Roman"/>
                  <a:ea typeface="Calibri"/>
                  <a:cs typeface="Times New Roman"/>
                </a:rPr>
                <a:t>Hình</a:t>
              </a:r>
              <a:r>
                <a:rPr lang="en-US" dirty="0">
                  <a:solidFill>
                    <a:srgbClr val="44546A"/>
                  </a:solidFill>
                  <a:latin typeface="Times New Roman"/>
                  <a:ea typeface="Calibri"/>
                  <a:cs typeface="Times New Roman"/>
                </a:rPr>
                <a:t> </a:t>
              </a:r>
              <a:r>
                <a:rPr lang="en-US" dirty="0" smtClean="0">
                  <a:solidFill>
                    <a:srgbClr val="44546A"/>
                  </a:solidFill>
                  <a:latin typeface="Times New Roman"/>
                  <a:ea typeface="Calibri"/>
                  <a:cs typeface="Times New Roman"/>
                </a:rPr>
                <a:t>5: </a:t>
              </a:r>
              <a:r>
                <a:rPr lang="en-US" dirty="0" err="1" smtClean="0">
                  <a:solidFill>
                    <a:srgbClr val="44546A"/>
                  </a:solidFill>
                  <a:latin typeface="Times New Roman"/>
                  <a:ea typeface="Calibri"/>
                  <a:cs typeface="Times New Roman"/>
                </a:rPr>
                <a:t>Biểu</a:t>
              </a:r>
              <a:r>
                <a:rPr lang="en-US" dirty="0" smtClean="0">
                  <a:solidFill>
                    <a:srgbClr val="44546A"/>
                  </a:solidFill>
                  <a:latin typeface="Times New Roman"/>
                  <a:ea typeface="Calibri"/>
                  <a:cs typeface="Times New Roman"/>
                </a:rPr>
                <a:t> </a:t>
              </a:r>
              <a:r>
                <a:rPr lang="en-US" dirty="0" err="1" smtClean="0">
                  <a:solidFill>
                    <a:srgbClr val="44546A"/>
                  </a:solidFill>
                  <a:latin typeface="Times New Roman"/>
                  <a:ea typeface="Calibri"/>
                  <a:cs typeface="Times New Roman"/>
                </a:rPr>
                <a:t>tượng</a:t>
              </a:r>
              <a:r>
                <a:rPr lang="en-US" dirty="0" smtClean="0">
                  <a:solidFill>
                    <a:srgbClr val="44546A"/>
                  </a:solidFill>
                  <a:latin typeface="Times New Roman"/>
                  <a:ea typeface="Calibri"/>
                  <a:cs typeface="Times New Roman"/>
                </a:rPr>
                <a:t> XAMPP</a:t>
              </a:r>
              <a:endParaRPr lang="en-US" sz="1050" i="1" dirty="0">
                <a:solidFill>
                  <a:srgbClr val="44546A"/>
                </a:solidFill>
                <a:effectLst/>
                <a:latin typeface="Calibri"/>
                <a:ea typeface="Calibri"/>
                <a:cs typeface="Times New Roman"/>
              </a:endParaRPr>
            </a:p>
          </p:txBody>
        </p:sp>
        <p:pic>
          <p:nvPicPr>
            <p:cNvPr id="5131" name="Picture 11" descr="Káº¿t quáº£ hÃ¬nh áº£nh cho XAMPP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1421" y="3951042"/>
              <a:ext cx="2438400" cy="2438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78642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2103</TotalTime>
  <Words>648</Words>
  <Application>Microsoft Office PowerPoint</Application>
  <PresentationFormat>On-screen Show (4:3)</PresentationFormat>
  <Paragraphs>79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Oriel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256</cp:revision>
  <dcterms:created xsi:type="dcterms:W3CDTF">2018-10-31T17:09:20Z</dcterms:created>
  <dcterms:modified xsi:type="dcterms:W3CDTF">2019-04-20T10:12:15Z</dcterms:modified>
</cp:coreProperties>
</file>