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9" r:id="rId3"/>
    <p:sldId id="260" r:id="rId4"/>
    <p:sldId id="261" r:id="rId6"/>
    <p:sldId id="262" r:id="rId7"/>
    <p:sldId id="264" r:id="rId8"/>
    <p:sldId id="268" r:id="rId9"/>
    <p:sldId id="269" r:id="rId10"/>
    <p:sldId id="272" r:id="rId11"/>
    <p:sldId id="270" r:id="rId12"/>
    <p:sldId id="273" r:id="rId13"/>
    <p:sldId id="258" r:id="rId14"/>
    <p:sldId id="274" r:id="rId15"/>
    <p:sldId id="275" r:id="rId16"/>
    <p:sldId id="278" r:id="rId17"/>
    <p:sldId id="286" r:id="rId18"/>
    <p:sldId id="279" r:id="rId19"/>
    <p:sldId id="280" r:id="rId20"/>
    <p:sldId id="281" r:id="rId21"/>
    <p:sldId id="284" r:id="rId22"/>
    <p:sldId id="283" r:id="rId23"/>
    <p:sldId id="285"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20"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65.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1.png"/><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1.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sp>
        <p:nvSpPr>
          <p:cNvPr id="21" name="Line 15"/>
          <p:cNvSpPr>
            <a:spLocks noChangeShapeType="1"/>
          </p:cNvSpPr>
          <p:nvPr>
            <p:custDataLst>
              <p:tags r:id="rId2"/>
            </p:custDataLst>
          </p:nvPr>
        </p:nvSpPr>
        <p:spPr bwMode="auto">
          <a:xfrm>
            <a:off x="8518526" y="6851650"/>
            <a:ext cx="0" cy="0"/>
          </a:xfrm>
          <a:prstGeom prst="line">
            <a:avLst/>
          </a:prstGeom>
          <a:noFill/>
          <a:ln w="18796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2" name="Freeform 16"/>
          <p:cNvSpPr/>
          <p:nvPr>
            <p:custDataLst>
              <p:tags r:id="rId3"/>
            </p:custDataLst>
          </p:nvPr>
        </p:nvSpPr>
        <p:spPr bwMode="auto">
          <a:xfrm>
            <a:off x="7431088" y="-12700"/>
            <a:ext cx="4068763" cy="6870700"/>
          </a:xfrm>
          <a:custGeom>
            <a:avLst/>
            <a:gdLst>
              <a:gd name="T0" fmla="*/ 350 w 606"/>
              <a:gd name="T1" fmla="*/ 0 h 1020"/>
              <a:gd name="T2" fmla="*/ 199 w 606"/>
              <a:gd name="T3" fmla="*/ 412 h 1020"/>
              <a:gd name="T4" fmla="*/ 0 w 606"/>
              <a:gd name="T5" fmla="*/ 1020 h 1020"/>
              <a:gd name="T6" fmla="*/ 256 w 606"/>
              <a:gd name="T7" fmla="*/ 1020 h 1020"/>
              <a:gd name="T8" fmla="*/ 434 w 606"/>
              <a:gd name="T9" fmla="*/ 509 h 1020"/>
              <a:gd name="T10" fmla="*/ 606 w 606"/>
              <a:gd name="T11" fmla="*/ 0 h 1020"/>
              <a:gd name="T12" fmla="*/ 350 w 606"/>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606" h="1020">
                <a:moveTo>
                  <a:pt x="350" y="0"/>
                </a:moveTo>
                <a:cubicBezTo>
                  <a:pt x="350" y="92"/>
                  <a:pt x="273" y="255"/>
                  <a:pt x="199" y="412"/>
                </a:cubicBezTo>
                <a:cubicBezTo>
                  <a:pt x="101" y="621"/>
                  <a:pt x="0" y="836"/>
                  <a:pt x="0" y="1020"/>
                </a:cubicBezTo>
                <a:cubicBezTo>
                  <a:pt x="256" y="1020"/>
                  <a:pt x="256" y="1020"/>
                  <a:pt x="256" y="1020"/>
                </a:cubicBezTo>
                <a:cubicBezTo>
                  <a:pt x="256" y="887"/>
                  <a:pt x="351" y="686"/>
                  <a:pt x="434" y="509"/>
                </a:cubicBezTo>
                <a:cubicBezTo>
                  <a:pt x="522" y="320"/>
                  <a:pt x="606" y="142"/>
                  <a:pt x="606" y="0"/>
                </a:cubicBezTo>
                <a:lnTo>
                  <a:pt x="350" y="0"/>
                </a:lnTo>
                <a:close/>
              </a:path>
            </a:pathLst>
          </a:custGeom>
          <a:blipFill>
            <a:blip r:embed="rId4"/>
            <a:srcRect/>
            <a:stretch>
              <a:fillRect l="-98645" t="-21906" r="-21205" b="-41722"/>
            </a:stretch>
          </a:blipFill>
          <a:ln w="26988" cap="flat">
            <a:noFill/>
            <a:prstDash val="solid"/>
            <a:miter lim="800000"/>
          </a:ln>
        </p:spPr>
        <p:txBody>
          <a:bodyPr vert="horz" wrap="square" lIns="91440" tIns="45720" rIns="91440" bIns="45720" numCol="1" anchor="t" anchorCtr="0" compatLnSpc="1"/>
          <a:lstStyle/>
          <a:p>
            <a:endParaRPr lang="zh-CN" altLang="en-US" baseline="0"/>
          </a:p>
        </p:txBody>
      </p:sp>
      <p:sp>
        <p:nvSpPr>
          <p:cNvPr id="23" name="Line 17"/>
          <p:cNvSpPr>
            <a:spLocks noChangeShapeType="1"/>
          </p:cNvSpPr>
          <p:nvPr>
            <p:custDataLst>
              <p:tags r:id="rId5"/>
            </p:custDataLst>
          </p:nvPr>
        </p:nvSpPr>
        <p:spPr bwMode="auto">
          <a:xfrm>
            <a:off x="8175626" y="6851650"/>
            <a:ext cx="0" cy="0"/>
          </a:xfrm>
          <a:prstGeom prst="line">
            <a:avLst/>
          </a:prstGeom>
          <a:noFill/>
          <a:ln w="1879600" cap="flat">
            <a:solidFill>
              <a:srgbClr val="00000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8"/>
          <p:cNvSpPr/>
          <p:nvPr>
            <p:custDataLst>
              <p:tags r:id="rId6"/>
            </p:custDataLst>
          </p:nvPr>
        </p:nvSpPr>
        <p:spPr bwMode="auto">
          <a:xfrm>
            <a:off x="5322888" y="-12700"/>
            <a:ext cx="4243388" cy="6883400"/>
          </a:xfrm>
          <a:custGeom>
            <a:avLst/>
            <a:gdLst>
              <a:gd name="T0" fmla="*/ 632 w 632"/>
              <a:gd name="T1" fmla="*/ 0 h 1020"/>
              <a:gd name="T2" fmla="*/ 375 w 632"/>
              <a:gd name="T3" fmla="*/ 0 h 1020"/>
              <a:gd name="T4" fmla="*/ 242 w 632"/>
              <a:gd name="T5" fmla="*/ 318 h 1020"/>
              <a:gd name="T6" fmla="*/ 0 w 632"/>
              <a:gd name="T7" fmla="*/ 1020 h 1020"/>
              <a:gd name="T8" fmla="*/ 257 w 632"/>
              <a:gd name="T9" fmla="*/ 1020 h 1020"/>
              <a:gd name="T10" fmla="*/ 474 w 632"/>
              <a:gd name="T11" fmla="*/ 419 h 1020"/>
              <a:gd name="T12" fmla="*/ 632 w 632"/>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632" h="1020">
                <a:moveTo>
                  <a:pt x="632" y="0"/>
                </a:moveTo>
                <a:cubicBezTo>
                  <a:pt x="375" y="0"/>
                  <a:pt x="375" y="0"/>
                  <a:pt x="375" y="0"/>
                </a:cubicBezTo>
                <a:cubicBezTo>
                  <a:pt x="375" y="51"/>
                  <a:pt x="301" y="199"/>
                  <a:pt x="242" y="318"/>
                </a:cubicBezTo>
                <a:cubicBezTo>
                  <a:pt x="129" y="544"/>
                  <a:pt x="0" y="801"/>
                  <a:pt x="0" y="1020"/>
                </a:cubicBezTo>
                <a:cubicBezTo>
                  <a:pt x="257" y="1020"/>
                  <a:pt x="257" y="1020"/>
                  <a:pt x="257" y="1020"/>
                </a:cubicBezTo>
                <a:cubicBezTo>
                  <a:pt x="257" y="854"/>
                  <a:pt x="377" y="613"/>
                  <a:pt x="474" y="419"/>
                </a:cubicBezTo>
                <a:cubicBezTo>
                  <a:pt x="562" y="243"/>
                  <a:pt x="632" y="104"/>
                  <a:pt x="632" y="0"/>
                </a:cubicBezTo>
                <a:close/>
              </a:path>
            </a:pathLst>
          </a:custGeom>
          <a:blipFill>
            <a:blip r:embed="rId4"/>
            <a:srcRect/>
            <a:stretch>
              <a:fillRect l="-1936" t="93" r="-26300" b="-93"/>
            </a:stretch>
          </a:blipFill>
          <a:ln w="26988" cap="flat">
            <a:noFill/>
            <a:prstDash val="solid"/>
            <a:miter lim="800000"/>
          </a:ln>
        </p:spPr>
        <p:txBody>
          <a:bodyPr vert="horz" wrap="square" lIns="91440" tIns="45720" rIns="91440" bIns="45720" numCol="1" anchor="t" anchorCtr="0" compatLnSpc="1"/>
          <a:lstStyle/>
          <a:p>
            <a:endParaRPr lang="zh-CN" altLang="en-US" baseline="0"/>
          </a:p>
        </p:txBody>
      </p:sp>
      <p:sp>
        <p:nvSpPr>
          <p:cNvPr id="25" name="Freeform 19"/>
          <p:cNvSpPr/>
          <p:nvPr>
            <p:custDataLst>
              <p:tags r:id="rId7"/>
            </p:custDataLst>
          </p:nvPr>
        </p:nvSpPr>
        <p:spPr bwMode="auto">
          <a:xfrm>
            <a:off x="8654299" y="9525"/>
            <a:ext cx="1974850" cy="6838950"/>
          </a:xfrm>
          <a:custGeom>
            <a:avLst/>
            <a:gdLst>
              <a:gd name="T0" fmla="*/ 0 w 294"/>
              <a:gd name="T1" fmla="*/ 0 h 1020"/>
              <a:gd name="T2" fmla="*/ 294 w 294"/>
              <a:gd name="T3" fmla="*/ 1020 h 1020"/>
            </a:gdLst>
            <a:ahLst/>
            <a:cxnLst>
              <a:cxn ang="0">
                <a:pos x="T0" y="T1"/>
              </a:cxn>
              <a:cxn ang="0">
                <a:pos x="T2" y="T3"/>
              </a:cxn>
            </a:cxnLst>
            <a:rect l="0" t="0" r="r" b="b"/>
            <a:pathLst>
              <a:path w="294" h="1020">
                <a:moveTo>
                  <a:pt x="0" y="0"/>
                </a:moveTo>
                <a:cubicBezTo>
                  <a:pt x="0" y="183"/>
                  <a:pt x="294" y="718"/>
                  <a:pt x="294" y="1020"/>
                </a:cubicBezTo>
              </a:path>
            </a:pathLst>
          </a:custGeom>
          <a:noFill/>
          <a:ln w="1611313" cap="flat">
            <a:solidFill>
              <a:schemeClr val="accent1">
                <a:alpha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801" name="副标题 2"/>
          <p:cNvSpPr>
            <a:spLocks noGrp="1"/>
          </p:cNvSpPr>
          <p:nvPr>
            <p:ph type="subTitle" idx="1" hasCustomPrompt="1"/>
            <p:custDataLst>
              <p:tags r:id="rId8"/>
            </p:custDataLst>
          </p:nvPr>
        </p:nvSpPr>
        <p:spPr>
          <a:xfrm>
            <a:off x="738940" y="2748734"/>
            <a:ext cx="5629276" cy="558799"/>
          </a:xfrm>
        </p:spPr>
        <p:txBody>
          <a:bodyPr anchor="t">
            <a:normAutofit/>
          </a:bodyPr>
          <a:lstStyle>
            <a:lvl1pPr marL="0" indent="0" algn="l">
              <a:buNone/>
              <a:defRPr sz="28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9"/>
            </p:custDataLst>
          </p:nvPr>
        </p:nvSpPr>
        <p:spPr>
          <a:xfrm>
            <a:off x="738940" y="1361779"/>
            <a:ext cx="5629276" cy="1257932"/>
          </a:xfrm>
        </p:spPr>
        <p:txBody>
          <a:bodyPr anchor="b">
            <a:normAutofit/>
          </a:bodyPr>
          <a:lstStyle>
            <a:lvl1pPr algn="l">
              <a:defRPr sz="6600" b="1">
                <a:solidFill>
                  <a:schemeClr val="tx1">
                    <a:lumMod val="85000"/>
                    <a:lumOff val="15000"/>
                  </a:schemeClr>
                </a:solidFill>
              </a:defRPr>
            </a:lvl1pPr>
          </a:lstStyle>
          <a:p>
            <a:r>
              <a:rPr lang="zh-CN" altLang="en-US" dirty="0"/>
              <a:t>编辑标题</a:t>
            </a:r>
            <a:endParaRPr lang="zh-CN" altLang="en-US" dirty="0"/>
          </a:p>
        </p:txBody>
      </p:sp>
      <p:sp>
        <p:nvSpPr>
          <p:cNvPr id="12" name="文本占位符 13"/>
          <p:cNvSpPr>
            <a:spLocks noGrp="1"/>
          </p:cNvSpPr>
          <p:nvPr>
            <p:ph type="body" sz="quarter" idx="10" hasCustomPrompt="1"/>
            <p:custDataLst>
              <p:tags r:id="rId10"/>
            </p:custDataLst>
          </p:nvPr>
        </p:nvSpPr>
        <p:spPr>
          <a:xfrm>
            <a:off x="738939" y="3623421"/>
            <a:ext cx="1630881" cy="540000"/>
          </a:xfrm>
          <a:prstGeom prst="roundRect">
            <a:avLst>
              <a:gd name="adj" fmla="val 50000"/>
            </a:avLst>
          </a:prstGeom>
          <a:solidFill>
            <a:schemeClr val="accent1"/>
          </a:solidFill>
        </p:spPr>
        <p:txBody>
          <a:bodyPr vert="horz" anchor="ctr">
            <a:normAutofit/>
          </a:bodyPr>
          <a:lstStyle>
            <a:lvl1pPr marL="0" indent="0" algn="l">
              <a:buNone/>
              <a:defRPr sz="18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1"/>
            </p:custDataLst>
          </p:nvPr>
        </p:nvSpPr>
        <p:spPr>
          <a:xfrm>
            <a:off x="738939" y="4259598"/>
            <a:ext cx="1630881" cy="540000"/>
          </a:xfrm>
        </p:spPr>
        <p:txBody>
          <a:bodyPr vert="horz" lIns="126000" anchor="ctr">
            <a:normAutofit/>
          </a:bodyPr>
          <a:lstStyle>
            <a:lvl1pPr marL="0" indent="0" algn="l">
              <a:buNone/>
              <a:defRPr sz="1800" b="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26" name="矩形 25"/>
          <p:cNvSpPr/>
          <p:nvPr>
            <p:custDataLst>
              <p:tags r:id="rId12"/>
            </p:custDataLst>
          </p:nvPr>
        </p:nvSpPr>
        <p:spPr>
          <a:xfrm>
            <a:off x="692149" y="3472820"/>
            <a:ext cx="3902498"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2"/>
            <p:custDataLst>
              <p:tags r:id="rId1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4"/>
            </p:custDataLst>
          </p:nvPr>
        </p:nvSpPr>
        <p:spPr/>
        <p:txBody>
          <a:bodyPr/>
          <a:lstStyle/>
          <a:p>
            <a:endParaRPr lang="zh-CN" altLang="en-US" dirty="0"/>
          </a:p>
        </p:txBody>
      </p:sp>
      <p:sp>
        <p:nvSpPr>
          <p:cNvPr id="4" name="灯片编号占位符 3"/>
          <p:cNvSpPr>
            <a:spLocks noGrp="1"/>
          </p:cNvSpPr>
          <p:nvPr>
            <p:ph type="sldNum" sz="quarter" idx="14"/>
            <p:custDataLst>
              <p:tags r:id="rId15"/>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1pPr>
            <a:lvl2pPr>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2pPr>
            <a:lvl3pPr>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3pPr>
            <a:lvl4pPr>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4pPr>
            <a:lvl5pPr>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custDataLst>
              <p:tags r:id="rId2"/>
            </p:custDataLst>
          </p:nvPr>
        </p:nvSpPr>
        <p:spPr>
          <a:xfrm>
            <a:off x="6171882" y="2618246"/>
            <a:ext cx="5426076" cy="1621509"/>
          </a:xfrm>
        </p:spPr>
        <p:txBody>
          <a:bodyPr anchor="ctr">
            <a:normAutofit/>
          </a:bodyPr>
          <a:lstStyle>
            <a:lvl1pPr marL="0" indent="0" algn="ctr">
              <a:buFont typeface="Arial" panose="020B0604020202020204" pitchFamily="34" charset="0"/>
              <a:buNone/>
              <a:defRPr sz="9600" b="1">
                <a:solidFill>
                  <a:schemeClr val="tx1">
                    <a:lumMod val="85000"/>
                    <a:lumOff val="15000"/>
                  </a:schemeClr>
                </a:solidFill>
              </a:defRPr>
            </a:lvl1pPr>
          </a:lstStyle>
          <a:p>
            <a:r>
              <a:rPr lang="zh-CN" altLang="en-US" dirty="0"/>
              <a:t>编辑标题</a:t>
            </a:r>
            <a:endParaRPr lang="zh-CN" altLang="en-US" dirty="0"/>
          </a:p>
        </p:txBody>
      </p:sp>
      <p:sp>
        <p:nvSpPr>
          <p:cNvPr id="10" name="Freeform 16"/>
          <p:cNvSpPr/>
          <p:nvPr>
            <p:custDataLst>
              <p:tags r:id="rId3"/>
            </p:custDataLst>
          </p:nvPr>
        </p:nvSpPr>
        <p:spPr bwMode="auto">
          <a:xfrm>
            <a:off x="2272392" y="-25400"/>
            <a:ext cx="4068763" cy="6883400"/>
          </a:xfrm>
          <a:custGeom>
            <a:avLst/>
            <a:gdLst>
              <a:gd name="T0" fmla="*/ 350 w 606"/>
              <a:gd name="T1" fmla="*/ 0 h 1020"/>
              <a:gd name="T2" fmla="*/ 199 w 606"/>
              <a:gd name="T3" fmla="*/ 412 h 1020"/>
              <a:gd name="T4" fmla="*/ 0 w 606"/>
              <a:gd name="T5" fmla="*/ 1020 h 1020"/>
              <a:gd name="T6" fmla="*/ 256 w 606"/>
              <a:gd name="T7" fmla="*/ 1020 h 1020"/>
              <a:gd name="T8" fmla="*/ 434 w 606"/>
              <a:gd name="T9" fmla="*/ 509 h 1020"/>
              <a:gd name="T10" fmla="*/ 606 w 606"/>
              <a:gd name="T11" fmla="*/ 0 h 1020"/>
              <a:gd name="T12" fmla="*/ 350 w 606"/>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606" h="1020">
                <a:moveTo>
                  <a:pt x="350" y="0"/>
                </a:moveTo>
                <a:cubicBezTo>
                  <a:pt x="350" y="92"/>
                  <a:pt x="273" y="255"/>
                  <a:pt x="199" y="412"/>
                </a:cubicBezTo>
                <a:cubicBezTo>
                  <a:pt x="101" y="621"/>
                  <a:pt x="0" y="836"/>
                  <a:pt x="0" y="1020"/>
                </a:cubicBezTo>
                <a:cubicBezTo>
                  <a:pt x="256" y="1020"/>
                  <a:pt x="256" y="1020"/>
                  <a:pt x="256" y="1020"/>
                </a:cubicBezTo>
                <a:cubicBezTo>
                  <a:pt x="256" y="887"/>
                  <a:pt x="351" y="686"/>
                  <a:pt x="434" y="509"/>
                </a:cubicBezTo>
                <a:cubicBezTo>
                  <a:pt x="522" y="320"/>
                  <a:pt x="606" y="142"/>
                  <a:pt x="606" y="0"/>
                </a:cubicBezTo>
                <a:lnTo>
                  <a:pt x="350" y="0"/>
                </a:lnTo>
                <a:close/>
              </a:path>
            </a:pathLst>
          </a:custGeom>
          <a:blipFill>
            <a:blip r:embed="rId4"/>
            <a:srcRect/>
            <a:stretch>
              <a:fillRect l="-98645" t="-21906" r="-21205" b="-41722"/>
            </a:stretch>
          </a:blipFill>
          <a:ln w="26988" cap="flat">
            <a:noFill/>
            <a:prstDash val="solid"/>
            <a:miter lim="800000"/>
          </a:ln>
        </p:spPr>
        <p:txBody>
          <a:bodyPr vert="horz" wrap="square" lIns="91440" tIns="45720" rIns="91440" bIns="45720" numCol="1" anchor="t" anchorCtr="0" compatLnSpc="1"/>
          <a:lstStyle/>
          <a:p>
            <a:endParaRPr lang="zh-CN" altLang="en-US" baseline="0"/>
          </a:p>
        </p:txBody>
      </p:sp>
      <p:sp>
        <p:nvSpPr>
          <p:cNvPr id="11" name="Freeform 18"/>
          <p:cNvSpPr/>
          <p:nvPr>
            <p:custDataLst>
              <p:tags r:id="rId5"/>
            </p:custDataLst>
          </p:nvPr>
        </p:nvSpPr>
        <p:spPr bwMode="auto">
          <a:xfrm>
            <a:off x="164192" y="-25400"/>
            <a:ext cx="4243388" cy="6883400"/>
          </a:xfrm>
          <a:custGeom>
            <a:avLst/>
            <a:gdLst>
              <a:gd name="T0" fmla="*/ 632 w 632"/>
              <a:gd name="T1" fmla="*/ 0 h 1020"/>
              <a:gd name="T2" fmla="*/ 375 w 632"/>
              <a:gd name="T3" fmla="*/ 0 h 1020"/>
              <a:gd name="T4" fmla="*/ 242 w 632"/>
              <a:gd name="T5" fmla="*/ 318 h 1020"/>
              <a:gd name="T6" fmla="*/ 0 w 632"/>
              <a:gd name="T7" fmla="*/ 1020 h 1020"/>
              <a:gd name="T8" fmla="*/ 257 w 632"/>
              <a:gd name="T9" fmla="*/ 1020 h 1020"/>
              <a:gd name="T10" fmla="*/ 474 w 632"/>
              <a:gd name="T11" fmla="*/ 419 h 1020"/>
              <a:gd name="T12" fmla="*/ 632 w 632"/>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632" h="1020">
                <a:moveTo>
                  <a:pt x="632" y="0"/>
                </a:moveTo>
                <a:cubicBezTo>
                  <a:pt x="375" y="0"/>
                  <a:pt x="375" y="0"/>
                  <a:pt x="375" y="0"/>
                </a:cubicBezTo>
                <a:cubicBezTo>
                  <a:pt x="375" y="51"/>
                  <a:pt x="301" y="199"/>
                  <a:pt x="242" y="318"/>
                </a:cubicBezTo>
                <a:cubicBezTo>
                  <a:pt x="129" y="544"/>
                  <a:pt x="0" y="801"/>
                  <a:pt x="0" y="1020"/>
                </a:cubicBezTo>
                <a:cubicBezTo>
                  <a:pt x="257" y="1020"/>
                  <a:pt x="257" y="1020"/>
                  <a:pt x="257" y="1020"/>
                </a:cubicBezTo>
                <a:cubicBezTo>
                  <a:pt x="257" y="854"/>
                  <a:pt x="377" y="613"/>
                  <a:pt x="474" y="419"/>
                </a:cubicBezTo>
                <a:cubicBezTo>
                  <a:pt x="562" y="243"/>
                  <a:pt x="632" y="104"/>
                  <a:pt x="632" y="0"/>
                </a:cubicBezTo>
                <a:close/>
              </a:path>
            </a:pathLst>
          </a:custGeom>
          <a:blipFill>
            <a:blip r:embed="rId4"/>
            <a:srcRect/>
            <a:stretch>
              <a:fillRect l="-1936" t="93" r="-26300" b="-93"/>
            </a:stretch>
          </a:blipFill>
          <a:ln w="26988" cap="flat">
            <a:noFill/>
            <a:prstDash val="solid"/>
            <a:miter lim="800000"/>
          </a:ln>
        </p:spPr>
        <p:txBody>
          <a:bodyPr vert="horz" wrap="square" lIns="91440" tIns="45720" rIns="91440" bIns="45720" numCol="1" anchor="t" anchorCtr="0" compatLnSpc="1"/>
          <a:lstStyle/>
          <a:p>
            <a:endParaRPr lang="zh-CN" altLang="en-US" baseline="0"/>
          </a:p>
        </p:txBody>
      </p:sp>
      <p:sp>
        <p:nvSpPr>
          <p:cNvPr id="12" name="Freeform 19"/>
          <p:cNvSpPr/>
          <p:nvPr>
            <p:custDataLst>
              <p:tags r:id="rId6"/>
            </p:custDataLst>
          </p:nvPr>
        </p:nvSpPr>
        <p:spPr bwMode="auto">
          <a:xfrm>
            <a:off x="3472542" y="0"/>
            <a:ext cx="1974850" cy="6838950"/>
          </a:xfrm>
          <a:custGeom>
            <a:avLst/>
            <a:gdLst>
              <a:gd name="T0" fmla="*/ 0 w 294"/>
              <a:gd name="T1" fmla="*/ 0 h 1020"/>
              <a:gd name="T2" fmla="*/ 294 w 294"/>
              <a:gd name="T3" fmla="*/ 1020 h 1020"/>
            </a:gdLst>
            <a:ahLst/>
            <a:cxnLst>
              <a:cxn ang="0">
                <a:pos x="T0" y="T1"/>
              </a:cxn>
              <a:cxn ang="0">
                <a:pos x="T2" y="T3"/>
              </a:cxn>
            </a:cxnLst>
            <a:rect l="0" t="0" r="r" b="b"/>
            <a:pathLst>
              <a:path w="294" h="1020">
                <a:moveTo>
                  <a:pt x="0" y="0"/>
                </a:moveTo>
                <a:cubicBezTo>
                  <a:pt x="0" y="183"/>
                  <a:pt x="294" y="718"/>
                  <a:pt x="294" y="1020"/>
                </a:cubicBezTo>
              </a:path>
            </a:pathLst>
          </a:custGeom>
          <a:noFill/>
          <a:ln w="1611313" cap="flat">
            <a:solidFill>
              <a:schemeClr val="accent1">
                <a:alpha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日期占位符 1"/>
          <p:cNvSpPr>
            <a:spLocks noGrp="1"/>
          </p:cNvSpPr>
          <p:nvPr>
            <p:ph type="dt" sz="half" idx="19"/>
            <p:custDataLst>
              <p:tags r:id="rId7"/>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20"/>
            <p:custDataLst>
              <p:tags r:id="rId8"/>
            </p:custDataLst>
          </p:nvPr>
        </p:nvSpPr>
        <p:spPr/>
        <p:txBody>
          <a:bodyPr/>
          <a:lstStyle/>
          <a:p>
            <a:endParaRPr lang="zh-CN" altLang="en-US" dirty="0"/>
          </a:p>
        </p:txBody>
      </p:sp>
      <p:sp>
        <p:nvSpPr>
          <p:cNvPr id="4" name="灯片编号占位符 3"/>
          <p:cNvSpPr>
            <a:spLocks noGrp="1"/>
          </p:cNvSpPr>
          <p:nvPr>
            <p:ph type="sldNum" sz="quarter" idx="21"/>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p:custDataLst>
              <p:tags r:id="rId2"/>
            </p:custDataLst>
          </p:nvPr>
        </p:nvSpPr>
        <p:spPr>
          <a:xfrm>
            <a:off x="0" y="6666633"/>
            <a:ext cx="12192000" cy="191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custDataLst>
              <p:tags r:id="rId3"/>
            </p:custDataLst>
          </p:nvPr>
        </p:nvGrpSpPr>
        <p:grpSpPr>
          <a:xfrm>
            <a:off x="74740" y="66420"/>
            <a:ext cx="647295" cy="647295"/>
            <a:chOff x="-748083" y="-1735022"/>
            <a:chExt cx="723089" cy="723089"/>
          </a:xfrm>
        </p:grpSpPr>
        <p:sp>
          <p:nvSpPr>
            <p:cNvPr id="7" name="矩形 6"/>
            <p:cNvSpPr/>
            <p:nvPr>
              <p:custDataLst>
                <p:tags r:id="rId4"/>
              </p:custDataLst>
            </p:nvPr>
          </p:nvSpPr>
          <p:spPr>
            <a:xfrm>
              <a:off x="-748083" y="-1735022"/>
              <a:ext cx="483421" cy="4834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507394" y="-1494333"/>
              <a:ext cx="482400" cy="482400"/>
            </a:xfrm>
            <a:prstGeom prst="rect">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7"/>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
        <p:nvSpPr>
          <p:cNvPr id="11" name="矩形 10"/>
          <p:cNvSpPr/>
          <p:nvPr>
            <p:custDataLst>
              <p:tags r:id="rId11"/>
            </p:custDataLst>
          </p:nvPr>
        </p:nvSpPr>
        <p:spPr>
          <a:xfrm>
            <a:off x="669882" y="908090"/>
            <a:ext cx="10852237"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sp>
        <p:nvSpPr>
          <p:cNvPr id="20" name="标题 1"/>
          <p:cNvSpPr>
            <a:spLocks noGrp="1"/>
          </p:cNvSpPr>
          <p:nvPr>
            <p:ph type="title" hasCustomPrompt="1"/>
            <p:custDataLst>
              <p:tags r:id="rId2"/>
            </p:custDataLst>
          </p:nvPr>
        </p:nvSpPr>
        <p:spPr>
          <a:xfrm>
            <a:off x="4858020" y="3031665"/>
            <a:ext cx="5419185" cy="895350"/>
          </a:xfrm>
        </p:spPr>
        <p:txBody>
          <a:bodyPr lIns="0" anchor="b">
            <a:normAutofit/>
          </a:bodyPr>
          <a:lstStyle>
            <a:lvl1pPr algn="l">
              <a:defRPr sz="4800" b="1">
                <a:solidFill>
                  <a:schemeClr val="tx1">
                    <a:lumMod val="85000"/>
                    <a:lumOff val="1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3"/>
            </p:custDataLst>
          </p:nvPr>
        </p:nvSpPr>
        <p:spPr>
          <a:xfrm>
            <a:off x="4858021" y="4066634"/>
            <a:ext cx="5419185" cy="895349"/>
          </a:xfrm>
        </p:spPr>
        <p:txBody>
          <a:bodyPr anchor="t">
            <a:normAutofit/>
          </a:bodyPr>
          <a:lstStyle>
            <a:lvl1pPr marL="0" indent="0" algn="l">
              <a:lnSpc>
                <a:spcPct val="100000"/>
              </a:lnSpc>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16" name="Freeform 18"/>
          <p:cNvSpPr/>
          <p:nvPr>
            <p:custDataLst>
              <p:tags r:id="rId4"/>
            </p:custDataLst>
          </p:nvPr>
        </p:nvSpPr>
        <p:spPr bwMode="auto">
          <a:xfrm>
            <a:off x="381000" y="-25400"/>
            <a:ext cx="4243388" cy="6883400"/>
          </a:xfrm>
          <a:custGeom>
            <a:avLst/>
            <a:gdLst>
              <a:gd name="T0" fmla="*/ 632 w 632"/>
              <a:gd name="T1" fmla="*/ 0 h 1020"/>
              <a:gd name="T2" fmla="*/ 375 w 632"/>
              <a:gd name="T3" fmla="*/ 0 h 1020"/>
              <a:gd name="T4" fmla="*/ 242 w 632"/>
              <a:gd name="T5" fmla="*/ 318 h 1020"/>
              <a:gd name="T6" fmla="*/ 0 w 632"/>
              <a:gd name="T7" fmla="*/ 1020 h 1020"/>
              <a:gd name="T8" fmla="*/ 257 w 632"/>
              <a:gd name="T9" fmla="*/ 1020 h 1020"/>
              <a:gd name="T10" fmla="*/ 474 w 632"/>
              <a:gd name="T11" fmla="*/ 419 h 1020"/>
              <a:gd name="T12" fmla="*/ 632 w 632"/>
              <a:gd name="T13" fmla="*/ 0 h 1020"/>
            </a:gdLst>
            <a:ahLst/>
            <a:cxnLst>
              <a:cxn ang="0">
                <a:pos x="T0" y="T1"/>
              </a:cxn>
              <a:cxn ang="0">
                <a:pos x="T2" y="T3"/>
              </a:cxn>
              <a:cxn ang="0">
                <a:pos x="T4" y="T5"/>
              </a:cxn>
              <a:cxn ang="0">
                <a:pos x="T6" y="T7"/>
              </a:cxn>
              <a:cxn ang="0">
                <a:pos x="T8" y="T9"/>
              </a:cxn>
              <a:cxn ang="0">
                <a:pos x="T10" y="T11"/>
              </a:cxn>
              <a:cxn ang="0">
                <a:pos x="T12" y="T13"/>
              </a:cxn>
            </a:cxnLst>
            <a:rect l="0" t="0" r="r" b="b"/>
            <a:pathLst>
              <a:path w="632" h="1020">
                <a:moveTo>
                  <a:pt x="632" y="0"/>
                </a:moveTo>
                <a:cubicBezTo>
                  <a:pt x="375" y="0"/>
                  <a:pt x="375" y="0"/>
                  <a:pt x="375" y="0"/>
                </a:cubicBezTo>
                <a:cubicBezTo>
                  <a:pt x="375" y="51"/>
                  <a:pt x="301" y="199"/>
                  <a:pt x="242" y="318"/>
                </a:cubicBezTo>
                <a:cubicBezTo>
                  <a:pt x="129" y="544"/>
                  <a:pt x="0" y="801"/>
                  <a:pt x="0" y="1020"/>
                </a:cubicBezTo>
                <a:cubicBezTo>
                  <a:pt x="257" y="1020"/>
                  <a:pt x="257" y="1020"/>
                  <a:pt x="257" y="1020"/>
                </a:cubicBezTo>
                <a:cubicBezTo>
                  <a:pt x="257" y="854"/>
                  <a:pt x="377" y="613"/>
                  <a:pt x="474" y="419"/>
                </a:cubicBezTo>
                <a:cubicBezTo>
                  <a:pt x="562" y="243"/>
                  <a:pt x="632" y="104"/>
                  <a:pt x="632" y="0"/>
                </a:cubicBezTo>
                <a:close/>
              </a:path>
            </a:pathLst>
          </a:custGeom>
          <a:blipFill>
            <a:blip r:embed="rId5"/>
            <a:srcRect/>
            <a:stretch>
              <a:fillRect l="-1936" t="93" r="-26300" b="-93"/>
            </a:stretch>
          </a:blipFill>
          <a:ln w="26988" cap="flat">
            <a:noFill/>
            <a:prstDash val="solid"/>
            <a:miter lim="800000"/>
          </a:ln>
        </p:spPr>
        <p:txBody>
          <a:bodyPr vert="horz" wrap="square" lIns="91440" tIns="45720" rIns="91440" bIns="45720" numCol="1" anchor="t" anchorCtr="0" compatLnSpc="1"/>
          <a:lstStyle/>
          <a:p>
            <a:endParaRPr lang="zh-CN" altLang="en-US" baseline="0"/>
          </a:p>
        </p:txBody>
      </p:sp>
      <p:sp>
        <p:nvSpPr>
          <p:cNvPr id="17" name="Freeform 19"/>
          <p:cNvSpPr/>
          <p:nvPr>
            <p:custDataLst>
              <p:tags r:id="rId6"/>
            </p:custDataLst>
          </p:nvPr>
        </p:nvSpPr>
        <p:spPr bwMode="auto">
          <a:xfrm>
            <a:off x="1515110" y="-25400"/>
            <a:ext cx="1974850" cy="6883400"/>
          </a:xfrm>
          <a:custGeom>
            <a:avLst/>
            <a:gdLst>
              <a:gd name="T0" fmla="*/ 0 w 294"/>
              <a:gd name="T1" fmla="*/ 0 h 1020"/>
              <a:gd name="T2" fmla="*/ 294 w 294"/>
              <a:gd name="T3" fmla="*/ 1020 h 1020"/>
            </a:gdLst>
            <a:ahLst/>
            <a:cxnLst>
              <a:cxn ang="0">
                <a:pos x="T0" y="T1"/>
              </a:cxn>
              <a:cxn ang="0">
                <a:pos x="T2" y="T3"/>
              </a:cxn>
            </a:cxnLst>
            <a:rect l="0" t="0" r="r" b="b"/>
            <a:pathLst>
              <a:path w="294" h="1020">
                <a:moveTo>
                  <a:pt x="0" y="0"/>
                </a:moveTo>
                <a:cubicBezTo>
                  <a:pt x="0" y="183"/>
                  <a:pt x="294" y="718"/>
                  <a:pt x="294" y="1020"/>
                </a:cubicBezTo>
              </a:path>
            </a:pathLst>
          </a:custGeom>
          <a:noFill/>
          <a:ln w="1611313" cap="flat">
            <a:solidFill>
              <a:schemeClr val="accent1">
                <a:alpha val="50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1pPr>
            <a:lvl2pPr>
              <a:defRPr sz="1600"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2pPr>
            <a:lvl3pPr>
              <a:defRPr sz="1600"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3pPr>
            <a:lvl4pPr>
              <a:defRPr sz="1600"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4pPr>
            <a:lvl5pPr>
              <a:defRPr sz="1600"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1pPr>
            <a:lvl2pPr indent="0" eaLnBrk="1" fontAlgn="auto" latinLnBrk="0" hangingPunct="1">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2pPr>
            <a:lvl3pPr indent="0" eaLnBrk="1" fontAlgn="auto" latinLnBrk="0" hangingPunct="1">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3pPr>
            <a:lvl4pPr indent="0" eaLnBrk="1" fontAlgn="auto" latinLnBrk="0" hangingPunct="1">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4pPr>
            <a:lvl5pPr indent="0" eaLnBrk="1" fontAlgn="auto" latinLnBrk="0" hangingPunct="1">
              <a:defRPr u="none" strike="noStrike" kern="1200" cap="none" spc="150" normalizeH="0">
                <a:solidFill>
                  <a:schemeClr val="tx1">
                    <a:lumMod val="85000"/>
                    <a:lumOff val="15000"/>
                  </a:schemeClr>
                </a:solidFill>
                <a:uFillTx/>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fontAlgn="auto" latinLnBrk="0" hangingPunct="1">
        <a:lnSpc>
          <a:spcPct val="120000"/>
        </a:lnSpc>
        <a:spcBef>
          <a:spcPct val="0"/>
        </a:spcBef>
        <a:buNone/>
        <a:defRPr sz="2400" b="1" u="none" strike="noStrike" kern="1200" cap="none" spc="200" normalizeH="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3.xml"/><Relationship Id="rId4" Type="http://schemas.openxmlformats.org/officeDocument/2006/relationships/image" Target="../media/image2.png"/><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0.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0" Type="http://schemas.openxmlformats.org/officeDocument/2006/relationships/notesSlide" Target="../notesSlides/notesSlide4.xml"/><Relationship Id="rId2" Type="http://schemas.openxmlformats.org/officeDocument/2006/relationships/tags" Target="../tags/tag119.xml"/><Relationship Id="rId19" Type="http://schemas.openxmlformats.org/officeDocument/2006/relationships/slideLayout" Target="../slideLayouts/slideLayout7.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s>
</file>

<file path=ppt/slides/_rels/slide1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5.png"/><Relationship Id="rId5" Type="http://schemas.openxmlformats.org/officeDocument/2006/relationships/tags" Target="../tags/tag147.xml"/><Relationship Id="rId4" Type="http://schemas.openxmlformats.org/officeDocument/2006/relationships/image" Target="../media/image4.png"/><Relationship Id="rId3" Type="http://schemas.openxmlformats.org/officeDocument/2006/relationships/tags" Target="../tags/tag146.xml"/><Relationship Id="rId2" Type="http://schemas.openxmlformats.org/officeDocument/2006/relationships/image" Target="../media/image3.png"/><Relationship Id="rId15" Type="http://schemas.openxmlformats.org/officeDocument/2006/relationships/slideLayout" Target="../slideLayouts/slideLayout7.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hyperlink" Target="http://acg17.com/" TargetMode="Externa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3" Type="http://schemas.openxmlformats.org/officeDocument/2006/relationships/notesSlide" Target="../notesSlides/notesSlide1.xml"/><Relationship Id="rId12" Type="http://schemas.openxmlformats.org/officeDocument/2006/relationships/slideLayout" Target="../slideLayouts/slideLayout7.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a:xfrm>
            <a:off x="677345" y="1770084"/>
            <a:ext cx="5629276" cy="1257932"/>
          </a:xfrm>
        </p:spPr>
        <p:txBody>
          <a:bodyPr>
            <a:normAutofit fontScale="90000"/>
          </a:bodyPr>
          <a:lstStyle/>
          <a:p>
            <a:r>
              <a:rPr lang="en-US" altLang="zh-CN" dirty="0" smtClean="0"/>
              <a:t>ACG</a:t>
            </a:r>
            <a:r>
              <a:rPr lang="zh-CN" altLang="en-US" dirty="0" smtClean="0"/>
              <a:t>网站</a:t>
            </a:r>
            <a:endParaRPr lang="zh-CN" altLang="en-US" dirty="0"/>
          </a:p>
        </p:txBody>
      </p:sp>
      <p:sp>
        <p:nvSpPr>
          <p:cNvPr id="6" name="文本占位符 5"/>
          <p:cNvSpPr>
            <a:spLocks noGrp="1"/>
          </p:cNvSpPr>
          <p:nvPr>
            <p:ph type="body" sz="quarter" idx="10"/>
            <p:custDataLst>
              <p:tags r:id="rId2"/>
            </p:custDataLst>
          </p:nvPr>
        </p:nvSpPr>
        <p:spPr>
          <a:xfrm>
            <a:off x="739140" y="3623310"/>
            <a:ext cx="3360420" cy="539750"/>
          </a:xfrm>
        </p:spPr>
        <p:txBody>
          <a:bodyPr>
            <a:normAutofit fontScale="80000" lnSpcReduction="10000"/>
          </a:bodyPr>
          <a:lstStyle/>
          <a:p>
            <a:r>
              <a:rPr lang="zh-CN" altLang="en-US" dirty="0"/>
              <a:t>小组成员：郑逸旸  肖繁  董思诚</a:t>
            </a:r>
            <a:endParaRPr lang="zh-CN" altLang="en-US" dirty="0"/>
          </a:p>
        </p:txBody>
      </p:sp>
      <p:sp>
        <p:nvSpPr>
          <p:cNvPr id="7" name="文本占位符 6"/>
          <p:cNvSpPr>
            <a:spLocks noGrp="1"/>
          </p:cNvSpPr>
          <p:nvPr>
            <p:ph type="body" sz="quarter" idx="11"/>
            <p:custDataLst>
              <p:tags r:id="rId3"/>
            </p:custDataLst>
          </p:nvPr>
        </p:nvSpPr>
        <p:spPr/>
        <p:txBody>
          <a:bodyPr/>
          <a:lstStyle/>
          <a:p>
            <a:r>
              <a:rPr lang="en-US" altLang="zh-CN"/>
              <a:t>2019.3.2</a:t>
            </a:r>
            <a:endParaRPr lang="en-US" altLang="zh-CN"/>
          </a:p>
        </p:txBody>
      </p:sp>
      <p:pic>
        <p:nvPicPr>
          <p:cNvPr id="3" name="图片 2" descr="G14小组logo"/>
          <p:cNvPicPr>
            <a:picLocks noChangeAspect="1"/>
          </p:cNvPicPr>
          <p:nvPr/>
        </p:nvPicPr>
        <p:blipFill>
          <a:blip r:embed="rId4"/>
          <a:stretch>
            <a:fillRect/>
          </a:stretch>
        </p:blipFill>
        <p:spPr>
          <a:xfrm>
            <a:off x="820420" y="299085"/>
            <a:ext cx="1256030" cy="1697355"/>
          </a:xfrm>
          <a:prstGeom prst="rect">
            <a:avLst/>
          </a:prstGeom>
        </p:spPr>
      </p:pic>
    </p:spTree>
    <p:custDataLst>
      <p:tags r:id="rId5"/>
    </p:custData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项目规划</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13" name="直接连接符 12"/>
          <p:cNvCxnSpPr/>
          <p:nvPr>
            <p:custDataLst>
              <p:tags r:id="rId2"/>
            </p:custDataLst>
          </p:nvPr>
        </p:nvCxnSpPr>
        <p:spPr>
          <a:xfrm>
            <a:off x="1308884" y="2119059"/>
            <a:ext cx="5196545"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14" name="文本框 29"/>
          <p:cNvSpPr txBox="1"/>
          <p:nvPr>
            <p:custDataLst>
              <p:tags r:id="rId3"/>
            </p:custDataLst>
          </p:nvPr>
        </p:nvSpPr>
        <p:spPr>
          <a:xfrm>
            <a:off x="1308735" y="1734185"/>
            <a:ext cx="4847590" cy="469900"/>
          </a:xfrm>
          <a:prstGeom prst="rect">
            <a:avLst/>
          </a:prstGeom>
          <a:noFill/>
        </p:spPr>
        <p:txBody>
          <a:bodyPr wrap="square"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动漫网站主页管理</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15" name="文本框 30"/>
          <p:cNvSpPr txBox="1"/>
          <p:nvPr>
            <p:custDataLst>
              <p:tags r:id="rId4"/>
            </p:custDataLst>
          </p:nvPr>
        </p:nvSpPr>
        <p:spPr>
          <a:xfrm>
            <a:off x="1308735" y="2118995"/>
            <a:ext cx="8903970" cy="432435"/>
          </a:xfrm>
          <a:prstGeom prst="rect">
            <a:avLst/>
          </a:prstGeom>
          <a:noFill/>
        </p:spPr>
        <p:txBody>
          <a:bodyPr wrap="square" rtlCol="0">
            <a:normAutofit fontScale="90000"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该模块主要实现动漫网站主页的各个动漫视频或文章的按类别管理区分，方便各个用户点击浏览。</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16" name="椭圆 15"/>
          <p:cNvSpPr/>
          <p:nvPr>
            <p:custDataLst>
              <p:tags r:id="rId5"/>
            </p:custDataLst>
          </p:nvPr>
        </p:nvSpPr>
        <p:spPr>
          <a:xfrm>
            <a:off x="892457" y="1922121"/>
            <a:ext cx="275549" cy="27554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1</a:t>
            </a:r>
            <a:endParaRPr lang="en-US" altLang="zh-CN" sz="1600" dirty="0">
              <a:solidFill>
                <a:schemeClr val="accent1"/>
              </a:solidFill>
            </a:endParaRPr>
          </a:p>
        </p:txBody>
      </p:sp>
      <p:cxnSp>
        <p:nvCxnSpPr>
          <p:cNvPr id="23" name="直接连接符 22"/>
          <p:cNvCxnSpPr/>
          <p:nvPr>
            <p:custDataLst>
              <p:tags r:id="rId6"/>
            </p:custDataLst>
          </p:nvPr>
        </p:nvCxnSpPr>
        <p:spPr>
          <a:xfrm>
            <a:off x="1308884" y="3097875"/>
            <a:ext cx="5196545"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4" name="文本框 29"/>
          <p:cNvSpPr txBox="1"/>
          <p:nvPr>
            <p:custDataLst>
              <p:tags r:id="rId7"/>
            </p:custDataLst>
          </p:nvPr>
        </p:nvSpPr>
        <p:spPr>
          <a:xfrm>
            <a:off x="1308735" y="2692400"/>
            <a:ext cx="4636770" cy="40576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查看动漫视频或文章</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5" name="文本框 30"/>
          <p:cNvSpPr txBox="1"/>
          <p:nvPr>
            <p:custDataLst>
              <p:tags r:id="rId8"/>
            </p:custDataLst>
          </p:nvPr>
        </p:nvSpPr>
        <p:spPr>
          <a:xfrm>
            <a:off x="1308735" y="3033395"/>
            <a:ext cx="9032240" cy="482600"/>
          </a:xfrm>
          <a:prstGeom prst="rect">
            <a:avLst/>
          </a:prstGeom>
          <a:noFill/>
        </p:spPr>
        <p:txBody>
          <a:bodyPr wrap="square"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查看动漫视频或文章模块实现了用户点击查看该视频或文章，并通过该模块可以对该视频或文章点赞。</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6" name="椭圆 25"/>
          <p:cNvSpPr/>
          <p:nvPr>
            <p:custDataLst>
              <p:tags r:id="rId9"/>
            </p:custDataLst>
          </p:nvPr>
        </p:nvSpPr>
        <p:spPr>
          <a:xfrm>
            <a:off x="892457" y="2757427"/>
            <a:ext cx="275549" cy="27554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2</a:t>
            </a:r>
            <a:endParaRPr lang="en-US" altLang="zh-CN" sz="1600" dirty="0">
              <a:solidFill>
                <a:schemeClr val="accent1"/>
              </a:solidFill>
            </a:endParaRPr>
          </a:p>
        </p:txBody>
      </p:sp>
      <p:cxnSp>
        <p:nvCxnSpPr>
          <p:cNvPr id="2" name="直接连接符 1"/>
          <p:cNvCxnSpPr/>
          <p:nvPr>
            <p:custDataLst>
              <p:tags r:id="rId10"/>
            </p:custDataLst>
          </p:nvPr>
        </p:nvCxnSpPr>
        <p:spPr>
          <a:xfrm>
            <a:off x="1308884" y="4077045"/>
            <a:ext cx="5196545"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3" name="文本框 29"/>
          <p:cNvSpPr txBox="1"/>
          <p:nvPr>
            <p:custDataLst>
              <p:tags r:id="rId11"/>
            </p:custDataLst>
          </p:nvPr>
        </p:nvSpPr>
        <p:spPr>
          <a:xfrm>
            <a:off x="1308735" y="3671570"/>
            <a:ext cx="4636770" cy="40576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sym typeface="+mn-ea"/>
              </a:rPr>
              <a:t>动漫视频或文章管理</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4" name="文本框 30"/>
          <p:cNvSpPr txBox="1"/>
          <p:nvPr>
            <p:custDataLst>
              <p:tags r:id="rId12"/>
            </p:custDataLst>
          </p:nvPr>
        </p:nvSpPr>
        <p:spPr>
          <a:xfrm>
            <a:off x="1308735" y="4077335"/>
            <a:ext cx="6875780" cy="462280"/>
          </a:xfrm>
          <a:prstGeom prst="rect">
            <a:avLst/>
          </a:prstGeom>
          <a:noFill/>
        </p:spPr>
        <p:txBody>
          <a:bodyPr wrap="square" rtlCol="0">
            <a:normAutofit fontScale="97500"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sym typeface="+mn-ea"/>
              </a:rPr>
              <a:t>主要实现视频或文章按类型添加、修改、删除视频等功能。</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5" name="椭圆 4"/>
          <p:cNvSpPr/>
          <p:nvPr>
            <p:custDataLst>
              <p:tags r:id="rId13"/>
            </p:custDataLst>
          </p:nvPr>
        </p:nvSpPr>
        <p:spPr>
          <a:xfrm>
            <a:off x="892457" y="3736597"/>
            <a:ext cx="275549" cy="27554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3</a:t>
            </a:r>
            <a:endParaRPr lang="en-US" altLang="zh-CN" sz="1600" dirty="0">
              <a:solidFill>
                <a:schemeClr val="accent1"/>
              </a:solidFill>
            </a:endParaRPr>
          </a:p>
        </p:txBody>
      </p:sp>
      <p:cxnSp>
        <p:nvCxnSpPr>
          <p:cNvPr id="20" name="直接连接符 19"/>
          <p:cNvCxnSpPr/>
          <p:nvPr>
            <p:custDataLst>
              <p:tags r:id="rId14"/>
            </p:custDataLst>
          </p:nvPr>
        </p:nvCxnSpPr>
        <p:spPr>
          <a:xfrm>
            <a:off x="1308884" y="5049865"/>
            <a:ext cx="5196545" cy="0"/>
          </a:xfrm>
          <a:prstGeom prst="line">
            <a:avLst/>
          </a:prstGeom>
          <a:ln>
            <a:solidFill>
              <a:schemeClr val="accent1">
                <a:alpha val="44000"/>
              </a:schemeClr>
            </a:solidFill>
          </a:ln>
        </p:spPr>
        <p:style>
          <a:lnRef idx="1">
            <a:schemeClr val="accent1"/>
          </a:lnRef>
          <a:fillRef idx="0">
            <a:schemeClr val="accent1"/>
          </a:fillRef>
          <a:effectRef idx="0">
            <a:schemeClr val="accent1"/>
          </a:effectRef>
          <a:fontRef idx="minor">
            <a:schemeClr val="tx1"/>
          </a:fontRef>
        </p:style>
      </p:cxnSp>
      <p:sp>
        <p:nvSpPr>
          <p:cNvPr id="21" name="文本框 29"/>
          <p:cNvSpPr txBox="1"/>
          <p:nvPr>
            <p:custDataLst>
              <p:tags r:id="rId15"/>
            </p:custDataLst>
          </p:nvPr>
        </p:nvSpPr>
        <p:spPr>
          <a:xfrm>
            <a:off x="1308735" y="4644390"/>
            <a:ext cx="4636770" cy="405765"/>
          </a:xfrm>
          <a:prstGeom prst="rect">
            <a:avLst/>
          </a:prstGeom>
          <a:noFill/>
        </p:spPr>
        <p:txBody>
          <a:bodyPr wrap="square" rtlCol="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Arial" panose="020B0604020202020204" pitchFamily="34" charset="0"/>
                <a:ea typeface="微软雅黑" panose="020B0503020204020204" charset="-122"/>
                <a:cs typeface="+mj-cs"/>
              </a:rPr>
              <a:t>视频文章推荐</a:t>
            </a:r>
            <a:endParaRPr lang="zh-CN" altLang="en-US" dirty="0">
              <a:solidFill>
                <a:schemeClr val="tx1">
                  <a:lumMod val="85000"/>
                  <a:lumOff val="15000"/>
                </a:schemeClr>
              </a:solidFill>
              <a:latin typeface="Arial" panose="020B0604020202020204" pitchFamily="34" charset="0"/>
              <a:ea typeface="微软雅黑" panose="020B0503020204020204" charset="-122"/>
              <a:cs typeface="+mj-cs"/>
            </a:endParaRPr>
          </a:p>
        </p:txBody>
      </p:sp>
      <p:sp>
        <p:nvSpPr>
          <p:cNvPr id="22" name="文本框 30"/>
          <p:cNvSpPr txBox="1"/>
          <p:nvPr>
            <p:custDataLst>
              <p:tags r:id="rId16"/>
            </p:custDataLst>
          </p:nvPr>
        </p:nvSpPr>
        <p:spPr>
          <a:xfrm>
            <a:off x="1308735" y="5106035"/>
            <a:ext cx="5196840" cy="406400"/>
          </a:xfrm>
          <a:prstGeom prst="rect">
            <a:avLst/>
          </a:prstGeom>
          <a:noFill/>
        </p:spPr>
        <p:txBody>
          <a:bodyPr wrap="square" rtlCol="0">
            <a:normAutofit fontScale="90000" lnSpcReduction="2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zh-CN" altLang="en-US" sz="1600" dirty="0">
                <a:solidFill>
                  <a:schemeClr val="tx1">
                    <a:lumMod val="85000"/>
                    <a:lumOff val="15000"/>
                  </a:schemeClr>
                </a:solidFill>
                <a:latin typeface="Arial" panose="020B0604020202020204" pitchFamily="34" charset="0"/>
                <a:ea typeface="微软雅黑" panose="020B0503020204020204" charset="-122"/>
              </a:rPr>
              <a:t>主要实现热门视频文章的推荐。</a:t>
            </a:r>
            <a:endParaRPr lang="zh-CN" altLang="en-US" sz="1600" dirty="0">
              <a:solidFill>
                <a:schemeClr val="tx1">
                  <a:lumMod val="85000"/>
                  <a:lumOff val="15000"/>
                </a:schemeClr>
              </a:solidFill>
              <a:latin typeface="Arial" panose="020B0604020202020204" pitchFamily="34" charset="0"/>
              <a:ea typeface="微软雅黑" panose="020B0503020204020204" charset="-122"/>
            </a:endParaRPr>
          </a:p>
        </p:txBody>
      </p:sp>
      <p:sp>
        <p:nvSpPr>
          <p:cNvPr id="27" name="椭圆 26"/>
          <p:cNvSpPr/>
          <p:nvPr>
            <p:custDataLst>
              <p:tags r:id="rId17"/>
            </p:custDataLst>
          </p:nvPr>
        </p:nvSpPr>
        <p:spPr>
          <a:xfrm>
            <a:off x="892457" y="4709417"/>
            <a:ext cx="275549" cy="27554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rPr>
              <a:t>4</a:t>
            </a:r>
            <a:endParaRPr lang="en-US" altLang="zh-CN" sz="1600" dirty="0">
              <a:solidFill>
                <a:schemeClr val="accent1"/>
              </a:solidFill>
            </a:endParaRPr>
          </a:p>
        </p:txBody>
      </p:sp>
    </p:spTree>
    <p:custDataLst>
      <p:tags r:id="rId18"/>
    </p:custData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51375" y="469900"/>
            <a:ext cx="1778635" cy="706755"/>
          </a:xfrm>
          <a:prstGeom prst="rect">
            <a:avLst/>
          </a:prstGeom>
          <a:noFill/>
          <a:ln w="19050">
            <a:solidFill>
              <a:schemeClr val="tx1"/>
            </a:solidFill>
          </a:ln>
        </p:spPr>
        <p:txBody>
          <a:bodyPr wrap="square" rtlCol="0">
            <a:spAutoFit/>
          </a:bodyPr>
          <a:lstStyle/>
          <a:p>
            <a:r>
              <a:rPr lang="zh-CN" altLang="en-US" sz="4000"/>
              <a:t>总系统</a:t>
            </a:r>
            <a:endParaRPr lang="zh-CN" altLang="en-US" sz="4000"/>
          </a:p>
        </p:txBody>
      </p:sp>
      <p:sp>
        <p:nvSpPr>
          <p:cNvPr id="4" name="文本框 3"/>
          <p:cNvSpPr txBox="1"/>
          <p:nvPr/>
        </p:nvSpPr>
        <p:spPr>
          <a:xfrm>
            <a:off x="2175510" y="2398395"/>
            <a:ext cx="601980" cy="2061210"/>
          </a:xfrm>
          <a:prstGeom prst="rect">
            <a:avLst/>
          </a:prstGeom>
          <a:noFill/>
          <a:ln w="19050">
            <a:solidFill>
              <a:schemeClr val="tx1"/>
            </a:solidFill>
          </a:ln>
        </p:spPr>
        <p:txBody>
          <a:bodyPr wrap="square" rtlCol="0">
            <a:spAutoFit/>
          </a:bodyPr>
          <a:lstStyle/>
          <a:p>
            <a:r>
              <a:rPr lang="zh-CN" altLang="en-US" sz="3200"/>
              <a:t>网站说明</a:t>
            </a:r>
            <a:endParaRPr lang="zh-CN" altLang="en-US" sz="3200"/>
          </a:p>
        </p:txBody>
      </p:sp>
      <p:sp>
        <p:nvSpPr>
          <p:cNvPr id="5" name="文本框 4"/>
          <p:cNvSpPr txBox="1"/>
          <p:nvPr/>
        </p:nvSpPr>
        <p:spPr>
          <a:xfrm>
            <a:off x="4227830" y="2398395"/>
            <a:ext cx="601980" cy="2061210"/>
          </a:xfrm>
          <a:prstGeom prst="rect">
            <a:avLst/>
          </a:prstGeom>
          <a:noFill/>
          <a:ln w="19050">
            <a:solidFill>
              <a:schemeClr val="tx1"/>
            </a:solidFill>
          </a:ln>
        </p:spPr>
        <p:txBody>
          <a:bodyPr wrap="square" rtlCol="0">
            <a:spAutoFit/>
          </a:bodyPr>
          <a:lstStyle/>
          <a:p>
            <a:r>
              <a:rPr lang="zh-CN" altLang="en-US" sz="3200"/>
              <a:t>视频类别</a:t>
            </a:r>
            <a:endParaRPr lang="zh-CN" altLang="en-US" sz="3200"/>
          </a:p>
        </p:txBody>
      </p:sp>
      <p:sp>
        <p:nvSpPr>
          <p:cNvPr id="6" name="文本框 5"/>
          <p:cNvSpPr txBox="1"/>
          <p:nvPr/>
        </p:nvSpPr>
        <p:spPr>
          <a:xfrm>
            <a:off x="5239385" y="2398395"/>
            <a:ext cx="601980" cy="3046095"/>
          </a:xfrm>
          <a:prstGeom prst="rect">
            <a:avLst/>
          </a:prstGeom>
          <a:noFill/>
          <a:ln w="19050">
            <a:solidFill>
              <a:schemeClr val="tx1"/>
            </a:solidFill>
          </a:ln>
        </p:spPr>
        <p:txBody>
          <a:bodyPr wrap="square" rtlCol="0">
            <a:spAutoFit/>
          </a:bodyPr>
          <a:lstStyle/>
          <a:p>
            <a:r>
              <a:rPr lang="zh-CN" altLang="en-US" sz="3200"/>
              <a:t>视频文章查询</a:t>
            </a:r>
            <a:endParaRPr lang="zh-CN" altLang="en-US" sz="3200"/>
          </a:p>
        </p:txBody>
      </p:sp>
      <p:sp>
        <p:nvSpPr>
          <p:cNvPr id="7" name="文本框 6"/>
          <p:cNvSpPr txBox="1"/>
          <p:nvPr/>
        </p:nvSpPr>
        <p:spPr>
          <a:xfrm>
            <a:off x="7255510" y="2398395"/>
            <a:ext cx="601980" cy="2061210"/>
          </a:xfrm>
          <a:prstGeom prst="rect">
            <a:avLst/>
          </a:prstGeom>
          <a:noFill/>
          <a:ln w="19050">
            <a:solidFill>
              <a:schemeClr val="tx1"/>
            </a:solidFill>
          </a:ln>
        </p:spPr>
        <p:txBody>
          <a:bodyPr wrap="square" rtlCol="0">
            <a:spAutoFit/>
          </a:bodyPr>
          <a:lstStyle/>
          <a:p>
            <a:r>
              <a:rPr lang="zh-CN" altLang="en-US" sz="3200"/>
              <a:t>发表评论</a:t>
            </a:r>
            <a:endParaRPr lang="zh-CN" altLang="en-US" sz="3200"/>
          </a:p>
        </p:txBody>
      </p:sp>
      <p:sp>
        <p:nvSpPr>
          <p:cNvPr id="9" name="文本框 8"/>
          <p:cNvSpPr txBox="1"/>
          <p:nvPr/>
        </p:nvSpPr>
        <p:spPr>
          <a:xfrm>
            <a:off x="3234055" y="2398395"/>
            <a:ext cx="601980" cy="2061210"/>
          </a:xfrm>
          <a:prstGeom prst="rect">
            <a:avLst/>
          </a:prstGeom>
          <a:noFill/>
          <a:ln w="19050">
            <a:solidFill>
              <a:schemeClr val="tx1"/>
            </a:solidFill>
          </a:ln>
        </p:spPr>
        <p:txBody>
          <a:bodyPr wrap="square" rtlCol="0">
            <a:spAutoFit/>
          </a:bodyPr>
          <a:lstStyle/>
          <a:p>
            <a:r>
              <a:rPr lang="zh-CN" altLang="en-US" sz="3200"/>
              <a:t>公告信息</a:t>
            </a:r>
            <a:endParaRPr lang="zh-CN" altLang="en-US" sz="3200"/>
          </a:p>
        </p:txBody>
      </p:sp>
      <p:sp>
        <p:nvSpPr>
          <p:cNvPr id="14" name="文本框 13"/>
          <p:cNvSpPr txBox="1"/>
          <p:nvPr/>
        </p:nvSpPr>
        <p:spPr>
          <a:xfrm>
            <a:off x="6277610" y="2398395"/>
            <a:ext cx="601980" cy="4030980"/>
          </a:xfrm>
          <a:prstGeom prst="rect">
            <a:avLst/>
          </a:prstGeom>
          <a:noFill/>
          <a:ln w="19050">
            <a:solidFill>
              <a:schemeClr val="tx1"/>
            </a:solidFill>
          </a:ln>
        </p:spPr>
        <p:txBody>
          <a:bodyPr wrap="square" rtlCol="0">
            <a:spAutoFit/>
          </a:bodyPr>
          <a:lstStyle/>
          <a:p>
            <a:r>
              <a:rPr lang="zh-CN" altLang="en-US" sz="3200"/>
              <a:t>热门视频文章推荐</a:t>
            </a:r>
            <a:endParaRPr lang="zh-CN" altLang="en-US" sz="3200"/>
          </a:p>
        </p:txBody>
      </p:sp>
      <p:cxnSp>
        <p:nvCxnSpPr>
          <p:cNvPr id="19" name="肘形连接符 18"/>
          <p:cNvCxnSpPr>
            <a:stCxn id="3" idx="2"/>
            <a:endCxn id="14" idx="0"/>
          </p:cNvCxnSpPr>
          <p:nvPr/>
        </p:nvCxnSpPr>
        <p:spPr>
          <a:xfrm rot="5400000" flipV="1">
            <a:off x="5448935" y="1268730"/>
            <a:ext cx="1221740" cy="10375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0" name="肘形连接符 19"/>
          <p:cNvCxnSpPr>
            <a:stCxn id="3" idx="2"/>
            <a:endCxn id="7" idx="0"/>
          </p:cNvCxnSpPr>
          <p:nvPr/>
        </p:nvCxnSpPr>
        <p:spPr>
          <a:xfrm rot="5400000" flipV="1">
            <a:off x="5937885" y="779780"/>
            <a:ext cx="1221740" cy="20154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2" name="肘形连接符 21"/>
          <p:cNvCxnSpPr>
            <a:stCxn id="3" idx="2"/>
            <a:endCxn id="5" idx="0"/>
          </p:cNvCxnSpPr>
          <p:nvPr/>
        </p:nvCxnSpPr>
        <p:spPr>
          <a:xfrm rot="5400000">
            <a:off x="4424045" y="1281430"/>
            <a:ext cx="1221740" cy="101219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3" name="肘形连接符 22"/>
          <p:cNvCxnSpPr>
            <a:stCxn id="3" idx="2"/>
            <a:endCxn id="9" idx="0"/>
          </p:cNvCxnSpPr>
          <p:nvPr/>
        </p:nvCxnSpPr>
        <p:spPr>
          <a:xfrm rot="5400000">
            <a:off x="3926840" y="784225"/>
            <a:ext cx="1221740" cy="2005965"/>
          </a:xfrm>
          <a:prstGeom prst="bentConnector3">
            <a:avLst>
              <a:gd name="adj1" fmla="val 49974"/>
            </a:avLst>
          </a:prstGeom>
        </p:spPr>
        <p:style>
          <a:lnRef idx="3">
            <a:schemeClr val="dk1"/>
          </a:lnRef>
          <a:fillRef idx="0">
            <a:schemeClr val="dk1"/>
          </a:fillRef>
          <a:effectRef idx="2">
            <a:schemeClr val="dk1"/>
          </a:effectRef>
          <a:fontRef idx="minor">
            <a:schemeClr val="tx1"/>
          </a:fontRef>
        </p:style>
      </p:cxnSp>
      <p:cxnSp>
        <p:nvCxnSpPr>
          <p:cNvPr id="24" name="肘形连接符 23"/>
          <p:cNvCxnSpPr>
            <a:stCxn id="3" idx="2"/>
            <a:endCxn id="4" idx="0"/>
          </p:cNvCxnSpPr>
          <p:nvPr/>
        </p:nvCxnSpPr>
        <p:spPr>
          <a:xfrm rot="5400000">
            <a:off x="3397885" y="255270"/>
            <a:ext cx="1221740" cy="306451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25" name="直接连接符 24"/>
          <p:cNvCxnSpPr>
            <a:stCxn id="3" idx="2"/>
            <a:endCxn id="6" idx="0"/>
          </p:cNvCxnSpPr>
          <p:nvPr/>
        </p:nvCxnSpPr>
        <p:spPr>
          <a:xfrm flipH="1">
            <a:off x="5540375" y="1176655"/>
            <a:ext cx="635" cy="1221740"/>
          </a:xfrm>
          <a:prstGeom prst="line">
            <a:avLst/>
          </a:prstGeom>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6120" y="176530"/>
            <a:ext cx="2407285" cy="706755"/>
          </a:xfrm>
          <a:prstGeom prst="rect">
            <a:avLst/>
          </a:prstGeom>
          <a:noFill/>
          <a:ln w="19050">
            <a:solidFill>
              <a:schemeClr val="tx1"/>
            </a:solidFill>
          </a:ln>
        </p:spPr>
        <p:txBody>
          <a:bodyPr wrap="square" rtlCol="0">
            <a:spAutoFit/>
          </a:bodyPr>
          <a:lstStyle/>
          <a:p>
            <a:pPr algn="ctr"/>
            <a:r>
              <a:rPr lang="zh-CN" altLang="en-US" sz="4000"/>
              <a:t>后台管理</a:t>
            </a:r>
            <a:endParaRPr lang="zh-CN" altLang="en-US" sz="4000"/>
          </a:p>
        </p:txBody>
      </p:sp>
      <p:sp>
        <p:nvSpPr>
          <p:cNvPr id="4" name="文本框 3"/>
          <p:cNvSpPr txBox="1"/>
          <p:nvPr/>
        </p:nvSpPr>
        <p:spPr>
          <a:xfrm>
            <a:off x="2495550" y="1908810"/>
            <a:ext cx="601980" cy="2306955"/>
          </a:xfrm>
          <a:prstGeom prst="rect">
            <a:avLst/>
          </a:prstGeom>
          <a:noFill/>
          <a:ln w="19050">
            <a:solidFill>
              <a:schemeClr val="tx1"/>
            </a:solidFill>
          </a:ln>
        </p:spPr>
        <p:txBody>
          <a:bodyPr wrap="square" rtlCol="0">
            <a:spAutoFit/>
          </a:bodyPr>
          <a:lstStyle/>
          <a:p>
            <a:pPr algn="ctr"/>
            <a:r>
              <a:rPr lang="zh-CN" altLang="en-US" sz="2400"/>
              <a:t>视频文章管理</a:t>
            </a:r>
            <a:endParaRPr lang="zh-CN" altLang="en-US" sz="2400"/>
          </a:p>
        </p:txBody>
      </p:sp>
      <p:sp>
        <p:nvSpPr>
          <p:cNvPr id="2" name="文本框 1"/>
          <p:cNvSpPr txBox="1"/>
          <p:nvPr/>
        </p:nvSpPr>
        <p:spPr>
          <a:xfrm>
            <a:off x="4321810" y="1908810"/>
            <a:ext cx="601980" cy="1568450"/>
          </a:xfrm>
          <a:prstGeom prst="rect">
            <a:avLst/>
          </a:prstGeom>
          <a:noFill/>
          <a:ln w="19050">
            <a:solidFill>
              <a:schemeClr val="tx1"/>
            </a:solidFill>
          </a:ln>
        </p:spPr>
        <p:txBody>
          <a:bodyPr wrap="square" rtlCol="0">
            <a:spAutoFit/>
          </a:bodyPr>
          <a:lstStyle/>
          <a:p>
            <a:pPr algn="ctr"/>
            <a:r>
              <a:rPr lang="zh-CN" altLang="en-US" sz="2400"/>
              <a:t>公告管理</a:t>
            </a:r>
            <a:endParaRPr lang="zh-CN" altLang="en-US" sz="2400"/>
          </a:p>
        </p:txBody>
      </p:sp>
      <p:sp>
        <p:nvSpPr>
          <p:cNvPr id="7" name="文本框 6"/>
          <p:cNvSpPr txBox="1"/>
          <p:nvPr/>
        </p:nvSpPr>
        <p:spPr>
          <a:xfrm>
            <a:off x="6677660" y="1908175"/>
            <a:ext cx="601980" cy="2306955"/>
          </a:xfrm>
          <a:prstGeom prst="rect">
            <a:avLst/>
          </a:prstGeom>
          <a:noFill/>
          <a:ln w="19050">
            <a:solidFill>
              <a:schemeClr val="tx1"/>
            </a:solidFill>
          </a:ln>
        </p:spPr>
        <p:txBody>
          <a:bodyPr wrap="square" rtlCol="0">
            <a:spAutoFit/>
          </a:bodyPr>
          <a:lstStyle/>
          <a:p>
            <a:pPr algn="ctr"/>
            <a:r>
              <a:rPr lang="zh-CN" altLang="en-US" sz="2400"/>
              <a:t>视频文章推荐</a:t>
            </a:r>
            <a:endParaRPr lang="zh-CN" altLang="en-US" sz="2400"/>
          </a:p>
        </p:txBody>
      </p:sp>
      <p:sp>
        <p:nvSpPr>
          <p:cNvPr id="8" name="文本框 7"/>
          <p:cNvSpPr txBox="1"/>
          <p:nvPr/>
        </p:nvSpPr>
        <p:spPr>
          <a:xfrm>
            <a:off x="8711565" y="1908810"/>
            <a:ext cx="601980" cy="1568450"/>
          </a:xfrm>
          <a:prstGeom prst="rect">
            <a:avLst/>
          </a:prstGeom>
          <a:noFill/>
          <a:ln w="19050">
            <a:solidFill>
              <a:schemeClr val="tx1"/>
            </a:solidFill>
          </a:ln>
        </p:spPr>
        <p:txBody>
          <a:bodyPr wrap="square" rtlCol="0">
            <a:spAutoFit/>
          </a:bodyPr>
          <a:lstStyle/>
          <a:p>
            <a:pPr algn="ctr"/>
            <a:r>
              <a:rPr lang="zh-CN" altLang="en-US" sz="2400"/>
              <a:t>类别管理</a:t>
            </a:r>
            <a:endParaRPr lang="zh-CN" altLang="en-US" sz="2400"/>
          </a:p>
        </p:txBody>
      </p:sp>
      <p:sp>
        <p:nvSpPr>
          <p:cNvPr id="10" name="文本框 9"/>
          <p:cNvSpPr txBox="1"/>
          <p:nvPr/>
        </p:nvSpPr>
        <p:spPr>
          <a:xfrm>
            <a:off x="2239645" y="4740275"/>
            <a:ext cx="345440" cy="1753235"/>
          </a:xfrm>
          <a:prstGeom prst="rect">
            <a:avLst/>
          </a:prstGeom>
          <a:noFill/>
          <a:ln w="19050">
            <a:solidFill>
              <a:schemeClr val="tx1"/>
            </a:solidFill>
          </a:ln>
        </p:spPr>
        <p:txBody>
          <a:bodyPr wrap="square" rtlCol="0">
            <a:spAutoFit/>
          </a:bodyPr>
          <a:lstStyle/>
          <a:p>
            <a:pPr algn="ctr"/>
            <a:r>
              <a:rPr lang="zh-CN" altLang="en-US"/>
              <a:t>发表视频文章</a:t>
            </a:r>
            <a:endParaRPr lang="zh-CN" altLang="en-US"/>
          </a:p>
        </p:txBody>
      </p:sp>
      <p:sp>
        <p:nvSpPr>
          <p:cNvPr id="11" name="文本框 10"/>
          <p:cNvSpPr txBox="1"/>
          <p:nvPr/>
        </p:nvSpPr>
        <p:spPr>
          <a:xfrm>
            <a:off x="2958465" y="4740275"/>
            <a:ext cx="394970" cy="1753235"/>
          </a:xfrm>
          <a:prstGeom prst="rect">
            <a:avLst/>
          </a:prstGeom>
          <a:noFill/>
          <a:ln w="19050">
            <a:solidFill>
              <a:schemeClr val="tx1"/>
            </a:solidFill>
          </a:ln>
        </p:spPr>
        <p:txBody>
          <a:bodyPr wrap="square" rtlCol="0">
            <a:spAutoFit/>
          </a:bodyPr>
          <a:lstStyle/>
          <a:p>
            <a:pPr algn="ctr"/>
            <a:r>
              <a:rPr lang="zh-CN" altLang="en-US"/>
              <a:t>视频文章设置</a:t>
            </a:r>
            <a:endParaRPr lang="zh-CN" altLang="en-US"/>
          </a:p>
        </p:txBody>
      </p:sp>
      <p:sp>
        <p:nvSpPr>
          <p:cNvPr id="12" name="文本框 11"/>
          <p:cNvSpPr txBox="1"/>
          <p:nvPr/>
        </p:nvSpPr>
        <p:spPr>
          <a:xfrm>
            <a:off x="4173220" y="4740275"/>
            <a:ext cx="345440" cy="1198880"/>
          </a:xfrm>
          <a:prstGeom prst="rect">
            <a:avLst/>
          </a:prstGeom>
          <a:noFill/>
          <a:ln w="19050">
            <a:solidFill>
              <a:schemeClr val="tx1"/>
            </a:solidFill>
          </a:ln>
        </p:spPr>
        <p:txBody>
          <a:bodyPr wrap="square" rtlCol="0">
            <a:spAutoFit/>
          </a:bodyPr>
          <a:lstStyle/>
          <a:p>
            <a:pPr algn="ctr"/>
            <a:r>
              <a:rPr lang="zh-CN" altLang="en-US"/>
              <a:t>公告添加</a:t>
            </a:r>
            <a:endParaRPr lang="zh-CN" altLang="en-US"/>
          </a:p>
        </p:txBody>
      </p:sp>
      <p:sp>
        <p:nvSpPr>
          <p:cNvPr id="13" name="文本框 12"/>
          <p:cNvSpPr txBox="1"/>
          <p:nvPr/>
        </p:nvSpPr>
        <p:spPr>
          <a:xfrm>
            <a:off x="4769485" y="4740275"/>
            <a:ext cx="394970" cy="1198880"/>
          </a:xfrm>
          <a:prstGeom prst="rect">
            <a:avLst/>
          </a:prstGeom>
          <a:noFill/>
          <a:ln w="19050">
            <a:solidFill>
              <a:schemeClr val="tx1"/>
            </a:solidFill>
          </a:ln>
        </p:spPr>
        <p:txBody>
          <a:bodyPr wrap="square" rtlCol="0">
            <a:spAutoFit/>
          </a:bodyPr>
          <a:lstStyle/>
          <a:p>
            <a:pPr algn="ctr"/>
            <a:r>
              <a:rPr lang="zh-CN" altLang="en-US"/>
              <a:t>公告设置</a:t>
            </a:r>
            <a:endParaRPr lang="zh-CN" altLang="en-US"/>
          </a:p>
        </p:txBody>
      </p:sp>
      <p:sp>
        <p:nvSpPr>
          <p:cNvPr id="18" name="文本框 17"/>
          <p:cNvSpPr txBox="1"/>
          <p:nvPr/>
        </p:nvSpPr>
        <p:spPr>
          <a:xfrm>
            <a:off x="6495415" y="4739640"/>
            <a:ext cx="345440" cy="1198880"/>
          </a:xfrm>
          <a:prstGeom prst="rect">
            <a:avLst/>
          </a:prstGeom>
          <a:noFill/>
          <a:ln w="19050">
            <a:solidFill>
              <a:schemeClr val="tx1"/>
            </a:solidFill>
          </a:ln>
        </p:spPr>
        <p:txBody>
          <a:bodyPr wrap="square" rtlCol="0">
            <a:spAutoFit/>
          </a:bodyPr>
          <a:lstStyle/>
          <a:p>
            <a:pPr algn="ctr"/>
            <a:r>
              <a:rPr lang="zh-CN" altLang="en-US"/>
              <a:t>点赞统计</a:t>
            </a:r>
            <a:endParaRPr lang="zh-CN" altLang="en-US"/>
          </a:p>
        </p:txBody>
      </p:sp>
      <p:sp>
        <p:nvSpPr>
          <p:cNvPr id="26" name="文本框 25"/>
          <p:cNvSpPr txBox="1"/>
          <p:nvPr/>
        </p:nvSpPr>
        <p:spPr>
          <a:xfrm>
            <a:off x="7091680" y="4739640"/>
            <a:ext cx="394970" cy="1198880"/>
          </a:xfrm>
          <a:prstGeom prst="rect">
            <a:avLst/>
          </a:prstGeom>
          <a:noFill/>
          <a:ln w="19050">
            <a:solidFill>
              <a:schemeClr val="tx1"/>
            </a:solidFill>
          </a:ln>
        </p:spPr>
        <p:txBody>
          <a:bodyPr wrap="square" rtlCol="0">
            <a:spAutoFit/>
          </a:bodyPr>
          <a:lstStyle/>
          <a:p>
            <a:pPr algn="ctr"/>
            <a:r>
              <a:rPr lang="zh-CN" altLang="en-US"/>
              <a:t>推荐设置</a:t>
            </a:r>
            <a:endParaRPr lang="zh-CN" altLang="en-US"/>
          </a:p>
        </p:txBody>
      </p:sp>
      <p:sp>
        <p:nvSpPr>
          <p:cNvPr id="27" name="文本框 26"/>
          <p:cNvSpPr txBox="1"/>
          <p:nvPr/>
        </p:nvSpPr>
        <p:spPr>
          <a:xfrm>
            <a:off x="8569960" y="4740275"/>
            <a:ext cx="345440" cy="1198880"/>
          </a:xfrm>
          <a:prstGeom prst="rect">
            <a:avLst/>
          </a:prstGeom>
          <a:noFill/>
          <a:ln w="19050">
            <a:solidFill>
              <a:schemeClr val="tx1"/>
            </a:solidFill>
          </a:ln>
        </p:spPr>
        <p:txBody>
          <a:bodyPr wrap="square" rtlCol="0">
            <a:spAutoFit/>
          </a:bodyPr>
          <a:lstStyle/>
          <a:p>
            <a:pPr algn="ctr"/>
            <a:r>
              <a:rPr lang="zh-CN" altLang="en-US"/>
              <a:t>类别添加</a:t>
            </a:r>
            <a:endParaRPr lang="zh-CN" altLang="en-US"/>
          </a:p>
        </p:txBody>
      </p:sp>
      <p:sp>
        <p:nvSpPr>
          <p:cNvPr id="28" name="文本框 27"/>
          <p:cNvSpPr txBox="1"/>
          <p:nvPr/>
        </p:nvSpPr>
        <p:spPr>
          <a:xfrm>
            <a:off x="9166225" y="4740275"/>
            <a:ext cx="394970" cy="1198880"/>
          </a:xfrm>
          <a:prstGeom prst="rect">
            <a:avLst/>
          </a:prstGeom>
          <a:noFill/>
          <a:ln w="19050">
            <a:solidFill>
              <a:schemeClr val="tx1"/>
            </a:solidFill>
          </a:ln>
        </p:spPr>
        <p:txBody>
          <a:bodyPr wrap="square" rtlCol="0">
            <a:spAutoFit/>
          </a:bodyPr>
          <a:lstStyle/>
          <a:p>
            <a:pPr algn="ctr"/>
            <a:r>
              <a:rPr lang="zh-CN" altLang="en-US"/>
              <a:t>类别设置</a:t>
            </a:r>
            <a:endParaRPr lang="zh-CN" altLang="en-US"/>
          </a:p>
        </p:txBody>
      </p:sp>
      <p:cxnSp>
        <p:nvCxnSpPr>
          <p:cNvPr id="29" name="肘形连接符 28"/>
          <p:cNvCxnSpPr>
            <a:stCxn id="3" idx="2"/>
            <a:endCxn id="4" idx="0"/>
          </p:cNvCxnSpPr>
          <p:nvPr/>
        </p:nvCxnSpPr>
        <p:spPr>
          <a:xfrm rot="5400000">
            <a:off x="3745548" y="-65722"/>
            <a:ext cx="1025525" cy="292354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0" name="肘形连接符 29"/>
          <p:cNvCxnSpPr>
            <a:stCxn id="3" idx="2"/>
            <a:endCxn id="2" idx="0"/>
          </p:cNvCxnSpPr>
          <p:nvPr/>
        </p:nvCxnSpPr>
        <p:spPr>
          <a:xfrm rot="5400000">
            <a:off x="4658678" y="847408"/>
            <a:ext cx="1025525" cy="109728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1" name="肘形连接符 30"/>
          <p:cNvCxnSpPr/>
          <p:nvPr/>
        </p:nvCxnSpPr>
        <p:spPr>
          <a:xfrm rot="5400000" flipV="1">
            <a:off x="5836920" y="775335"/>
            <a:ext cx="1024890" cy="12585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2" name="肘形连接符 31"/>
          <p:cNvCxnSpPr>
            <a:stCxn id="3" idx="2"/>
            <a:endCxn id="8" idx="0"/>
          </p:cNvCxnSpPr>
          <p:nvPr/>
        </p:nvCxnSpPr>
        <p:spPr>
          <a:xfrm rot="5400000" flipV="1">
            <a:off x="6853555" y="-250190"/>
            <a:ext cx="1025525" cy="3292475"/>
          </a:xfrm>
          <a:prstGeom prst="bentConnector3">
            <a:avLst>
              <a:gd name="adj1" fmla="val 50031"/>
            </a:avLst>
          </a:prstGeom>
        </p:spPr>
        <p:style>
          <a:lnRef idx="3">
            <a:schemeClr val="dk1"/>
          </a:lnRef>
          <a:fillRef idx="0">
            <a:schemeClr val="dk1"/>
          </a:fillRef>
          <a:effectRef idx="2">
            <a:schemeClr val="dk1"/>
          </a:effectRef>
          <a:fontRef idx="minor">
            <a:schemeClr val="tx1"/>
          </a:fontRef>
        </p:style>
      </p:cxnSp>
      <p:cxnSp>
        <p:nvCxnSpPr>
          <p:cNvPr id="34" name="肘形连接符 33"/>
          <p:cNvCxnSpPr>
            <a:stCxn id="4" idx="2"/>
            <a:endCxn id="10" idx="0"/>
          </p:cNvCxnSpPr>
          <p:nvPr/>
        </p:nvCxnSpPr>
        <p:spPr>
          <a:xfrm rot="5400000">
            <a:off x="2342198" y="4285933"/>
            <a:ext cx="524510" cy="384175"/>
          </a:xfrm>
          <a:prstGeom prst="bentConnector3">
            <a:avLst>
              <a:gd name="adj1" fmla="val 49939"/>
            </a:avLst>
          </a:prstGeom>
        </p:spPr>
        <p:style>
          <a:lnRef idx="3">
            <a:schemeClr val="dk1"/>
          </a:lnRef>
          <a:fillRef idx="0">
            <a:schemeClr val="dk1"/>
          </a:fillRef>
          <a:effectRef idx="2">
            <a:schemeClr val="dk1"/>
          </a:effectRef>
          <a:fontRef idx="minor">
            <a:schemeClr val="tx1"/>
          </a:fontRef>
        </p:style>
      </p:cxnSp>
      <p:cxnSp>
        <p:nvCxnSpPr>
          <p:cNvPr id="35" name="肘形连接符 34"/>
          <p:cNvCxnSpPr/>
          <p:nvPr/>
        </p:nvCxnSpPr>
        <p:spPr>
          <a:xfrm rot="5400000" flipV="1">
            <a:off x="2720975" y="4296410"/>
            <a:ext cx="524510" cy="363220"/>
          </a:xfrm>
          <a:prstGeom prst="bentConnector3">
            <a:avLst>
              <a:gd name="adj1" fmla="val 50121"/>
            </a:avLst>
          </a:prstGeom>
        </p:spPr>
        <p:style>
          <a:lnRef idx="3">
            <a:schemeClr val="dk1"/>
          </a:lnRef>
          <a:fillRef idx="0">
            <a:schemeClr val="dk1"/>
          </a:fillRef>
          <a:effectRef idx="2">
            <a:schemeClr val="dk1"/>
          </a:effectRef>
          <a:fontRef idx="minor">
            <a:schemeClr val="tx1"/>
          </a:fontRef>
        </p:style>
      </p:cxnSp>
      <p:cxnSp>
        <p:nvCxnSpPr>
          <p:cNvPr id="36" name="肘形连接符 35"/>
          <p:cNvCxnSpPr>
            <a:stCxn id="2" idx="2"/>
            <a:endCxn id="12" idx="0"/>
          </p:cNvCxnSpPr>
          <p:nvPr/>
        </p:nvCxnSpPr>
        <p:spPr>
          <a:xfrm rot="5400000">
            <a:off x="3852863" y="3970338"/>
            <a:ext cx="1263015" cy="27686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7" name="肘形连接符 36"/>
          <p:cNvCxnSpPr>
            <a:stCxn id="2" idx="2"/>
            <a:endCxn id="13" idx="0"/>
          </p:cNvCxnSpPr>
          <p:nvPr/>
        </p:nvCxnSpPr>
        <p:spPr>
          <a:xfrm rot="5400000" flipV="1">
            <a:off x="4163378" y="3936683"/>
            <a:ext cx="1263015" cy="344170"/>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40" name="肘形连接符 39"/>
          <p:cNvCxnSpPr>
            <a:stCxn id="7" idx="2"/>
            <a:endCxn id="18" idx="0"/>
          </p:cNvCxnSpPr>
          <p:nvPr/>
        </p:nvCxnSpPr>
        <p:spPr>
          <a:xfrm rot="5400000">
            <a:off x="6561138" y="4322128"/>
            <a:ext cx="524510" cy="310515"/>
          </a:xfrm>
          <a:prstGeom prst="bentConnector3">
            <a:avLst>
              <a:gd name="adj1" fmla="val 49939"/>
            </a:avLst>
          </a:prstGeom>
        </p:spPr>
        <p:style>
          <a:lnRef idx="3">
            <a:schemeClr val="dk1"/>
          </a:lnRef>
          <a:fillRef idx="0">
            <a:schemeClr val="dk1"/>
          </a:fillRef>
          <a:effectRef idx="2">
            <a:schemeClr val="dk1"/>
          </a:effectRef>
          <a:fontRef idx="minor">
            <a:schemeClr val="tx1"/>
          </a:fontRef>
        </p:style>
      </p:cxnSp>
      <p:cxnSp>
        <p:nvCxnSpPr>
          <p:cNvPr id="41" name="肘形连接符 40"/>
          <p:cNvCxnSpPr>
            <a:stCxn id="7" idx="2"/>
            <a:endCxn id="26" idx="0"/>
          </p:cNvCxnSpPr>
          <p:nvPr/>
        </p:nvCxnSpPr>
        <p:spPr>
          <a:xfrm rot="5400000" flipV="1">
            <a:off x="6871653" y="4322128"/>
            <a:ext cx="524510" cy="310515"/>
          </a:xfrm>
          <a:prstGeom prst="bentConnector3">
            <a:avLst>
              <a:gd name="adj1" fmla="val 49939"/>
            </a:avLst>
          </a:prstGeom>
        </p:spPr>
        <p:style>
          <a:lnRef idx="3">
            <a:schemeClr val="dk1"/>
          </a:lnRef>
          <a:fillRef idx="0">
            <a:schemeClr val="dk1"/>
          </a:fillRef>
          <a:effectRef idx="2">
            <a:schemeClr val="dk1"/>
          </a:effectRef>
          <a:fontRef idx="minor">
            <a:schemeClr val="tx1"/>
          </a:fontRef>
        </p:style>
      </p:cxnSp>
      <p:cxnSp>
        <p:nvCxnSpPr>
          <p:cNvPr id="42" name="肘形连接符 41"/>
          <p:cNvCxnSpPr>
            <a:stCxn id="8" idx="2"/>
            <a:endCxn id="27" idx="0"/>
          </p:cNvCxnSpPr>
          <p:nvPr/>
        </p:nvCxnSpPr>
        <p:spPr>
          <a:xfrm rot="5400000">
            <a:off x="8238490" y="3973830"/>
            <a:ext cx="1263015" cy="26987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cxnSp>
        <p:nvCxnSpPr>
          <p:cNvPr id="43" name="肘形连接符 42"/>
          <p:cNvCxnSpPr>
            <a:stCxn id="8" idx="2"/>
            <a:endCxn id="28" idx="0"/>
          </p:cNvCxnSpPr>
          <p:nvPr/>
        </p:nvCxnSpPr>
        <p:spPr>
          <a:xfrm rot="5400000" flipV="1">
            <a:off x="8549005" y="3933190"/>
            <a:ext cx="1263015" cy="351155"/>
          </a:xfrm>
          <a:prstGeom prst="bentConnector3">
            <a:avLst>
              <a:gd name="adj1" fmla="val 50025"/>
            </a:avLst>
          </a:prstGeom>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设计步骤</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/05</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666875" y="1741170"/>
            <a:ext cx="9663430" cy="3375660"/>
          </a:xfrm>
          <a:prstGeom prst="rect">
            <a:avLst/>
          </a:prstGeom>
          <a:noFill/>
        </p:spPr>
        <p:txBody>
          <a:bodyPr wrap="square" lIns="90000" tIns="46800" rIns="90000" bIns="46800" rtlCol="0">
            <a:normAutofit fontScale="9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1.</a:t>
            </a:r>
            <a:r>
              <a:rPr lang="zh-CN" altLang="en-US" dirty="0">
                <a:solidFill>
                  <a:schemeClr val="tx1">
                    <a:lumMod val="85000"/>
                    <a:lumOff val="15000"/>
                  </a:schemeClr>
                </a:solidFill>
                <a:latin typeface="Arial" panose="020B0604020202020204" pitchFamily="34" charset="0"/>
                <a:ea typeface="微软雅黑" panose="020B0503020204020204" charset="-122"/>
              </a:rPr>
              <a:t>先用Photoshop软件设计出网站的总体布局，尽量达到大部分人都觉得舒适的效果。利用</a:t>
            </a:r>
            <a:r>
              <a:rPr lang="en-US" altLang="zh-CN" dirty="0">
                <a:solidFill>
                  <a:schemeClr val="tx1">
                    <a:lumMod val="85000"/>
                    <a:lumOff val="15000"/>
                  </a:schemeClr>
                </a:solidFill>
                <a:latin typeface="Arial" panose="020B0604020202020204" pitchFamily="34" charset="0"/>
                <a:ea typeface="微软雅黑" panose="020B0503020204020204" charset="-122"/>
              </a:rPr>
              <a:t>ps</a:t>
            </a:r>
            <a:r>
              <a:rPr lang="zh-CN" altLang="en-US" dirty="0">
                <a:solidFill>
                  <a:schemeClr val="tx1">
                    <a:lumMod val="85000"/>
                    <a:lumOff val="15000"/>
                  </a:schemeClr>
                </a:solidFill>
                <a:latin typeface="Arial" panose="020B0604020202020204" pitchFamily="34" charset="0"/>
                <a:ea typeface="微软雅黑" panose="020B0503020204020204" charset="-122"/>
              </a:rPr>
              <a:t>新建空白画布，然后用各种工具，区分出页头，导航栏，内容主题等等分区。</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2.</a:t>
            </a:r>
            <a:r>
              <a:rPr lang="zh-CN" altLang="en-US" dirty="0">
                <a:solidFill>
                  <a:schemeClr val="tx1">
                    <a:lumMod val="85000"/>
                    <a:lumOff val="15000"/>
                  </a:schemeClr>
                </a:solidFill>
                <a:latin typeface="Arial" panose="020B0604020202020204" pitchFamily="34" charset="0"/>
                <a:ea typeface="微软雅黑" panose="020B0503020204020204" charset="-122"/>
              </a:rPr>
              <a:t>第二阶段，用学会的</a:t>
            </a:r>
            <a:r>
              <a:rPr lang="en-US" altLang="zh-CN" dirty="0">
                <a:solidFill>
                  <a:schemeClr val="tx1">
                    <a:lumMod val="85000"/>
                    <a:lumOff val="15000"/>
                  </a:schemeClr>
                </a:solidFill>
                <a:latin typeface="Arial" panose="020B0604020202020204" pitchFamily="34" charset="0"/>
                <a:ea typeface="微软雅黑" panose="020B0503020204020204" charset="-122"/>
              </a:rPr>
              <a:t>css</a:t>
            </a:r>
            <a:r>
              <a:rPr lang="zh-CN" altLang="en-US" dirty="0">
                <a:solidFill>
                  <a:schemeClr val="tx1">
                    <a:lumMod val="85000"/>
                    <a:lumOff val="15000"/>
                  </a:schemeClr>
                </a:solidFill>
                <a:latin typeface="Arial" panose="020B0604020202020204" pitchFamily="34" charset="0"/>
                <a:ea typeface="微软雅黑" panose="020B0503020204020204" charset="-122"/>
              </a:rPr>
              <a:t>语言编出效果，</a:t>
            </a:r>
            <a:r>
              <a:rPr lang="en-US" altLang="zh-CN" dirty="0">
                <a:solidFill>
                  <a:schemeClr val="tx1">
                    <a:lumMod val="85000"/>
                    <a:lumOff val="15000"/>
                  </a:schemeClr>
                </a:solidFill>
                <a:latin typeface="Arial" panose="020B0604020202020204" pitchFamily="34" charset="0"/>
                <a:ea typeface="微软雅黑" panose="020B0503020204020204" charset="-122"/>
              </a:rPr>
              <a:t>html</a:t>
            </a:r>
            <a:r>
              <a:rPr lang="zh-CN" altLang="en-US" dirty="0">
                <a:solidFill>
                  <a:schemeClr val="tx1">
                    <a:lumMod val="85000"/>
                    <a:lumOff val="15000"/>
                  </a:schemeClr>
                </a:solidFill>
                <a:latin typeface="Arial" panose="020B0604020202020204" pitchFamily="34" charset="0"/>
                <a:ea typeface="微软雅黑" panose="020B0503020204020204" charset="-122"/>
              </a:rPr>
              <a:t>语言呈现出文本文档。利用</a:t>
            </a:r>
            <a:r>
              <a:rPr lang="en-US" altLang="zh-CN" dirty="0">
                <a:solidFill>
                  <a:schemeClr val="tx1">
                    <a:lumMod val="85000"/>
                    <a:lumOff val="15000"/>
                  </a:schemeClr>
                </a:solidFill>
                <a:latin typeface="Arial" panose="020B0604020202020204" pitchFamily="34" charset="0"/>
                <a:ea typeface="微软雅黑" panose="020B0503020204020204" charset="-122"/>
              </a:rPr>
              <a:t>css</a:t>
            </a:r>
            <a:r>
              <a:rPr lang="zh-CN" altLang="en-US" dirty="0">
                <a:solidFill>
                  <a:schemeClr val="tx1">
                    <a:lumMod val="85000"/>
                    <a:lumOff val="15000"/>
                  </a:schemeClr>
                </a:solidFill>
                <a:latin typeface="Arial" panose="020B0604020202020204" pitchFamily="34" charset="0"/>
                <a:ea typeface="微软雅黑" panose="020B0503020204020204" charset="-122"/>
              </a:rPr>
              <a:t>中各种样式结合</a:t>
            </a:r>
            <a:r>
              <a:rPr lang="en-US" altLang="zh-CN" dirty="0">
                <a:solidFill>
                  <a:schemeClr val="tx1">
                    <a:lumMod val="85000"/>
                    <a:lumOff val="15000"/>
                  </a:schemeClr>
                </a:solidFill>
                <a:latin typeface="Arial" panose="020B0604020202020204" pitchFamily="34" charset="0"/>
                <a:ea typeface="微软雅黑" panose="020B0503020204020204" charset="-122"/>
              </a:rPr>
              <a:t>html</a:t>
            </a:r>
            <a:r>
              <a:rPr lang="zh-CN" altLang="en-US" dirty="0">
                <a:solidFill>
                  <a:schemeClr val="tx1">
                    <a:lumMod val="85000"/>
                    <a:lumOff val="15000"/>
                  </a:schemeClr>
                </a:solidFill>
                <a:latin typeface="Arial" panose="020B0604020202020204" pitchFamily="34" charset="0"/>
                <a:ea typeface="微软雅黑" panose="020B0503020204020204" charset="-122"/>
              </a:rPr>
              <a:t>呈现出网页布局，各个分区的内容，同时改变页面的布局和外观。</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3.</a:t>
            </a:r>
            <a:r>
              <a:rPr lang="zh-CN" altLang="en-US" dirty="0">
                <a:solidFill>
                  <a:schemeClr val="tx1">
                    <a:lumMod val="85000"/>
                    <a:lumOff val="15000"/>
                  </a:schemeClr>
                </a:solidFill>
                <a:latin typeface="Arial" panose="020B0604020202020204" pitchFamily="34" charset="0"/>
                <a:ea typeface="微软雅黑" panose="020B0503020204020204" charset="-122"/>
              </a:rPr>
              <a:t>第三阶段，用</a:t>
            </a:r>
            <a:r>
              <a:rPr lang="en-US" altLang="zh-CN" dirty="0">
                <a:solidFill>
                  <a:schemeClr val="tx1">
                    <a:lumMod val="85000"/>
                    <a:lumOff val="15000"/>
                  </a:schemeClr>
                </a:solidFill>
                <a:latin typeface="Arial" panose="020B0604020202020204" pitchFamily="34" charset="0"/>
                <a:ea typeface="微软雅黑" panose="020B0503020204020204" charset="-122"/>
              </a:rPr>
              <a:t>JavaScript</a:t>
            </a:r>
            <a:r>
              <a:rPr lang="zh-CN" altLang="en-US" dirty="0">
                <a:solidFill>
                  <a:schemeClr val="tx1">
                    <a:lumMod val="85000"/>
                    <a:lumOff val="15000"/>
                  </a:schemeClr>
                </a:solidFill>
                <a:latin typeface="Arial" panose="020B0604020202020204" pitchFamily="34" charset="0"/>
                <a:ea typeface="微软雅黑" panose="020B0503020204020204" charset="-122"/>
              </a:rPr>
              <a:t>语言编程，在静态网页上添加一些动态效果。通过</a:t>
            </a:r>
            <a:r>
              <a:rPr lang="en-US" altLang="zh-CN" dirty="0">
                <a:solidFill>
                  <a:schemeClr val="tx1">
                    <a:lumMod val="85000"/>
                    <a:lumOff val="15000"/>
                  </a:schemeClr>
                </a:solidFill>
                <a:latin typeface="Arial" panose="020B0604020202020204" pitchFamily="34" charset="0"/>
                <a:ea typeface="微软雅黑" panose="020B0503020204020204" charset="-122"/>
              </a:rPr>
              <a:t>JavaScript</a:t>
            </a:r>
            <a:r>
              <a:rPr lang="zh-CN" altLang="en-US" dirty="0">
                <a:solidFill>
                  <a:schemeClr val="tx1">
                    <a:lumMod val="85000"/>
                    <a:lumOff val="15000"/>
                  </a:schemeClr>
                </a:solidFill>
                <a:latin typeface="Arial" panose="020B0604020202020204" pitchFamily="34" charset="0"/>
                <a:ea typeface="微软雅黑" panose="020B0503020204020204" charset="-122"/>
              </a:rPr>
              <a:t>处理</a:t>
            </a:r>
            <a:r>
              <a:rPr lang="en-US" altLang="zh-CN" dirty="0">
                <a:solidFill>
                  <a:schemeClr val="tx1">
                    <a:lumMod val="85000"/>
                    <a:lumOff val="15000"/>
                  </a:schemeClr>
                </a:solidFill>
                <a:latin typeface="Arial" panose="020B0604020202020204" pitchFamily="34" charset="0"/>
                <a:ea typeface="微软雅黑" panose="020B0503020204020204" charset="-122"/>
              </a:rPr>
              <a:t>html</a:t>
            </a:r>
            <a:r>
              <a:rPr lang="zh-CN" altLang="en-US" dirty="0">
                <a:solidFill>
                  <a:schemeClr val="tx1">
                    <a:lumMod val="85000"/>
                    <a:lumOff val="15000"/>
                  </a:schemeClr>
                </a:solidFill>
                <a:latin typeface="Arial" panose="020B0604020202020204" pitchFamily="34" charset="0"/>
                <a:ea typeface="微软雅黑" panose="020B0503020204020204" charset="-122"/>
              </a:rPr>
              <a:t>内容：改变</a:t>
            </a:r>
            <a:r>
              <a:rPr lang="en-US" altLang="zh-CN" dirty="0">
                <a:solidFill>
                  <a:schemeClr val="tx1">
                    <a:lumMod val="85000"/>
                    <a:lumOff val="15000"/>
                  </a:schemeClr>
                </a:solidFill>
                <a:latin typeface="Arial" panose="020B0604020202020204" pitchFamily="34" charset="0"/>
                <a:ea typeface="微软雅黑" panose="020B0503020204020204" charset="-122"/>
              </a:rPr>
              <a:t>html</a:t>
            </a:r>
            <a:r>
              <a:rPr lang="zh-CN" altLang="en-US" dirty="0">
                <a:solidFill>
                  <a:schemeClr val="tx1">
                    <a:lumMod val="85000"/>
                    <a:lumOff val="15000"/>
                  </a:schemeClr>
                </a:solidFill>
                <a:latin typeface="Arial" panose="020B0604020202020204" pitchFamily="34" charset="0"/>
                <a:ea typeface="微软雅黑" panose="020B0503020204020204" charset="-122"/>
              </a:rPr>
              <a:t>样式，改变</a:t>
            </a:r>
            <a:r>
              <a:rPr lang="en-US" altLang="zh-CN" dirty="0">
                <a:solidFill>
                  <a:schemeClr val="tx1">
                    <a:lumMod val="85000"/>
                    <a:lumOff val="15000"/>
                  </a:schemeClr>
                </a:solidFill>
                <a:latin typeface="Arial" panose="020B0604020202020204" pitchFamily="34" charset="0"/>
                <a:ea typeface="微软雅黑" panose="020B0503020204020204" charset="-122"/>
              </a:rPr>
              <a:t>html</a:t>
            </a:r>
            <a:r>
              <a:rPr lang="zh-CN" altLang="en-US" dirty="0">
                <a:solidFill>
                  <a:schemeClr val="tx1">
                    <a:lumMod val="85000"/>
                    <a:lumOff val="15000"/>
                  </a:schemeClr>
                </a:solidFill>
                <a:latin typeface="Arial" panose="020B0604020202020204" pitchFamily="34" charset="0"/>
                <a:ea typeface="微软雅黑" panose="020B0503020204020204" charset="-122"/>
              </a:rPr>
              <a:t>属性。</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6" name="直接连接符 5"/>
          <p:cNvCxnSpPr/>
          <p:nvPr>
            <p:custDataLst>
              <p:tags r:id="rId2"/>
            </p:custDataLst>
          </p:nvPr>
        </p:nvCxnSpPr>
        <p:spPr>
          <a:xfrm>
            <a:off x="1494790" y="1958975"/>
            <a:ext cx="0" cy="2707293"/>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900128" y="584300"/>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设计步骤</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4"/>
    </p:custData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A-图片 21" descr="字体感觉1"/>
          <p:cNvPicPr>
            <a:picLocks noChangeAspect="1"/>
          </p:cNvPicPr>
          <p:nvPr>
            <p:custDataLst>
              <p:tags r:id="rId1"/>
            </p:custDataLst>
          </p:nvPr>
        </p:nvPicPr>
        <p:blipFill>
          <a:blip r:embed="rId2"/>
          <a:srcRect l="3594" r="206"/>
          <a:stretch>
            <a:fillRect/>
          </a:stretch>
        </p:blipFill>
        <p:spPr>
          <a:xfrm>
            <a:off x="144780" y="317500"/>
            <a:ext cx="10528935" cy="6223000"/>
          </a:xfrm>
          <a:prstGeom prst="rect">
            <a:avLst/>
          </a:prstGeom>
        </p:spPr>
      </p:pic>
      <p:pic>
        <p:nvPicPr>
          <p:cNvPr id="13" name="PA-图片 24" descr="几何图形"/>
          <p:cNvPicPr>
            <a:picLocks noChangeAspect="1"/>
          </p:cNvPicPr>
          <p:nvPr>
            <p:custDataLst>
              <p:tags r:id="rId3"/>
            </p:custDataLst>
          </p:nvPr>
        </p:nvPicPr>
        <p:blipFill>
          <a:blip r:embed="rId4"/>
          <a:srcRect l="11852" r="16491"/>
          <a:stretch>
            <a:fillRect/>
          </a:stretch>
        </p:blipFill>
        <p:spPr>
          <a:xfrm>
            <a:off x="81280" y="317500"/>
            <a:ext cx="10592435" cy="6223000"/>
          </a:xfrm>
          <a:prstGeom prst="rect">
            <a:avLst/>
          </a:prstGeom>
        </p:spPr>
      </p:pic>
      <p:pic>
        <p:nvPicPr>
          <p:cNvPr id="14" name="PA-图片 25" descr="剪纸"/>
          <p:cNvPicPr>
            <a:picLocks noChangeAspect="1"/>
          </p:cNvPicPr>
          <p:nvPr>
            <p:custDataLst>
              <p:tags r:id="rId5"/>
            </p:custDataLst>
          </p:nvPr>
        </p:nvPicPr>
        <p:blipFill>
          <a:blip r:embed="rId6"/>
          <a:srcRect l="2640" r="3131"/>
          <a:stretch>
            <a:fillRect/>
          </a:stretch>
        </p:blipFill>
        <p:spPr>
          <a:xfrm>
            <a:off x="315595" y="317500"/>
            <a:ext cx="10358120" cy="6223000"/>
          </a:xfrm>
          <a:prstGeom prst="rect">
            <a:avLst/>
          </a:prstGeom>
        </p:spPr>
      </p:pic>
      <p:sp>
        <p:nvSpPr>
          <p:cNvPr id="6" name="矩形 5"/>
          <p:cNvSpPr/>
          <p:nvPr>
            <p:custDataLst>
              <p:tags r:id="rId7"/>
            </p:custDataLst>
          </p:nvPr>
        </p:nvSpPr>
        <p:spPr>
          <a:xfrm>
            <a:off x="10673870" y="317500"/>
            <a:ext cx="532110" cy="622290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7" name="PA-图片 14" descr="几何拼接2"/>
          <p:cNvPicPr>
            <a:picLocks noChangeAspect="1"/>
          </p:cNvPicPr>
          <p:nvPr>
            <p:custDataLst>
              <p:tags r:id="rId8"/>
            </p:custDataLst>
          </p:nvPr>
        </p:nvPicPr>
        <p:blipFill>
          <a:blip r:embed="rId9"/>
          <a:srcRect l="7413" r="8829"/>
          <a:stretch>
            <a:fillRect/>
          </a:stretch>
        </p:blipFill>
        <p:spPr>
          <a:xfrm>
            <a:off x="1057275" y="317500"/>
            <a:ext cx="9616440" cy="6223000"/>
          </a:xfrm>
          <a:prstGeom prst="rect">
            <a:avLst/>
          </a:prstGeom>
        </p:spPr>
      </p:pic>
      <p:sp>
        <p:nvSpPr>
          <p:cNvPr id="8" name="椭圆 7"/>
          <p:cNvSpPr/>
          <p:nvPr>
            <p:custDataLst>
              <p:tags r:id="rId10"/>
            </p:custDataLst>
          </p:nvPr>
        </p:nvSpPr>
        <p:spPr>
          <a:xfrm rot="16200000">
            <a:off x="10868364" y="3156826"/>
            <a:ext cx="143055" cy="143055"/>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Arial" panose="020B0604020202020204"/>
              <a:ea typeface="微软雅黑" panose="020B0503020204020204" charset="-122"/>
            </a:endParaRPr>
          </a:p>
        </p:txBody>
      </p:sp>
      <p:sp>
        <p:nvSpPr>
          <p:cNvPr id="9" name="椭圆 8"/>
          <p:cNvSpPr/>
          <p:nvPr>
            <p:custDataLst>
              <p:tags r:id="rId11"/>
            </p:custDataLst>
          </p:nvPr>
        </p:nvSpPr>
        <p:spPr>
          <a:xfrm rot="16200000">
            <a:off x="10868364" y="2787744"/>
            <a:ext cx="143055" cy="143055"/>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0" name="椭圆 9"/>
          <p:cNvSpPr/>
          <p:nvPr>
            <p:custDataLst>
              <p:tags r:id="rId12"/>
            </p:custDataLst>
          </p:nvPr>
        </p:nvSpPr>
        <p:spPr>
          <a:xfrm rot="16200000">
            <a:off x="10868364" y="3525908"/>
            <a:ext cx="143055" cy="143055"/>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1" name="椭圆 10"/>
          <p:cNvSpPr/>
          <p:nvPr>
            <p:custDataLst>
              <p:tags r:id="rId13"/>
            </p:custDataLst>
          </p:nvPr>
        </p:nvSpPr>
        <p:spPr>
          <a:xfrm rot="16200000">
            <a:off x="10868364" y="3894991"/>
            <a:ext cx="143055" cy="143055"/>
          </a:xfrm>
          <a:prstGeom prst="ellips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Tree>
    <p:custDataLst>
      <p:tags r:id="rId14"/>
    </p:custData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 presetClass="emph" presetSubtype="1" nodeType="withEffect">
                                  <p:stCondLst>
                                    <p:cond delay="0"/>
                                  </p:stCondLst>
                                  <p:childTnLst>
                                    <p:set>
                                      <p:cBhvr>
                                        <p:cTn id="9" dur="indefinite"/>
                                        <p:tgtEl>
                                          <p:spTgt spid="9"/>
                                        </p:tgtEl>
                                        <p:attrNameLst>
                                          <p:attrName>fillcolor</p:attrName>
                                        </p:attrNameLst>
                                      </p:cBhvr>
                                      <p:to>
                                        <p:clrVal>
                                          <a:schemeClr val="bg1"/>
                                        </p:clrVal>
                                      </p:to>
                                    </p:set>
                                    <p:set>
                                      <p:cBhvr>
                                        <p:cTn id="10" dur="indefinite"/>
                                        <p:tgtEl>
                                          <p:spTgt spid="9"/>
                                        </p:tgtEl>
                                        <p:attrNameLst>
                                          <p:attrName>fill.type</p:attrName>
                                        </p:attrNameLst>
                                      </p:cBhvr>
                                      <p:to>
                                        <p:strVal val="solid"/>
                                      </p:to>
                                    </p:set>
                                    <p:set>
                                      <p:cBhvr>
                                        <p:cTn id="11" dur="indefinite"/>
                                        <p:tgtEl>
                                          <p:spTgt spid="9"/>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 presetClass="emph" presetSubtype="1" nodeType="withEffect">
                                  <p:stCondLst>
                                    <p:cond delay="0"/>
                                  </p:stCondLst>
                                  <p:childTnLst>
                                    <p:set>
                                      <p:cBhvr>
                                        <p:cTn id="21" dur="indefinite"/>
                                        <p:tgtEl>
                                          <p:spTgt spid="9"/>
                                        </p:tgtEl>
                                        <p:attrNameLst>
                                          <p:attrName>fillcolor</p:attrName>
                                        </p:attrNameLst>
                                      </p:cBhvr>
                                      <p:to>
                                        <p:clrVal>
                                          <a:srgbClr val="A6A6A6"/>
                                        </p:clrVal>
                                      </p:to>
                                    </p:set>
                                    <p:set>
                                      <p:cBhvr>
                                        <p:cTn id="22" dur="indefinite"/>
                                        <p:tgtEl>
                                          <p:spTgt spid="9"/>
                                        </p:tgtEl>
                                        <p:attrNameLst>
                                          <p:attrName>fill.type</p:attrName>
                                        </p:attrNameLst>
                                      </p:cBhvr>
                                      <p:to>
                                        <p:strVal val="solid"/>
                                      </p:to>
                                    </p:set>
                                    <p:set>
                                      <p:cBhvr>
                                        <p:cTn id="23" dur="indefinite"/>
                                        <p:tgtEl>
                                          <p:spTgt spid="9"/>
                                        </p:tgtEl>
                                        <p:attrNameLst>
                                          <p:attrName>fill.on</p:attrName>
                                        </p:attrNameLst>
                                      </p:cBhvr>
                                      <p:to>
                                        <p:strVal val="true"/>
                                      </p:to>
                                    </p:set>
                                  </p:childTnLst>
                                </p:cTn>
                              </p:par>
                              <p:par>
                                <p:cTn id="24" presetID="1" presetClass="emph" presetSubtype="1" nodeType="withEffect">
                                  <p:stCondLst>
                                    <p:cond delay="0"/>
                                  </p:stCondLst>
                                  <p:childTnLst>
                                    <p:set>
                                      <p:cBhvr>
                                        <p:cTn id="25" dur="indefinite"/>
                                        <p:tgtEl>
                                          <p:spTgt spid="8"/>
                                        </p:tgtEl>
                                        <p:attrNameLst>
                                          <p:attrName>fillcolor</p:attrName>
                                        </p:attrNameLst>
                                      </p:cBhvr>
                                      <p:to>
                                        <p:clrVal>
                                          <a:schemeClr val="bg1"/>
                                        </p:clrVal>
                                      </p:to>
                                    </p:set>
                                    <p:set>
                                      <p:cBhvr>
                                        <p:cTn id="26" dur="indefinite"/>
                                        <p:tgtEl>
                                          <p:spTgt spid="8"/>
                                        </p:tgtEl>
                                        <p:attrNameLst>
                                          <p:attrName>fill.type</p:attrName>
                                        </p:attrNameLst>
                                      </p:cBhvr>
                                      <p:to>
                                        <p:strVal val="solid"/>
                                      </p:to>
                                    </p:set>
                                    <p:set>
                                      <p:cBhvr>
                                        <p:cTn id="27" dur="indefinite"/>
                                        <p:tgtEl>
                                          <p:spTgt spid="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 presetClass="emph" presetSubtype="1" nodeType="withEffect">
                                  <p:stCondLst>
                                    <p:cond delay="0"/>
                                  </p:stCondLst>
                                  <p:childTnLst>
                                    <p:set>
                                      <p:cBhvr>
                                        <p:cTn id="37" dur="indefinite"/>
                                        <p:tgtEl>
                                          <p:spTgt spid="8"/>
                                        </p:tgtEl>
                                        <p:attrNameLst>
                                          <p:attrName>fillcolor</p:attrName>
                                        </p:attrNameLst>
                                      </p:cBhvr>
                                      <p:to>
                                        <p:clrVal>
                                          <a:srgbClr val="A6A6A6"/>
                                        </p:clrVal>
                                      </p:to>
                                    </p:set>
                                    <p:set>
                                      <p:cBhvr>
                                        <p:cTn id="38" dur="indefinite"/>
                                        <p:tgtEl>
                                          <p:spTgt spid="8"/>
                                        </p:tgtEl>
                                        <p:attrNameLst>
                                          <p:attrName>fill.type</p:attrName>
                                        </p:attrNameLst>
                                      </p:cBhvr>
                                      <p:to>
                                        <p:strVal val="solid"/>
                                      </p:to>
                                    </p:set>
                                    <p:set>
                                      <p:cBhvr>
                                        <p:cTn id="39" dur="indefinite"/>
                                        <p:tgtEl>
                                          <p:spTgt spid="8"/>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0"/>
                                        </p:tgtEl>
                                        <p:attrNameLst>
                                          <p:attrName>fillcolor</p:attrName>
                                        </p:attrNameLst>
                                      </p:cBhvr>
                                      <p:to>
                                        <p:clrVal>
                                          <a:schemeClr val="bg1"/>
                                        </p:clrVal>
                                      </p:to>
                                    </p:set>
                                    <p:set>
                                      <p:cBhvr>
                                        <p:cTn id="42" dur="indefinite"/>
                                        <p:tgtEl>
                                          <p:spTgt spid="10"/>
                                        </p:tgtEl>
                                        <p:attrNameLst>
                                          <p:attrName>fill.type</p:attrName>
                                        </p:attrNameLst>
                                      </p:cBhvr>
                                      <p:to>
                                        <p:strVal val="solid"/>
                                      </p:to>
                                    </p:set>
                                    <p:set>
                                      <p:cBhvr>
                                        <p:cTn id="43" dur="indefinite"/>
                                        <p:tgtEl>
                                          <p:spTgt spid="10"/>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 presetClass="emph" presetSubtype="1" nodeType="withEffect">
                                  <p:stCondLst>
                                    <p:cond delay="0"/>
                                  </p:stCondLst>
                                  <p:childTnLst>
                                    <p:set>
                                      <p:cBhvr>
                                        <p:cTn id="53" dur="indefinite"/>
                                        <p:tgtEl>
                                          <p:spTgt spid="10"/>
                                        </p:tgtEl>
                                        <p:attrNameLst>
                                          <p:attrName>fillcolor</p:attrName>
                                        </p:attrNameLst>
                                      </p:cBhvr>
                                      <p:to>
                                        <p:clrVal>
                                          <a:srgbClr val="A6A6A6"/>
                                        </p:clrVal>
                                      </p:to>
                                    </p:set>
                                    <p:set>
                                      <p:cBhvr>
                                        <p:cTn id="54" dur="indefinite"/>
                                        <p:tgtEl>
                                          <p:spTgt spid="10"/>
                                        </p:tgtEl>
                                        <p:attrNameLst>
                                          <p:attrName>fill.type</p:attrName>
                                        </p:attrNameLst>
                                      </p:cBhvr>
                                      <p:to>
                                        <p:strVal val="solid"/>
                                      </p:to>
                                    </p:set>
                                    <p:set>
                                      <p:cBhvr>
                                        <p:cTn id="55" dur="indefinite"/>
                                        <p:tgtEl>
                                          <p:spTgt spid="10"/>
                                        </p:tgtEl>
                                        <p:attrNameLst>
                                          <p:attrName>fill.on</p:attrName>
                                        </p:attrNameLst>
                                      </p:cBhvr>
                                      <p:to>
                                        <p:strVal val="true"/>
                                      </p:to>
                                    </p:set>
                                  </p:childTnLst>
                                </p:cTn>
                              </p:par>
                              <p:par>
                                <p:cTn id="56" presetID="1" presetClass="emph" presetSubtype="1" nodeType="withEffect">
                                  <p:stCondLst>
                                    <p:cond delay="0"/>
                                  </p:stCondLst>
                                  <p:childTnLst>
                                    <p:set>
                                      <p:cBhvr>
                                        <p:cTn id="57" dur="indefinite"/>
                                        <p:tgtEl>
                                          <p:spTgt spid="11"/>
                                        </p:tgtEl>
                                        <p:attrNameLst>
                                          <p:attrName>fillcolor</p:attrName>
                                        </p:attrNameLst>
                                      </p:cBhvr>
                                      <p:to>
                                        <p:clrVal>
                                          <a:schemeClr val="bg1"/>
                                        </p:clrVal>
                                      </p:to>
                                    </p:set>
                                    <p:set>
                                      <p:cBhvr>
                                        <p:cTn id="58" dur="indefinite"/>
                                        <p:tgtEl>
                                          <p:spTgt spid="11"/>
                                        </p:tgtEl>
                                        <p:attrNameLst>
                                          <p:attrName>fill.type</p:attrName>
                                        </p:attrNameLst>
                                      </p:cBhvr>
                                      <p:to>
                                        <p:strVal val="solid"/>
                                      </p:to>
                                    </p:set>
                                    <p:set>
                                      <p:cBhvr>
                                        <p:cTn id="59" dur="indefinit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参考资料</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/06</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参考资料</a:t>
            </a:r>
            <a:endParaRPr lang="zh-CN" altLang="en-US"/>
          </a:p>
        </p:txBody>
      </p:sp>
      <p:sp>
        <p:nvSpPr>
          <p:cNvPr id="3" name="内容占位符 2"/>
          <p:cNvSpPr>
            <a:spLocks noGrp="1"/>
          </p:cNvSpPr>
          <p:nvPr>
            <p:ph idx="1"/>
          </p:nvPr>
        </p:nvSpPr>
        <p:spPr/>
        <p:txBody>
          <a:bodyPr/>
          <a:lstStyle/>
          <a:p>
            <a:r>
              <a:rPr lang="zh-CN" altLang="en-US" dirty="0" smtClean="0"/>
              <a:t>参考网站：</a:t>
            </a:r>
            <a:endParaRPr lang="en-US" altLang="zh-CN" dirty="0" smtClean="0"/>
          </a:p>
          <a:p>
            <a:r>
              <a:rPr lang="en-US" altLang="zh-CN" dirty="0" smtClean="0">
                <a:hlinkClick r:id="rId1"/>
              </a:rPr>
              <a:t>http</a:t>
            </a:r>
            <a:r>
              <a:rPr lang="en-US" altLang="zh-CN" dirty="0">
                <a:hlinkClick r:id="rId1"/>
              </a:rPr>
              <a:t>://acg17.com</a:t>
            </a:r>
            <a:r>
              <a:rPr lang="en-US" altLang="zh-CN" dirty="0" smtClean="0">
                <a:hlinkClick r:id="rId1"/>
              </a:rPr>
              <a:t>/</a:t>
            </a:r>
            <a:r>
              <a:rPr lang="en-US" altLang="zh-CN" dirty="0" smtClean="0"/>
              <a:t> ACG17</a:t>
            </a:r>
            <a:r>
              <a:rPr lang="zh-CN" altLang="en-US" dirty="0" smtClean="0"/>
              <a:t>网站</a:t>
            </a:r>
            <a:endParaRPr lang="en-US" altLang="zh-CN" dirty="0" smtClean="0"/>
          </a:p>
          <a:p>
            <a:r>
              <a:rPr lang="en-US" altLang="zh-CN" dirty="0" smtClean="0"/>
              <a:t>NGA</a:t>
            </a:r>
            <a:r>
              <a:rPr lang="zh-CN" altLang="en-US" dirty="0" smtClean="0"/>
              <a:t>论坛二次元国家地理板块</a:t>
            </a:r>
            <a:endParaRPr lang="en-US" altLang="zh-CN" dirty="0" smtClean="0"/>
          </a:p>
          <a:p>
            <a:r>
              <a:rPr lang="zh-CN" altLang="en-US" dirty="0"/>
              <a:t>哔哩哔</a:t>
            </a:r>
            <a:r>
              <a:rPr lang="zh-CN" altLang="en-US" dirty="0" smtClean="0"/>
              <a:t>哩弹幕网</a:t>
            </a:r>
            <a:endParaRPr lang="en-US" altLang="zh-CN" dirty="0" smtClean="0"/>
          </a:p>
          <a:p>
            <a:r>
              <a:rPr lang="zh-CN" altLang="en-US" dirty="0" smtClean="0"/>
              <a:t>学习资料：</a:t>
            </a:r>
            <a:endParaRPr lang="en-US" altLang="zh-CN" dirty="0" smtClean="0"/>
          </a:p>
          <a:p>
            <a:r>
              <a:rPr lang="en-US" altLang="zh-CN" dirty="0"/>
              <a:t>http://www.w3school.com.cn/index.html </a:t>
            </a:r>
            <a:endParaRPr lang="en-US" altLang="zh-CN" dirty="0" smtClean="0"/>
          </a:p>
          <a:p>
            <a:r>
              <a:rPr lang="zh-CN" altLang="en-US" dirty="0" smtClean="0"/>
              <a:t>张海藩，牟永敏。《软件工程导论》。北京：清华大学出版社。</a:t>
            </a:r>
            <a:endParaRPr lang="en-US" altLang="zh-CN" dirty="0" smtClean="0"/>
          </a:p>
          <a:p>
            <a:r>
              <a:rPr dirty="0"/>
              <a:t>王珊，萨师煊。《数据库系统概论》。北京：高等教育出版社。</a:t>
            </a:r>
            <a:endParaRPr lang="en-US" altLang="zh-CN" dirty="0"/>
          </a:p>
          <a:p>
            <a:endParaRPr lang="en-US" altLang="zh-CN" dirty="0" smtClean="0"/>
          </a:p>
          <a:p>
            <a:endParaRPr lang="en-US" altLang="zh-CN" dirty="0"/>
          </a:p>
          <a:p>
            <a:endParaRPr lang="en-US" altLang="zh-CN" dirty="0"/>
          </a:p>
          <a:p>
            <a:r>
              <a:rPr lang="zh-CN" altLang="en-US" dirty="0" smtClean="0"/>
              <a:t>本</a:t>
            </a:r>
            <a:r>
              <a:rPr lang="en-US" altLang="zh-CN" dirty="0" smtClean="0"/>
              <a:t>PPT</a:t>
            </a:r>
            <a:r>
              <a:rPr lang="zh-CN" altLang="en-US" smtClean="0"/>
              <a:t>仅为早期计划决定，不代表最终成品全貌。</a:t>
            </a:r>
            <a:endParaRPr lang="zh-CN" altLang="en-US" dirty="0"/>
          </a:p>
        </p:txBody>
      </p:sp>
    </p:spTree>
    <p:custDataLst>
      <p:tags r:id="rId2"/>
    </p:custData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小组分工</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/07</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小组</a:t>
            </a:r>
            <a:r>
              <a:rPr lang="en-US" altLang="zh-CN"/>
              <a:t>PPT</a:t>
            </a:r>
            <a:r>
              <a:rPr lang="zh-CN" altLang="en-US"/>
              <a:t>分工</a:t>
            </a:r>
            <a:endParaRPr lang="zh-CN" altLang="en-US"/>
          </a:p>
        </p:txBody>
      </p:sp>
      <p:sp>
        <p:nvSpPr>
          <p:cNvPr id="3" name="内容占位符 2"/>
          <p:cNvSpPr>
            <a:spLocks noGrp="1"/>
          </p:cNvSpPr>
          <p:nvPr>
            <p:ph idx="1"/>
          </p:nvPr>
        </p:nvSpPr>
        <p:spPr/>
        <p:txBody>
          <a:bodyPr/>
          <a:p>
            <a:endParaRPr lang="zh-CN" altLang="en-US"/>
          </a:p>
          <a:p>
            <a:endParaRPr lang="zh-CN" altLang="en-US"/>
          </a:p>
          <a:p>
            <a:r>
              <a:rPr lang="zh-CN" altLang="en-US"/>
              <a:t>郑逸旸（组长）：</a:t>
            </a:r>
            <a:r>
              <a:rPr lang="en-US" altLang="zh-CN"/>
              <a:t>PPT</a:t>
            </a:r>
            <a:r>
              <a:t>模板收集以及整体制作。项目介绍，项目分析，项目内容，总体设计，设计步骤。</a:t>
            </a:r>
          </a:p>
          <a:p>
            <a:r>
              <a:t>评分：</a:t>
            </a:r>
            <a:r>
              <a:rPr lang="en-US" altLang="zh-CN"/>
              <a:t>9</a:t>
            </a:r>
            <a:r>
              <a:t>分</a:t>
            </a:r>
            <a:r>
              <a:rPr lang="en-US" altLang="zh-CN"/>
              <a:t>/10</a:t>
            </a:r>
            <a:r>
              <a:t>分</a:t>
            </a:r>
          </a:p>
          <a:p/>
          <a:p>
            <a:r>
              <a:t>董思诚（组员）：</a:t>
            </a:r>
            <a:r>
              <a:rPr lang="en-US" altLang="zh-CN"/>
              <a:t>PPT</a:t>
            </a:r>
            <a:r>
              <a:t>后期修改以及部分内容制作。参考资料，小组分工。</a:t>
            </a:r>
          </a:p>
          <a:p>
            <a:r>
              <a:t>评分：</a:t>
            </a:r>
            <a:r>
              <a:rPr lang="en-US" altLang="zh-CN"/>
              <a:t>8.5</a:t>
            </a:r>
            <a:r>
              <a:t>分</a:t>
            </a:r>
            <a:r>
              <a:rPr lang="en-US" altLang="zh-CN"/>
              <a:t>/</a:t>
            </a:r>
            <a:r>
              <a:rPr lang="en-US" altLang="zh-CN"/>
              <a:t>10</a:t>
            </a:r>
            <a:r>
              <a:t>分</a:t>
            </a:r>
          </a:p>
          <a:p/>
          <a:p>
            <a:r>
              <a:t>肖繁（组员）：</a:t>
            </a:r>
            <a:r>
              <a:rPr lang="en-US" altLang="zh-CN"/>
              <a:t>PPT</a:t>
            </a:r>
            <a:r>
              <a:t>部分内容修改以及演讲。</a:t>
            </a:r>
          </a:p>
          <a:p>
            <a:r>
              <a:t>评分：</a:t>
            </a:r>
            <a:r>
              <a:rPr lang="en-US" altLang="zh-CN"/>
              <a:t>8</a:t>
            </a:r>
            <a:r>
              <a:t>分</a:t>
            </a:r>
            <a:r>
              <a:rPr lang="en-US" altLang="zh-CN"/>
              <a:t>/10</a:t>
            </a:r>
            <a:r>
              <a:t>分</a:t>
            </a:r>
          </a:p>
        </p:txBody>
      </p:sp>
    </p:spTree>
    <p:custDataLst>
      <p:tags r:id="rId1"/>
    </p:custData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custDataLst>
              <p:tags r:id="rId1"/>
            </p:custDataLst>
          </p:nvPr>
        </p:nvSpPr>
        <p:spPr bwMode="auto">
          <a:xfrm rot="10800000">
            <a:off x="660400" y="1155323"/>
            <a:ext cx="95672" cy="672108"/>
          </a:xfrm>
          <a:prstGeom prst="rect">
            <a:avLst/>
          </a:prstGeom>
          <a:solidFill>
            <a:schemeClr val="accent1">
              <a:lumMod val="100000"/>
            </a:schemeClr>
          </a:solidFill>
          <a:ln w="19050">
            <a:noFill/>
            <a:round/>
          </a:ln>
        </p:spPr>
        <p:txBody>
          <a:bodyPr wrap="square" lIns="91440" tIns="45720" rIns="91440" bIns="45720" anchor="ctr">
            <a:normAutofit/>
          </a:bodyPr>
          <a:lstStyle/>
          <a:p>
            <a:pPr algn="ctr">
              <a:lnSpc>
                <a:spcPct val="120000"/>
              </a:lnSpc>
            </a:pPr>
            <a:endParaRPr dirty="0">
              <a:latin typeface="微软雅黑" panose="020B0503020204020204" charset="-122"/>
              <a:ea typeface="微软雅黑" panose="020B0503020204020204" charset="-122"/>
            </a:endParaRPr>
          </a:p>
        </p:txBody>
      </p:sp>
      <p:sp>
        <p:nvSpPr>
          <p:cNvPr id="17" name="矩形 16"/>
          <p:cNvSpPr/>
          <p:nvPr>
            <p:custDataLst>
              <p:tags r:id="rId2"/>
            </p:custDataLst>
          </p:nvPr>
        </p:nvSpPr>
        <p:spPr>
          <a:xfrm>
            <a:off x="756073" y="1155323"/>
            <a:ext cx="2024834" cy="625476"/>
          </a:xfrm>
          <a:prstGeom prst="rect">
            <a:avLst/>
          </a:prstGeom>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4400" rtl="0" eaLnBrk="1" fontAlgn="auto" latinLnBrk="0" hangingPunct="1">
              <a:lnSpc>
                <a:spcPct val="120000"/>
              </a:lnSpc>
              <a:buClrTx/>
              <a:buSzTx/>
              <a:buFontTx/>
              <a:buNone/>
              <a:defRPr/>
            </a:pPr>
            <a:r>
              <a:rPr kumimoji="0" lang="en-US" altLang="zh-CN" sz="2400" b="1" i="0" u="none" strike="noStrike" kern="1200" cap="none" spc="300" normalizeH="0" noProof="0" dirty="0">
                <a:ln>
                  <a:noFill/>
                </a:ln>
                <a:effectLst/>
                <a:uLnTx/>
                <a:uFillTx/>
                <a:latin typeface="Arial" panose="020B0604020202020204" pitchFamily="34" charset="0"/>
                <a:ea typeface="微软雅黑" panose="020B0503020204020204" charset="-122"/>
              </a:rPr>
              <a:t>CONTENT</a:t>
            </a:r>
            <a:endParaRPr kumimoji="0" lang="en-US" altLang="zh-CN" sz="2400" b="1" i="0" u="none" strike="noStrike" kern="1200" cap="none" spc="300" normalizeH="0" noProof="0" dirty="0">
              <a:ln>
                <a:noFill/>
              </a:ln>
              <a:effectLst/>
              <a:uLnTx/>
              <a:uFillTx/>
              <a:latin typeface="Arial" panose="020B0604020202020204" pitchFamily="34" charset="0"/>
              <a:ea typeface="微软雅黑" panose="020B0503020204020204" charset="-122"/>
            </a:endParaRPr>
          </a:p>
        </p:txBody>
      </p:sp>
      <p:cxnSp>
        <p:nvCxnSpPr>
          <p:cNvPr id="2" name="直接连接符 1"/>
          <p:cNvCxnSpPr/>
          <p:nvPr>
            <p:custDataLst>
              <p:tags r:id="rId3"/>
            </p:custDataLst>
          </p:nvPr>
        </p:nvCxnSpPr>
        <p:spPr>
          <a:xfrm>
            <a:off x="6096000" y="1959610"/>
            <a:ext cx="0" cy="3960495"/>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4"/>
            </p:custDataLst>
          </p:nvPr>
        </p:nvSpPr>
        <p:spPr bwMode="auto">
          <a:xfrm>
            <a:off x="6640830" y="1835785"/>
            <a:ext cx="2520315" cy="431800"/>
          </a:xfrm>
          <a:prstGeom prst="rect">
            <a:avLst/>
          </a:prstGeom>
          <a:solidFill>
            <a:schemeClr val="tx1">
              <a:lumMod val="65000"/>
              <a:lumOff val="35000"/>
            </a:schemeClr>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dirty="0">
                <a:solidFill>
                  <a:schemeClr val="bg1"/>
                </a:solidFill>
                <a:latin typeface="Arial" panose="020B0604020202020204" pitchFamily="34" charset="0"/>
                <a:ea typeface="微软雅黑" panose="020B0503020204020204" charset="-122"/>
              </a:rPr>
              <a:t>4.</a:t>
            </a:r>
            <a:r>
              <a:rPr lang="zh-CN" altLang="en-US" sz="2000" b="1" spc="300" dirty="0">
                <a:solidFill>
                  <a:schemeClr val="bg1"/>
                </a:solidFill>
                <a:latin typeface="Arial" panose="020B0604020202020204" pitchFamily="34" charset="0"/>
                <a:ea typeface="微软雅黑" panose="020B0503020204020204" charset="-122"/>
              </a:rPr>
              <a:t>总体设计</a:t>
            </a:r>
            <a:endParaRPr lang="zh-CN" altLang="en-US" sz="2000" b="1" spc="300" dirty="0">
              <a:solidFill>
                <a:schemeClr val="bg1"/>
              </a:solidFill>
              <a:latin typeface="Arial" panose="020B0604020202020204" pitchFamily="34" charset="0"/>
              <a:ea typeface="微软雅黑" panose="020B0503020204020204" charset="-122"/>
            </a:endParaRPr>
          </a:p>
        </p:txBody>
      </p:sp>
      <p:sp>
        <p:nvSpPr>
          <p:cNvPr id="4" name="矩形 3"/>
          <p:cNvSpPr/>
          <p:nvPr>
            <p:custDataLst>
              <p:tags r:id="rId5"/>
            </p:custDataLst>
          </p:nvPr>
        </p:nvSpPr>
        <p:spPr bwMode="auto">
          <a:xfrm>
            <a:off x="6640830" y="2865120"/>
            <a:ext cx="2520315" cy="431800"/>
          </a:xfrm>
          <a:prstGeom prst="rect">
            <a:avLst/>
          </a:prstGeom>
          <a:solidFill>
            <a:schemeClr val="accent1"/>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a:solidFill>
                  <a:schemeClr val="bg1"/>
                </a:solidFill>
                <a:latin typeface="Arial" panose="020B0604020202020204" pitchFamily="34" charset="0"/>
                <a:ea typeface="微软雅黑" panose="020B0503020204020204" charset="-122"/>
              </a:rPr>
              <a:t>5.</a:t>
            </a:r>
            <a:r>
              <a:rPr lang="zh-CN" altLang="en-US" sz="2000" b="1" spc="300">
                <a:solidFill>
                  <a:schemeClr val="bg1"/>
                </a:solidFill>
                <a:latin typeface="Arial" panose="020B0604020202020204" pitchFamily="34" charset="0"/>
                <a:ea typeface="微软雅黑" panose="020B0503020204020204" charset="-122"/>
              </a:rPr>
              <a:t>设计步骤</a:t>
            </a:r>
            <a:endParaRPr lang="zh-CN" altLang="en-US" sz="2000" b="1" spc="300">
              <a:solidFill>
                <a:schemeClr val="bg1"/>
              </a:solidFill>
              <a:latin typeface="Arial" panose="020B0604020202020204" pitchFamily="34" charset="0"/>
              <a:ea typeface="微软雅黑" panose="020B0503020204020204" charset="-122"/>
            </a:endParaRPr>
          </a:p>
        </p:txBody>
      </p:sp>
      <p:sp>
        <p:nvSpPr>
          <p:cNvPr id="16" name="矩形 15"/>
          <p:cNvSpPr/>
          <p:nvPr>
            <p:custDataLst>
              <p:tags r:id="rId6"/>
            </p:custDataLst>
          </p:nvPr>
        </p:nvSpPr>
        <p:spPr bwMode="auto">
          <a:xfrm>
            <a:off x="3030855" y="1835785"/>
            <a:ext cx="2520315" cy="431800"/>
          </a:xfrm>
          <a:prstGeom prst="rect">
            <a:avLst/>
          </a:prstGeom>
          <a:solidFill>
            <a:schemeClr val="accent1">
              <a:lumMod val="100000"/>
            </a:schemeClr>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dirty="0">
                <a:solidFill>
                  <a:schemeClr val="bg1"/>
                </a:solidFill>
                <a:latin typeface="Arial" panose="020B0604020202020204" pitchFamily="34" charset="0"/>
                <a:ea typeface="微软雅黑" panose="020B0503020204020204" charset="-122"/>
              </a:rPr>
              <a:t>1.</a:t>
            </a:r>
            <a:r>
              <a:rPr lang="zh-CN" altLang="en-US" sz="2000" b="1" spc="300" dirty="0">
                <a:solidFill>
                  <a:schemeClr val="bg1"/>
                </a:solidFill>
                <a:latin typeface="Arial" panose="020B0604020202020204" pitchFamily="34" charset="0"/>
                <a:ea typeface="微软雅黑" panose="020B0503020204020204" charset="-122"/>
              </a:rPr>
              <a:t>项目介绍</a:t>
            </a:r>
            <a:endParaRPr lang="zh-CN" altLang="en-US" sz="2000" b="1" spc="300" dirty="0">
              <a:solidFill>
                <a:schemeClr val="bg1"/>
              </a:solidFill>
              <a:latin typeface="Arial" panose="020B0604020202020204" pitchFamily="34" charset="0"/>
              <a:ea typeface="微软雅黑" panose="020B0503020204020204" charset="-122"/>
            </a:endParaRPr>
          </a:p>
        </p:txBody>
      </p:sp>
      <p:sp>
        <p:nvSpPr>
          <p:cNvPr id="18" name="矩形 17"/>
          <p:cNvSpPr/>
          <p:nvPr>
            <p:custDataLst>
              <p:tags r:id="rId7"/>
            </p:custDataLst>
          </p:nvPr>
        </p:nvSpPr>
        <p:spPr bwMode="auto">
          <a:xfrm>
            <a:off x="3030855" y="3395980"/>
            <a:ext cx="2520315" cy="431800"/>
          </a:xfrm>
          <a:prstGeom prst="rect">
            <a:avLst/>
          </a:prstGeom>
          <a:solidFill>
            <a:schemeClr val="tx1">
              <a:lumMod val="65000"/>
              <a:lumOff val="35000"/>
            </a:schemeClr>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dirty="0">
                <a:solidFill>
                  <a:schemeClr val="bg1"/>
                </a:solidFill>
                <a:latin typeface="Arial" panose="020B0604020202020204" pitchFamily="34" charset="0"/>
                <a:ea typeface="微软雅黑" panose="020B0503020204020204" charset="-122"/>
              </a:rPr>
              <a:t>2.</a:t>
            </a:r>
            <a:r>
              <a:rPr lang="zh-CN" altLang="zh-CN" sz="2000" b="1" spc="300" dirty="0">
                <a:solidFill>
                  <a:schemeClr val="bg1"/>
                </a:solidFill>
                <a:latin typeface="Arial" panose="020B0604020202020204" pitchFamily="34" charset="0"/>
                <a:ea typeface="微软雅黑" panose="020B0503020204020204" charset="-122"/>
              </a:rPr>
              <a:t>项目分析</a:t>
            </a:r>
            <a:endParaRPr lang="zh-CN" altLang="zh-CN" sz="2000" b="1" spc="300" dirty="0">
              <a:solidFill>
                <a:schemeClr val="bg1"/>
              </a:solidFill>
              <a:latin typeface="Arial" panose="020B0604020202020204" pitchFamily="34" charset="0"/>
              <a:ea typeface="微软雅黑" panose="020B0503020204020204" charset="-122"/>
            </a:endParaRPr>
          </a:p>
        </p:txBody>
      </p:sp>
      <p:sp>
        <p:nvSpPr>
          <p:cNvPr id="19" name="矩形 18"/>
          <p:cNvSpPr/>
          <p:nvPr>
            <p:custDataLst>
              <p:tags r:id="rId8"/>
            </p:custDataLst>
          </p:nvPr>
        </p:nvSpPr>
        <p:spPr bwMode="auto">
          <a:xfrm>
            <a:off x="3030855" y="4956175"/>
            <a:ext cx="2520315" cy="431800"/>
          </a:xfrm>
          <a:prstGeom prst="rect">
            <a:avLst/>
          </a:prstGeom>
          <a:solidFill>
            <a:schemeClr val="accent1"/>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a:solidFill>
                  <a:schemeClr val="bg1"/>
                </a:solidFill>
                <a:latin typeface="Arial" panose="020B0604020202020204" pitchFamily="34" charset="0"/>
                <a:ea typeface="微软雅黑" panose="020B0503020204020204" charset="-122"/>
              </a:rPr>
              <a:t>3.</a:t>
            </a:r>
            <a:r>
              <a:rPr lang="zh-CN" altLang="en-US" sz="2000" b="1" spc="300">
                <a:solidFill>
                  <a:schemeClr val="bg1"/>
                </a:solidFill>
                <a:latin typeface="Arial" panose="020B0604020202020204" pitchFamily="34" charset="0"/>
                <a:ea typeface="微软雅黑" panose="020B0503020204020204" charset="-122"/>
              </a:rPr>
              <a:t>网站内容</a:t>
            </a:r>
            <a:endParaRPr lang="zh-CN" altLang="en-US" sz="2000" b="1" spc="300">
              <a:solidFill>
                <a:schemeClr val="bg1"/>
              </a:solidFill>
              <a:latin typeface="Arial" panose="020B0604020202020204" pitchFamily="34" charset="0"/>
              <a:ea typeface="微软雅黑" panose="020B0503020204020204" charset="-122"/>
            </a:endParaRPr>
          </a:p>
        </p:txBody>
      </p:sp>
      <p:sp>
        <p:nvSpPr>
          <p:cNvPr id="25" name="矩形 24"/>
          <p:cNvSpPr/>
          <p:nvPr>
            <p:custDataLst>
              <p:tags r:id="rId9"/>
            </p:custDataLst>
          </p:nvPr>
        </p:nvSpPr>
        <p:spPr bwMode="auto">
          <a:xfrm>
            <a:off x="6640830" y="3893820"/>
            <a:ext cx="2520315" cy="431800"/>
          </a:xfrm>
          <a:prstGeom prst="rect">
            <a:avLst/>
          </a:prstGeom>
          <a:solidFill>
            <a:schemeClr val="tx1">
              <a:lumMod val="65000"/>
              <a:lumOff val="35000"/>
            </a:schemeClr>
          </a:solidFill>
          <a:ln w="19050">
            <a:noFill/>
            <a:round/>
          </a:ln>
        </p:spPr>
        <p:txBody>
          <a:bodyPr rot="0" spcFirstLastPara="0" vert="horz" wrap="square" lIns="91440" tIns="45720" rIns="91440" bIns="45720" anchor="ctr" anchorCtr="1" forceAA="0" compatLnSpc="1">
            <a:normAutofit lnSpcReduction="10000"/>
          </a:bodyPr>
          <a:lstStyle/>
          <a:p>
            <a:pPr algn="ctr">
              <a:lnSpc>
                <a:spcPct val="120000"/>
              </a:lnSpc>
              <a:spcBef>
                <a:spcPct val="0"/>
              </a:spcBef>
            </a:pPr>
            <a:r>
              <a:rPr lang="en-US" altLang="zh-CN" sz="2000" b="1" spc="300" dirty="0">
                <a:solidFill>
                  <a:schemeClr val="bg1"/>
                </a:solidFill>
                <a:latin typeface="Arial" panose="020B0604020202020204" pitchFamily="34" charset="0"/>
                <a:ea typeface="微软雅黑" panose="020B0503020204020204" charset="-122"/>
              </a:rPr>
              <a:t>6.</a:t>
            </a:r>
            <a:r>
              <a:rPr lang="zh-CN" altLang="en-US" sz="2000" b="1" spc="300" dirty="0">
                <a:solidFill>
                  <a:schemeClr val="bg1"/>
                </a:solidFill>
                <a:latin typeface="Arial" panose="020B0604020202020204" pitchFamily="34" charset="0"/>
                <a:ea typeface="微软雅黑" panose="020B0503020204020204" charset="-122"/>
              </a:rPr>
              <a:t>参考资料</a:t>
            </a:r>
            <a:endParaRPr lang="zh-CN" altLang="en-US" sz="2000" b="1" spc="300" dirty="0">
              <a:solidFill>
                <a:schemeClr val="bg1"/>
              </a:solidFill>
              <a:latin typeface="Arial" panose="020B0604020202020204" pitchFamily="34" charset="0"/>
              <a:ea typeface="微软雅黑" panose="020B0503020204020204" charset="-122"/>
            </a:endParaRPr>
          </a:p>
        </p:txBody>
      </p:sp>
      <p:sp>
        <p:nvSpPr>
          <p:cNvPr id="5" name="矩形 4"/>
          <p:cNvSpPr/>
          <p:nvPr>
            <p:custDataLst>
              <p:tags r:id="rId10"/>
            </p:custDataLst>
          </p:nvPr>
        </p:nvSpPr>
        <p:spPr bwMode="auto">
          <a:xfrm>
            <a:off x="6640830" y="4956175"/>
            <a:ext cx="2520315" cy="431800"/>
          </a:xfrm>
          <a:prstGeom prst="rect">
            <a:avLst/>
          </a:prstGeom>
          <a:solidFill>
            <a:schemeClr val="accent1"/>
          </a:solidFill>
          <a:ln w="19050">
            <a:noFill/>
            <a:round/>
          </a:ln>
        </p:spPr>
        <p:txBody>
          <a:bodyPr rot="0" spcFirstLastPara="0" vert="horz" wrap="square" lIns="91440" tIns="45720" rIns="91440" bIns="45720" anchor="ctr" anchorCtr="1" forceAA="0" compatLnSpc="1">
            <a:normAutofit lnSpcReduction="10000"/>
          </a:bodyPr>
          <a:p>
            <a:pPr algn="ctr">
              <a:lnSpc>
                <a:spcPct val="120000"/>
              </a:lnSpc>
              <a:spcBef>
                <a:spcPct val="0"/>
              </a:spcBef>
            </a:pPr>
            <a:r>
              <a:rPr lang="en-US" altLang="zh-CN" sz="2000" b="1" spc="300">
                <a:solidFill>
                  <a:schemeClr val="bg1"/>
                </a:solidFill>
                <a:latin typeface="Arial" panose="020B0604020202020204" pitchFamily="34" charset="0"/>
                <a:ea typeface="微软雅黑" panose="020B0503020204020204" charset="-122"/>
              </a:rPr>
              <a:t>7.</a:t>
            </a:r>
            <a:r>
              <a:rPr lang="zh-CN" altLang="en-US" sz="2000" b="1" spc="300">
                <a:solidFill>
                  <a:schemeClr val="bg1"/>
                </a:solidFill>
                <a:latin typeface="Arial" panose="020B0604020202020204" pitchFamily="34" charset="0"/>
                <a:ea typeface="微软雅黑" panose="020B0503020204020204" charset="-122"/>
              </a:rPr>
              <a:t>小组分工</a:t>
            </a:r>
            <a:endParaRPr lang="zh-CN" altLang="en-US" sz="2000" b="1" spc="300">
              <a:solidFill>
                <a:schemeClr val="bg1"/>
              </a:solidFill>
              <a:latin typeface="Arial" panose="020B0604020202020204" pitchFamily="34" charset="0"/>
              <a:ea typeface="微软雅黑" panose="020B0503020204020204" charset="-122"/>
            </a:endParaRPr>
          </a:p>
        </p:txBody>
      </p:sp>
    </p:spTree>
    <p:custDataLst>
      <p:tags r:id="rId11"/>
    </p:custData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小组软件制作分工</a:t>
            </a:r>
            <a:endParaRPr lang="zh-CN" altLang="en-US"/>
          </a:p>
        </p:txBody>
      </p:sp>
      <p:sp>
        <p:nvSpPr>
          <p:cNvPr id="3" name="内容占位符 2"/>
          <p:cNvSpPr>
            <a:spLocks noGrp="1"/>
          </p:cNvSpPr>
          <p:nvPr>
            <p:ph idx="1"/>
          </p:nvPr>
        </p:nvSpPr>
        <p:spPr/>
        <p:txBody>
          <a:bodyPr/>
          <a:lstStyle/>
          <a:p>
            <a:pPr>
              <a:lnSpc>
                <a:spcPct val="120000"/>
              </a:lnSpc>
              <a:spcAft>
                <a:spcPts val="400"/>
              </a:spcAft>
            </a:pPr>
            <a:r>
              <a:rPr lang="zh-CN" altLang="en-US"/>
              <a:t>郑逸旸：</a:t>
            </a:r>
            <a:endParaRPr lang="zh-CN" altLang="en-US"/>
          </a:p>
          <a:p>
            <a:pPr>
              <a:lnSpc>
                <a:spcPct val="120000"/>
              </a:lnSpc>
              <a:spcAft>
                <a:spcPts val="400"/>
              </a:spcAft>
            </a:pPr>
            <a:r>
              <a:rPr lang="en-US" altLang="zh-CN"/>
              <a:t>1.</a:t>
            </a:r>
            <a:r>
              <a:rPr lang="zh-CN" altLang="en-US"/>
              <a:t>负责前期的</a:t>
            </a:r>
            <a:r>
              <a:rPr lang="en-US" altLang="zh-CN"/>
              <a:t>ps</a:t>
            </a:r>
            <a:r>
              <a:t>绘图布局，网站主页面的各个分块的外观设计，页头，导航栏，内容主体，页脚等等的设计，配合其他两个组员的动漫素材收集以及整体布局思路。</a:t>
            </a:r>
            <a:r>
              <a:rPr>
                <a:sym typeface="+mn-ea"/>
              </a:rPr>
              <a:t>以及css语言和html语言编写大致网页布局。 </a:t>
            </a:r>
            <a:endParaRPr>
              <a:sym typeface="+mn-ea"/>
            </a:endParaRPr>
          </a:p>
          <a:p>
            <a:pPr>
              <a:lnSpc>
                <a:spcPct val="120000"/>
              </a:lnSpc>
              <a:spcAft>
                <a:spcPts val="400"/>
              </a:spcAft>
            </a:pPr>
            <a:r>
              <a:rPr lang="en-US" altLang="zh-CN"/>
              <a:t>2.</a:t>
            </a:r>
            <a:r>
              <a:t>负责</a:t>
            </a:r>
            <a:r>
              <a:t>网页中动漫和文章查询功能，首先得有一个数据库，才能让用户搜索得到数据。当用户提供查询时，搜索所有数据库，并将结果传递到用户手中。</a:t>
            </a:r>
          </a:p>
          <a:p>
            <a:pPr>
              <a:lnSpc>
                <a:spcPct val="120000"/>
              </a:lnSpc>
              <a:spcAft>
                <a:spcPts val="400"/>
              </a:spcAft>
            </a:pPr>
            <a:r>
              <a:t>董思诚：</a:t>
            </a:r>
          </a:p>
          <a:p>
            <a:pPr algn="l">
              <a:lnSpc>
                <a:spcPct val="120000"/>
              </a:lnSpc>
              <a:spcAft>
                <a:spcPts val="400"/>
              </a:spcAft>
              <a:buClrTx/>
              <a:buSzTx/>
            </a:pPr>
            <a:r>
              <a:rPr lang="en-US" altLang="zh-CN"/>
              <a:t>1.</a:t>
            </a:r>
            <a:r>
              <a:t>制作公告内容，则使用css和html语言制作一个打开主页而弹出的小窗口，显示公告，小窗口右上角有关闭按键，而显示最新消息，则可以将最新文章、信息，按照时间顺序排序，最新文章在网页最前面。 </a:t>
            </a:r>
          </a:p>
          <a:p>
            <a:pPr algn="l">
              <a:lnSpc>
                <a:spcPct val="120000"/>
              </a:lnSpc>
              <a:spcAft>
                <a:spcPts val="400"/>
              </a:spcAft>
              <a:buClrTx/>
              <a:buSzTx/>
            </a:pPr>
            <a:r>
              <a:rPr lang="en-US" altLang="zh-CN">
                <a:sym typeface="+mn-ea"/>
              </a:rPr>
              <a:t>2.</a:t>
            </a:r>
            <a:r>
              <a:rPr>
                <a:sym typeface="+mn-ea"/>
              </a:rPr>
              <a:t>点赞统计系统，在每个文章下设置点赞按钮按钮可设置为爱心或大拇指形式，下方显示点赞数量，点两次赞按钮，可以取消点赞。</a:t>
            </a:r>
            <a:endParaRPr>
              <a:sym typeface="+mn-ea"/>
            </a:endParaRPr>
          </a:p>
          <a:p>
            <a:pPr>
              <a:lnSpc>
                <a:spcPct val="120000"/>
              </a:lnSpc>
              <a:spcAft>
                <a:spcPts val="400"/>
              </a:spcAft>
            </a:pPr>
            <a:r>
              <a:rPr>
                <a:sym typeface="+mn-ea"/>
              </a:rPr>
              <a:t>肖繁：</a:t>
            </a:r>
            <a:endParaRPr>
              <a:sym typeface="+mn-ea"/>
            </a:endParaRPr>
          </a:p>
          <a:p>
            <a:pPr>
              <a:lnSpc>
                <a:spcPct val="120000"/>
              </a:lnSpc>
              <a:spcAft>
                <a:spcPts val="400"/>
              </a:spcAft>
            </a:pPr>
            <a:r>
              <a:rPr lang="en-US" altLang="zh-CN">
                <a:sym typeface="+mn-ea"/>
              </a:rPr>
              <a:t>1.</a:t>
            </a:r>
            <a:r>
              <a:rPr>
                <a:sym typeface="+mn-ea"/>
              </a:rPr>
              <a:t>负责前期的ps绘图布局素材收集，配合郑逸旸组员完成整个网页的外观布局。</a:t>
            </a:r>
            <a:endParaRPr>
              <a:sym typeface="+mn-ea"/>
            </a:endParaRPr>
          </a:p>
          <a:p>
            <a:pPr>
              <a:lnSpc>
                <a:spcPct val="120000"/>
              </a:lnSpc>
              <a:spcAft>
                <a:spcPts val="400"/>
              </a:spcAft>
            </a:pPr>
            <a:r>
              <a:rPr lang="en-US" altLang="zh-CN">
                <a:sym typeface="+mn-ea"/>
              </a:rPr>
              <a:t>2.</a:t>
            </a:r>
            <a:r>
              <a:rPr>
                <a:sym typeface="+mn-ea"/>
              </a:rPr>
              <a:t>负责网页中动漫和文章类别导航功能，这个功能和查询功能息息相关。在后端从数据库读取的数据传递到</a:t>
            </a:r>
            <a:r>
              <a:rPr lang="en-US" altLang="zh-CN">
                <a:sym typeface="+mn-ea"/>
              </a:rPr>
              <a:t>JavaScript</a:t>
            </a:r>
            <a:r>
              <a:rPr>
                <a:sym typeface="+mn-ea"/>
              </a:rPr>
              <a:t>数组中，用</a:t>
            </a:r>
            <a:r>
              <a:rPr lang="en-US" altLang="zh-CN">
                <a:sym typeface="+mn-ea"/>
              </a:rPr>
              <a:t>JavaScript</a:t>
            </a:r>
            <a:r>
              <a:rPr>
                <a:sym typeface="+mn-ea"/>
              </a:rPr>
              <a:t>根据用户的选择操作数组。这个功能需要配合肖繁组员的</a:t>
            </a:r>
            <a:r>
              <a:rPr lang="en-US" altLang="zh-CN">
                <a:sym typeface="+mn-ea"/>
              </a:rPr>
              <a:t>JavaScript</a:t>
            </a:r>
            <a:r>
              <a:rPr>
                <a:sym typeface="+mn-ea"/>
              </a:rPr>
              <a:t>设计。</a:t>
            </a:r>
            <a:endParaRPr>
              <a:sym typeface="+mn-ea"/>
            </a:endParaRPr>
          </a:p>
          <a:p>
            <a:pPr algn="l">
              <a:lnSpc>
                <a:spcPct val="120000"/>
              </a:lnSpc>
              <a:spcAft>
                <a:spcPts val="400"/>
              </a:spcAft>
              <a:buClrTx/>
              <a:buSzTx/>
            </a:pPr>
          </a:p>
        </p:txBody>
      </p:sp>
    </p:spTree>
    <p:custDataLst>
      <p:tags r:id="rId1"/>
    </p:custData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结束</a:t>
            </a:r>
            <a:endParaRPr lang="zh-CN" altLang="en-US"/>
          </a:p>
        </p:txBody>
      </p:sp>
      <p:sp>
        <p:nvSpPr>
          <p:cNvPr id="6" name="矩形 5"/>
          <p:cNvSpPr/>
          <p:nvPr/>
        </p:nvSpPr>
        <p:spPr>
          <a:xfrm>
            <a:off x="3718560" y="2580005"/>
            <a:ext cx="4754880" cy="1198880"/>
          </a:xfrm>
          <a:prstGeom prst="rect">
            <a:avLst/>
          </a:prstGeom>
          <a:noFill/>
          <a:ln>
            <a:noFill/>
          </a:ln>
        </p:spPr>
        <p:txBody>
          <a:bodyPr wrap="square" rtlCol="0" anchor="t">
            <a:spAutoFit/>
          </a:bodyPr>
          <a:p>
            <a:pPr algn="ctr"/>
            <a:r>
              <a:rPr lang="zh-CN" altLang="en-US" sz="7200" b="1">
                <a:ln w="50800" cmpd="thickThin">
                  <a:solidFill>
                    <a:srgbClr val="5B9BD5">
                      <a:lumMod val="75000"/>
                    </a:srgbClr>
                  </a:solidFill>
                  <a:prstDash val="solid"/>
                </a:ln>
                <a:solidFill>
                  <a:schemeClr val="bg1"/>
                </a:solidFill>
                <a:effectLst/>
              </a:rPr>
              <a:t>感谢观看！</a:t>
            </a:r>
            <a:endParaRPr lang="zh-CN" altLang="en-US" sz="7200" b="1">
              <a:ln w="50800" cmpd="thickThin">
                <a:solidFill>
                  <a:srgbClr val="5B9BD5">
                    <a:lumMod val="75000"/>
                  </a:srgbClr>
                </a:solidFill>
                <a:prstDash val="solid"/>
              </a:ln>
              <a:solidFill>
                <a:schemeClr val="bg1"/>
              </a:solidFill>
              <a:effectLst/>
            </a:endParaRPr>
          </a:p>
        </p:txBody>
      </p:sp>
    </p:spTree>
    <p:custDataLst>
      <p:tags r:id="rId1"/>
    </p:custData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项目介绍</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en-US" altLang="zh-CN" dirty="0" smtClean="0"/>
              <a:t>ACG</a:t>
            </a:r>
            <a:r>
              <a:rPr lang="zh-CN" altLang="en-US" dirty="0" smtClean="0"/>
              <a:t>网站</a:t>
            </a:r>
            <a:endParaRPr lang="zh-CN" altLang="en-US" dirty="0"/>
          </a:p>
        </p:txBody>
      </p:sp>
      <p:sp>
        <p:nvSpPr>
          <p:cNvPr id="6" name="内容占位符 5"/>
          <p:cNvSpPr>
            <a:spLocks noGrp="1"/>
          </p:cNvSpPr>
          <p:nvPr>
            <p:ph idx="1"/>
            <p:custDataLst>
              <p:tags r:id="rId2"/>
            </p:custDataLst>
          </p:nvPr>
        </p:nvSpPr>
        <p:spPr>
          <a:xfrm>
            <a:off x="669925" y="1126490"/>
            <a:ext cx="10852150" cy="4997450"/>
          </a:xfrm>
        </p:spPr>
        <p:txBody>
          <a:bodyPr/>
          <a:lstStyle/>
          <a:p>
            <a:r>
              <a:rPr lang="en-US" altLang="zh-CN" dirty="0"/>
              <a:t>ACG</a:t>
            </a:r>
            <a:r>
              <a:rPr lang="zh-CN" altLang="en-US" dirty="0"/>
              <a:t>为</a:t>
            </a:r>
            <a:r>
              <a:rPr lang="zh-CN" altLang="en-US" dirty="0" smtClean="0"/>
              <a:t>英文</a:t>
            </a:r>
            <a:r>
              <a:rPr lang="en-US" altLang="zh-CN" dirty="0" smtClean="0"/>
              <a:t>Animation</a:t>
            </a:r>
            <a:r>
              <a:rPr lang="zh-CN" altLang="en-US" dirty="0" smtClean="0"/>
              <a:t> </a:t>
            </a:r>
            <a:r>
              <a:rPr lang="en-US" altLang="zh-CN" dirty="0" smtClean="0"/>
              <a:t>Comic </a:t>
            </a:r>
            <a:r>
              <a:rPr lang="en-US" altLang="zh-CN" dirty="0"/>
              <a:t>Game</a:t>
            </a:r>
            <a:r>
              <a:rPr lang="zh-CN" altLang="en-US" dirty="0"/>
              <a:t>的缩写，是</a:t>
            </a:r>
            <a:r>
              <a:rPr lang="zh-CN" altLang="en-US" dirty="0" smtClean="0"/>
              <a:t>动画、</a:t>
            </a:r>
            <a:r>
              <a:rPr lang="zh-CN" altLang="en-US" dirty="0"/>
              <a:t>漫画、游戏的总称。</a:t>
            </a:r>
            <a:r>
              <a:rPr lang="en-US" altLang="zh-CN" dirty="0"/>
              <a:t>ACG</a:t>
            </a:r>
            <a:r>
              <a:rPr lang="zh-CN" altLang="en-US" dirty="0"/>
              <a:t>文化发源于日本，以网络及其他方式传播。</a:t>
            </a:r>
            <a:r>
              <a:rPr lang="zh-CN" altLang="en-US" dirty="0" smtClean="0"/>
              <a:t>为华人</a:t>
            </a:r>
            <a:r>
              <a:rPr lang="zh-CN" altLang="en-US" dirty="0"/>
              <a:t>社会常用的亚文化词汇</a:t>
            </a:r>
            <a:r>
              <a:rPr lang="zh-CN" altLang="en-US" dirty="0" smtClean="0"/>
              <a:t>。</a:t>
            </a:r>
            <a:endParaRPr lang="en-US" altLang="zh-CN" dirty="0"/>
          </a:p>
          <a:p>
            <a:r>
              <a:rPr lang="en-US" altLang="zh-CN" dirty="0" smtClean="0"/>
              <a:t>ACG</a:t>
            </a:r>
            <a:r>
              <a:rPr lang="zh-CN" altLang="en-US" dirty="0" smtClean="0"/>
              <a:t>中比较重要的组成部分为动漫。动漫是动画和漫画的总称。动漫论坛是讨论动漫的BBS社区，动漫网则是提供动画和漫画下载并讨论动漫的综合性平台。</a:t>
            </a:r>
            <a:endParaRPr lang="zh-CN" altLang="en-US" dirty="0" smtClean="0"/>
          </a:p>
          <a:p>
            <a:r>
              <a:rPr lang="en-US" smtClean="0">
                <a:sym typeface="+mn-ea"/>
              </a:rPr>
              <a:t>ACG</a:t>
            </a:r>
            <a:r>
              <a:rPr smtClean="0">
                <a:sym typeface="+mn-ea"/>
              </a:rPr>
              <a:t>网通常是由各种类别的动漫和游戏或者各大网友对各种类别的动漫和游戏进行评论而集成的网站</a:t>
            </a:r>
            <a:r>
              <a:rPr>
                <a:sym typeface="+mn-ea"/>
              </a:rPr>
              <a:t>。</a:t>
            </a:r>
            <a:r>
              <a:rPr smtClean="0">
                <a:sym typeface="+mn-ea"/>
              </a:rPr>
              <a:t>评论也类似于博客中网友们的日记，</a:t>
            </a:r>
            <a:r>
              <a:rPr>
                <a:sym typeface="+mn-ea"/>
              </a:rPr>
              <a:t>每个人都可以随时把自己的思想和对于动漫不一样的想法评论在动漫社坛。</a:t>
            </a:r>
            <a:endParaRPr lang="zh-CN" altLang="en-US" dirty="0" smtClean="0"/>
          </a:p>
          <a:p>
            <a:r>
              <a:rPr lang="zh-CN" altLang="en-US" dirty="0" smtClean="0"/>
              <a:t>随着</a:t>
            </a:r>
            <a:r>
              <a:rPr lang="zh-CN" altLang="en-US" dirty="0"/>
              <a:t>动漫产业，动漫文化的不断发展，动漫已经从过去的</a:t>
            </a:r>
            <a:r>
              <a:rPr lang="zh-CN" altLang="en-US" dirty="0">
                <a:solidFill>
                  <a:schemeClr val="tx1"/>
                </a:solidFill>
              </a:rPr>
              <a:t>低年龄层向全民动漫</a:t>
            </a:r>
            <a:r>
              <a:rPr lang="zh-CN" altLang="en-US" dirty="0"/>
              <a:t>方向发展</a:t>
            </a:r>
            <a:r>
              <a:rPr lang="zh-CN" altLang="en-US" dirty="0" smtClean="0"/>
              <a:t>，动</a:t>
            </a:r>
            <a:r>
              <a:rPr lang="zh-CN" altLang="en-US" dirty="0"/>
              <a:t>漫产业链逐步完善，喜欢动漫的爱好者越来越多，</a:t>
            </a:r>
            <a:r>
              <a:rPr lang="zh-CN" altLang="en-US" dirty="0" smtClean="0"/>
              <a:t>而青少年年龄段对于喜好动漫的人，人数占比较高。</a:t>
            </a:r>
            <a:r>
              <a:rPr lang="zh-CN" altLang="en-US" dirty="0"/>
              <a:t>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a:t>
            </a:r>
            <a:r>
              <a:rPr lang="zh-CN" altLang="en-US" dirty="0" smtClean="0"/>
              <a:t>。</a:t>
            </a:r>
            <a:endParaRPr lang="en-US" altLang="zh-CN" dirty="0" smtClean="0"/>
          </a:p>
          <a:p>
            <a:r>
              <a:rPr lang="zh-CN" altLang="en-US" dirty="0" smtClean="0"/>
              <a:t>所以我们选择制作该项目应对给那些喜欢看动漫喜欢玩游戏的广大人群，让他们对动漫、游戏有更进一步的了解，同时也能享受动漫和游戏带来的快乐。</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a:p>
            <a:pPr marL="0" indent="0">
              <a:buNone/>
            </a:pPr>
            <a:endParaRPr lang="zh-CN" altLang="en-US" dirty="0"/>
          </a:p>
        </p:txBody>
      </p:sp>
    </p:spTree>
    <p:custDataLst>
      <p:tags r:id="rId3"/>
    </p:custData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项目分析</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lstStyle/>
          <a:p>
            <a:r>
              <a:rPr lang="zh-CN" altLang="en-US" dirty="0"/>
              <a:t>项目分析（原因）</a:t>
            </a:r>
            <a:endParaRPr lang="zh-CN" altLang="en-US" dirty="0"/>
          </a:p>
        </p:txBody>
      </p:sp>
      <p:sp>
        <p:nvSpPr>
          <p:cNvPr id="6" name="内容占位符 5"/>
          <p:cNvSpPr>
            <a:spLocks noGrp="1"/>
          </p:cNvSpPr>
          <p:nvPr>
            <p:ph idx="1"/>
            <p:custDataLst>
              <p:tags r:id="rId2"/>
            </p:custDataLst>
          </p:nvPr>
        </p:nvSpPr>
        <p:spPr>
          <a:xfrm>
            <a:off x="669882" y="1768475"/>
            <a:ext cx="9530080" cy="3303270"/>
          </a:xfrm>
        </p:spPr>
        <p:txBody>
          <a:bodyPr/>
          <a:lstStyle/>
          <a:p>
            <a:pPr marL="0" indent="0">
              <a:buNone/>
            </a:pPr>
            <a:endParaRPr>
              <a:sym typeface="+mn-ea"/>
            </a:endParaRPr>
          </a:p>
          <a:p>
            <a:r>
              <a:rPr dirty="0" smtClean="0">
                <a:sym typeface="+mn-ea"/>
              </a:rPr>
              <a:t>这个网站可以在一小部分群体中推荐不同的关于动漫的各种游戏</a:t>
            </a:r>
            <a:r>
              <a:rPr dirty="0">
                <a:sym typeface="+mn-ea"/>
              </a:rPr>
              <a:t>，主要目的是让大家更了解动漫和游戏</a:t>
            </a:r>
            <a:r>
              <a:rPr dirty="0" smtClean="0">
                <a:sym typeface="+mn-ea"/>
              </a:rPr>
              <a:t>。</a:t>
            </a:r>
            <a:endParaRPr dirty="0" smtClean="0">
              <a:sym typeface="+mn-ea"/>
            </a:endParaRPr>
          </a:p>
          <a:p>
            <a:r>
              <a:rPr dirty="0" smtClean="0">
                <a:sym typeface="+mn-ea"/>
              </a:rPr>
              <a:t>在这个网站他们也可以体会到很多动漫和游戏里的文化与知识。</a:t>
            </a:r>
            <a:endParaRPr dirty="0" smtClean="0">
              <a:sym typeface="+mn-ea"/>
            </a:endParaRPr>
          </a:p>
          <a:p>
            <a:r>
              <a:rPr dirty="0" smtClean="0">
                <a:sym typeface="+mn-ea"/>
              </a:rPr>
              <a:t>在我们大学生人群中，不难找出喜欢看动漫喜欢打游戏的人群，动漫文化发展到现在，就有越来越多的人喜欢这种文化。而我们正是给这类人们提供各种资源。</a:t>
            </a:r>
            <a:endParaRPr dirty="0">
              <a:sym typeface="+mn-ea"/>
            </a:endParaRPr>
          </a:p>
          <a:p>
            <a:endParaRPr lang="zh-CN" altLang="en-US" dirty="0"/>
          </a:p>
          <a:p>
            <a:endParaRPr lang="zh-CN" altLang="en-US" dirty="0"/>
          </a:p>
        </p:txBody>
      </p:sp>
    </p:spTree>
    <p:custDataLst>
      <p:tags r:id="rId3"/>
    </p:custData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网站内容</a:t>
            </a:r>
            <a:endParaRPr lang="zh-CN" altLang="en-US"/>
          </a:p>
        </p:txBody>
      </p:sp>
      <p:sp>
        <p:nvSpPr>
          <p:cNvPr id="9" name="文本框 8"/>
          <p:cNvSpPr txBox="1"/>
          <p:nvPr>
            <p:custDataLst>
              <p:tags r:id="rId2"/>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3"/>
    </p:custData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
          <p:cNvSpPr txBox="1"/>
          <p:nvPr>
            <p:custDataLst>
              <p:tags r:id="rId1"/>
            </p:custDataLst>
          </p:nvPr>
        </p:nvSpPr>
        <p:spPr>
          <a:xfrm>
            <a:off x="1783080" y="1958975"/>
            <a:ext cx="8740775" cy="3058795"/>
          </a:xfrm>
          <a:prstGeom prst="rect">
            <a:avLst/>
          </a:prstGeom>
          <a:noFill/>
        </p:spPr>
        <p:txBody>
          <a:bodyPr wrap="square" lIns="90000" tIns="46800" rIns="90000" bIns="46800" rtlCol="0">
            <a:norm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1.</a:t>
            </a:r>
            <a:r>
              <a:rPr lang="zh-CN" altLang="en-US" dirty="0">
                <a:solidFill>
                  <a:schemeClr val="tx1">
                    <a:lumMod val="85000"/>
                    <a:lumOff val="15000"/>
                  </a:schemeClr>
                </a:solidFill>
                <a:latin typeface="Arial" panose="020B0604020202020204" pitchFamily="34" charset="0"/>
                <a:ea typeface="微软雅黑" panose="020B0503020204020204" charset="-122"/>
              </a:rPr>
              <a:t>完善、友好、美观</a:t>
            </a:r>
            <a:r>
              <a:rPr lang="en-US" altLang="zh-CN" dirty="0">
                <a:solidFill>
                  <a:schemeClr val="tx1">
                    <a:lumMod val="85000"/>
                    <a:lumOff val="15000"/>
                  </a:schemeClr>
                </a:solidFill>
                <a:latin typeface="Arial" panose="020B0604020202020204" pitchFamily="34" charset="0"/>
                <a:ea typeface="微软雅黑" panose="020B0503020204020204" charset="-122"/>
              </a:rPr>
              <a:t>的界面，用以保证整个</a:t>
            </a:r>
            <a:r>
              <a:rPr lang="zh-CN" altLang="en-US" dirty="0">
                <a:solidFill>
                  <a:schemeClr val="tx1">
                    <a:lumMod val="85000"/>
                    <a:lumOff val="15000"/>
                  </a:schemeClr>
                </a:solidFill>
                <a:latin typeface="Arial" panose="020B0604020202020204" pitchFamily="34" charset="0"/>
                <a:ea typeface="微软雅黑" panose="020B0503020204020204" charset="-122"/>
              </a:rPr>
              <a:t>动漫网站</a:t>
            </a:r>
            <a:r>
              <a:rPr lang="en-US" altLang="zh-CN" dirty="0">
                <a:solidFill>
                  <a:schemeClr val="tx1">
                    <a:lumMod val="85000"/>
                    <a:lumOff val="15000"/>
                  </a:schemeClr>
                </a:solidFill>
                <a:latin typeface="Arial" panose="020B0604020202020204" pitchFamily="34" charset="0"/>
                <a:ea typeface="微软雅黑" panose="020B0503020204020204" charset="-122"/>
              </a:rPr>
              <a:t>的易用性。</a:t>
            </a:r>
            <a:endParaRPr lang="en-US" altLang="zh-CN"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2.</a:t>
            </a:r>
            <a:r>
              <a:rPr lang="zh-CN" altLang="en-US" dirty="0">
                <a:solidFill>
                  <a:schemeClr val="tx1">
                    <a:lumMod val="85000"/>
                    <a:lumOff val="15000"/>
                  </a:schemeClr>
                </a:solidFill>
                <a:latin typeface="Arial" panose="020B0604020202020204" pitchFamily="34" charset="0"/>
                <a:ea typeface="微软雅黑" panose="020B0503020204020204" charset="-122"/>
              </a:rPr>
              <a:t>首先设计的查询功能，以便于用户想要搜索的各类别动漫。</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3.</a:t>
            </a:r>
            <a:r>
              <a:rPr lang="zh-CN" altLang="en-US" dirty="0">
                <a:solidFill>
                  <a:schemeClr val="tx1">
                    <a:lumMod val="85000"/>
                    <a:lumOff val="15000"/>
                  </a:schemeClr>
                </a:solidFill>
                <a:latin typeface="Arial" panose="020B0604020202020204" pitchFamily="34" charset="0"/>
                <a:ea typeface="微软雅黑" panose="020B0503020204020204" charset="-122"/>
              </a:rPr>
              <a:t>动漫网站主页的各类链接，各类动漫类别点击。</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4.</a:t>
            </a:r>
            <a:r>
              <a:rPr lang="zh-CN" altLang="en-US" dirty="0">
                <a:solidFill>
                  <a:schemeClr val="tx1">
                    <a:lumMod val="85000"/>
                    <a:lumOff val="15000"/>
                  </a:schemeClr>
                </a:solidFill>
                <a:latin typeface="Arial" panose="020B0604020202020204" pitchFamily="34" charset="0"/>
                <a:ea typeface="微软雅黑" panose="020B0503020204020204" charset="-122"/>
              </a:rPr>
              <a:t>动漫网站主页的公告信息，告知各个用户动漫最新消息。</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r>
              <a:rPr lang="en-US" altLang="zh-CN" dirty="0">
                <a:solidFill>
                  <a:schemeClr val="tx1">
                    <a:lumMod val="85000"/>
                    <a:lumOff val="15000"/>
                  </a:schemeClr>
                </a:solidFill>
                <a:latin typeface="Arial" panose="020B0604020202020204" pitchFamily="34" charset="0"/>
                <a:ea typeface="微软雅黑" panose="020B0503020204020204" charset="-122"/>
              </a:rPr>
              <a:t>5.</a:t>
            </a:r>
            <a:r>
              <a:rPr lang="zh-CN" altLang="en-US" dirty="0">
                <a:solidFill>
                  <a:schemeClr val="tx1">
                    <a:lumMod val="85000"/>
                    <a:lumOff val="15000"/>
                  </a:schemeClr>
                </a:solidFill>
                <a:latin typeface="Arial" panose="020B0604020202020204" pitchFamily="34" charset="0"/>
                <a:ea typeface="微软雅黑" panose="020B0503020204020204" charset="-122"/>
              </a:rPr>
              <a:t>如果在动漫网站中看到好看的文章或动漫，可以进行点赞。</a:t>
            </a: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endParaRPr lang="zh-CN" altLang="en-US" dirty="0">
              <a:solidFill>
                <a:schemeClr val="tx1">
                  <a:lumMod val="85000"/>
                  <a:lumOff val="15000"/>
                </a:schemeClr>
              </a:solidFill>
              <a:latin typeface="Arial" panose="020B0604020202020204" pitchFamily="34" charset="0"/>
              <a:ea typeface="微软雅黑" panose="020B0503020204020204" charset="-122"/>
            </a:endParaRPr>
          </a:p>
          <a:p>
            <a:pPr>
              <a:lnSpc>
                <a:spcPct val="160000"/>
              </a:lnSpc>
            </a:pPr>
            <a:endParaRPr lang="zh-CN" altLang="en-US" dirty="0">
              <a:solidFill>
                <a:schemeClr val="tx1">
                  <a:lumMod val="85000"/>
                  <a:lumOff val="15000"/>
                </a:schemeClr>
              </a:solidFill>
              <a:latin typeface="Arial" panose="020B0604020202020204" pitchFamily="34" charset="0"/>
              <a:ea typeface="微软雅黑" panose="020B0503020204020204" charset="-122"/>
            </a:endParaRPr>
          </a:p>
        </p:txBody>
      </p:sp>
      <p:cxnSp>
        <p:nvCxnSpPr>
          <p:cNvPr id="6" name="直接连接符 5"/>
          <p:cNvCxnSpPr/>
          <p:nvPr>
            <p:custDataLst>
              <p:tags r:id="rId2"/>
            </p:custDataLst>
          </p:nvPr>
        </p:nvCxnSpPr>
        <p:spPr>
          <a:xfrm>
            <a:off x="1494790" y="1958975"/>
            <a:ext cx="0" cy="2707293"/>
          </a:xfrm>
          <a:prstGeom prst="line">
            <a:avLst/>
          </a:prstGeom>
          <a:ln w="19050">
            <a:solidFill>
              <a:schemeClr val="accent1">
                <a:alpha val="29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3"/>
            </p:custDataLst>
          </p:nvPr>
        </p:nvSpPr>
        <p:spPr>
          <a:xfrm>
            <a:off x="881078" y="576045"/>
            <a:ext cx="10429952" cy="798451"/>
          </a:xfrm>
          <a:prstGeom prst="rect">
            <a:avLst/>
          </a:prstGeom>
        </p:spPr>
        <p:txBody>
          <a:bodyPr wrap="square">
            <a:normAutofit/>
          </a:bodyPr>
          <a:lstStyle>
            <a:defPPr>
              <a:defRPr lang="zh-CN"/>
            </a:defPPr>
            <a:lvl1pPr>
              <a:lnSpc>
                <a:spcPct val="130000"/>
              </a:lnSpc>
              <a:defRPr sz="2400" b="1">
                <a:latin typeface="+mj-lt"/>
                <a:ea typeface="+mj-ea"/>
                <a:cs typeface="+mj-cs"/>
              </a:defRPr>
            </a:lvl1pPr>
          </a:lstStyle>
          <a:p>
            <a:pPr>
              <a:lnSpc>
                <a:spcPct val="120000"/>
              </a:lnSpc>
            </a:pPr>
            <a:r>
              <a:rPr lang="zh-CN" altLang="en-US" sz="2800" dirty="0">
                <a:solidFill>
                  <a:schemeClr val="tx1">
                    <a:lumMod val="85000"/>
                    <a:lumOff val="15000"/>
                  </a:schemeClr>
                </a:solidFill>
                <a:latin typeface="Arial" panose="020B0604020202020204" pitchFamily="34" charset="0"/>
                <a:ea typeface="微软雅黑" panose="020B0503020204020204" charset="-122"/>
              </a:rPr>
              <a:t>网站内容</a:t>
            </a:r>
            <a:endParaRPr lang="zh-CN" altLang="en-US" sz="28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4"/>
    </p:custData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p:txBody>
          <a:bodyPr>
            <a:normAutofit fontScale="90000"/>
          </a:bodyPr>
          <a:lstStyle/>
          <a:p>
            <a:r>
              <a:rPr lang="zh-CN" altLang="en-US"/>
              <a:t>总体设计</a:t>
            </a:r>
            <a:endParaRPr lang="zh-CN" altLang="en-US"/>
          </a:p>
        </p:txBody>
      </p:sp>
      <p:sp>
        <p:nvSpPr>
          <p:cNvPr id="6" name="文本占位符 5"/>
          <p:cNvSpPr>
            <a:spLocks noGrp="1"/>
          </p:cNvSpPr>
          <p:nvPr>
            <p:ph type="body" idx="1"/>
            <p:custDataLst>
              <p:tags r:id="rId2"/>
            </p:custDataLst>
          </p:nvPr>
        </p:nvSpPr>
        <p:spPr/>
        <p:txBody>
          <a:bodyPr/>
          <a:lstStyle/>
          <a:p>
            <a:pPr lvl="0"/>
            <a:r>
              <a:rPr lang="zh-CN" altLang="en-US"/>
              <a:t>单击此处添加文本具体内容</a:t>
            </a:r>
            <a:endParaRPr lang="zh-CN" altLang="en-US"/>
          </a:p>
        </p:txBody>
      </p:sp>
      <p:sp>
        <p:nvSpPr>
          <p:cNvPr id="9" name="文本框 8"/>
          <p:cNvSpPr txBox="1"/>
          <p:nvPr>
            <p:custDataLst>
              <p:tags r:id="rId3"/>
            </p:custDataLst>
          </p:nvPr>
        </p:nvSpPr>
        <p:spPr>
          <a:xfrm>
            <a:off x="5072484" y="2073176"/>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4"/>
    </p:custDataLst>
  </p:cSld>
  <p:clrMapOvr>
    <a:masterClrMapping/>
  </p:clrMapOvr>
  <p:transition spd="med">
    <p:pull/>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ID" val="custom20191118_4"/>
  <p:tag name="KSO_WM_SLIDE_ITEM_CNT" val="0"/>
  <p:tag name="KSO_WM_SLIDE_INDEX" val="4"/>
  <p:tag name="KSO_WM_TAG_VERSION" val="1.0"/>
  <p:tag name="KSO_WM_BEAUTIFY_FLAG" val="#wm#"/>
  <p:tag name="KSO_WM_TEMPLATE_CATEGORY" val="custom"/>
  <p:tag name="KSO_WM_TEMPLATE_INDEX" val="20191118"/>
  <p:tag name="KSO_WM_SLIDE_LAYOUT" val="a_f"/>
  <p:tag name="KSO_WM_SLIDE_LAYOUT_CNT" val="1_1"/>
  <p:tag name="KSO_WM_SLIDE_TYPE" val="text"/>
  <p:tag name="KSO_WM_SLIDE_SUBTYPE" val="pureTxt"/>
  <p:tag name="KSO_WM_SLIDE_SIZE" val="854*465"/>
  <p:tag name="KSO_WM_SLIDE_POSITION" val="52*34"/>
  <p:tag name="KSO_WM_TEMPLATE_SUBCATEGORY" val="0"/>
</p:tagLst>
</file>

<file path=ppt/tags/tag101.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02.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03.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04.xml><?xml version="1.0" encoding="utf-8"?>
<p:tagLst xmlns:p="http://schemas.openxmlformats.org/presentationml/2006/main">
  <p:tag name="KSO_WM_UNIT_HIGHLIGHT" val="0"/>
  <p:tag name="KSO_WM_UNIT_COMPATIBLE" val="0"/>
  <p:tag name="KSO_WM_UNIT_ID" val="custom20191118_4*a*1"/>
  <p:tag name="KSO_WM_TEMPLATE_CATEGORY" val="custom"/>
  <p:tag name="KSO_WM_TEMPLATE_INDEX" val="2019111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NOCLEAR" val="0"/>
  <p:tag name="KSO_WM_UNIT_DIAGRAM_ISNUMVISUAL" val="0"/>
  <p:tag name="KSO_WM_UNIT_DIAGRAM_ISREFERUNIT" val="0"/>
</p:tagLst>
</file>

<file path=ppt/tags/tag105.xml><?xml version="1.0" encoding="utf-8"?>
<p:tagLst xmlns:p="http://schemas.openxmlformats.org/presentationml/2006/main">
  <p:tag name="KSO_WM_UNIT_HIGHLIGHT" val="0"/>
  <p:tag name="KSO_WM_UNIT_COMPATIBLE" val="0"/>
  <p:tag name="KSO_WM_UNIT_ID" val="custom20191118_4*f*1"/>
  <p:tag name="KSO_WM_TEMPLATE_CATEGORY" val="custom"/>
  <p:tag name="KSO_WM_TEMPLATE_INDEX" val="2019111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TYPE" val="f"/>
  <p:tag name="KSO_WM_UNIT_INDEX" val="1"/>
  <p:tag name="KSO_WM_UNIT_NOCLEAR" val="0"/>
  <p:tag name="KSO_WM_UNIT_DIAGRAM_ISNUMVISUAL" val="0"/>
  <p:tag name="KSO_WM_UNIT_DIAGRAM_ISREFERUNIT" val="0"/>
</p:tagLst>
</file>

<file path=ppt/tags/tag106.xml><?xml version="1.0" encoding="utf-8"?>
<p:tagLst xmlns:p="http://schemas.openxmlformats.org/presentationml/2006/main">
  <p:tag name="KSO_WM_SLIDE_ID" val="custom20191118_4"/>
  <p:tag name="KSO_WM_SLIDE_ITEM_CNT" val="0"/>
  <p:tag name="KSO_WM_SLIDE_INDEX" val="4"/>
  <p:tag name="KSO_WM_TAG_VERSION" val="1.0"/>
  <p:tag name="KSO_WM_BEAUTIFY_FLAG" val="#wm#"/>
  <p:tag name="KSO_WM_TEMPLATE_CATEGORY" val="custom"/>
  <p:tag name="KSO_WM_TEMPLATE_INDEX" val="20191118"/>
  <p:tag name="KSO_WM_SLIDE_LAYOUT" val="a_f"/>
  <p:tag name="KSO_WM_SLIDE_LAYOUT_CNT" val="1_1"/>
  <p:tag name="KSO_WM_SLIDE_TYPE" val="text"/>
  <p:tag name="KSO_WM_SLIDE_SUBTYPE" val="pureTxt"/>
  <p:tag name="KSO_WM_SLIDE_SIZE" val="854*465"/>
  <p:tag name="KSO_WM_SLIDE_POSITION" val="52*34"/>
  <p:tag name="KSO_WM_TEMPLATE_SUBCATEGORY" val="0"/>
</p:tagLst>
</file>

<file path=ppt/tags/tag10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08.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09.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TEMPLATE_CATEGORY" val="custom"/>
  <p:tag name="KSO_WM_TEMPLATE_INDEX" val="20191118"/>
  <p:tag name="KSO_WM_UNIT_TYPE" val="f"/>
  <p:tag name="KSO_WM_UNIT_INDEX" val="1"/>
  <p:tag name="KSO_WM_UNIT_ID" val="custom20191118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11.xml><?xml version="1.0" encoding="utf-8"?>
<p:tagLst xmlns:p="http://schemas.openxmlformats.org/presentationml/2006/main">
  <p:tag name="KSO_WM_TAG_VERSION" val="1.0"/>
  <p:tag name="KSO_WM_BEAUTIFY_FLAG" val="#wm#"/>
  <p:tag name="KSO_WM_UNIT_TYPE" val="i"/>
  <p:tag name="KSO_WM_UNIT_ID" val="custom20191118_7*i*1"/>
  <p:tag name="KSO_WM_TEMPLATE_CATEGORY" val="custom"/>
  <p:tag name="KSO_WM_TEMPLATE_INDEX" val="20191118"/>
  <p:tag name="KSO_WM_UNIT_INDEX" val="1"/>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TEMPLATE_CATEGORY" val="custom"/>
  <p:tag name="KSO_WM_TEMPLATE_INDEX" val="20191118"/>
  <p:tag name="KSO_WM_UNIT_TYPE" val="a"/>
  <p:tag name="KSO_WM_UNIT_INDEX" val="1"/>
  <p:tag name="KSO_WM_UNIT_ID" val="custom20191118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13.xml><?xml version="1.0" encoding="utf-8"?>
<p:tagLst xmlns:p="http://schemas.openxmlformats.org/presentationml/2006/main">
  <p:tag name="KSO_WM_TEMPLATE_CATEGORY" val="custom"/>
  <p:tag name="KSO_WM_TEMPLATE_INDEX" val="20191118"/>
  <p:tag name="KSO_WM_TAG_VERSION" val="1.0"/>
  <p:tag name="KSO_WM_SLIDE_ID" val="custom20191118_7"/>
  <p:tag name="KSO_WM_SLIDE_INDEX" val="7"/>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21"/>
  <p:tag name="KSO_WM_TEMPLATE_SUBCATEGORY" val="0"/>
</p:tagLst>
</file>

<file path=ppt/tags/tag114.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15.xml><?xml version="1.0" encoding="utf-8"?>
<p:tagLst xmlns:p="http://schemas.openxmlformats.org/presentationml/2006/main">
  <p:tag name="KSO_WM_UNIT_ISCONTENTSTITLE" val="0"/>
  <p:tag name="KSO_WM_UNIT_PRESET_TEXT" val="单击此处添加文本具体内容"/>
  <p:tag name="KSO_WM_UNIT_VALUE" val="20"/>
  <p:tag name="KSO_WM_UNIT_HIGHLIGHT" val="0"/>
  <p:tag name="KSO_WM_UNIT_COMPATIBLE" val="0"/>
  <p:tag name="KSO_WM_UNIT_TYPE" val="b"/>
  <p:tag name="KSO_WM_UNIT_INDEX" val="1"/>
  <p:tag name="KSO_WM_UNIT_ID" val="custom20191118_3*b*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16.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17.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18.xml><?xml version="1.0" encoding="utf-8"?>
<p:tagLst xmlns:p="http://schemas.openxmlformats.org/presentationml/2006/main">
  <p:tag name="KSO_WM_TEMPLATE_CATEGORY" val="custom"/>
  <p:tag name="KSO_WM_TEMPLATE_INDEX" val="20191118"/>
  <p:tag name="KSO_WM_UNIT_TYPE" val="a"/>
  <p:tag name="KSO_WM_UNIT_INDEX" val="1"/>
  <p:tag name="KSO_WM_UNIT_ID" val="custom20191118_6*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DIAGRAM_GROUP_CODE" val="m1-2"/>
  <p:tag name="KSO_WM_UNIT_NOCLEAR" val="0"/>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1_2"/>
  <p:tag name="KSO_WM_UNIT_ID" val="custom20191118_6*m_h_i*1_1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TEMPLATE_CATEGORY" val="custom"/>
  <p:tag name="KSO_WM_TEMPLATE_INDEX" val="20191118"/>
  <p:tag name="KSO_WM_TAG_VERSION" val="1.0"/>
  <p:tag name="KSO_WM_UNIT_TYPE" val="m_h_a"/>
  <p:tag name="KSO_WM_UNIT_INDEX" val="1_1_1"/>
  <p:tag name="KSO_WM_UNIT_ID" val="custom20191118_6*m_h_a*1_1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TEMPLATE_CATEGORY" val="custom"/>
  <p:tag name="KSO_WM_TEMPLATE_INDEX" val="20191118"/>
  <p:tag name="KSO_WM_TAG_VERSION" val="1.0"/>
  <p:tag name="KSO_WM_UNIT_TYPE" val="m_h_f"/>
  <p:tag name="KSO_WM_UNIT_INDEX" val="1_1_1"/>
  <p:tag name="KSO_WM_UNIT_ID" val="custom20191118_6*m_h_f*1_1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1_1"/>
  <p:tag name="KSO_WM_UNIT_ID" val="custom20191118_6*m_h_i*1_1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23.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2"/>
  <p:tag name="KSO_WM_UNIT_ID" val="custom20191118_6*m_h_i*1_2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24.xml><?xml version="1.0" encoding="utf-8"?>
<p:tagLst xmlns:p="http://schemas.openxmlformats.org/presentationml/2006/main">
  <p:tag name="KSO_WM_TEMPLATE_CATEGORY" val="custom"/>
  <p:tag name="KSO_WM_TEMPLATE_INDEX" val="20191118"/>
  <p:tag name="KSO_WM_TAG_VERSION" val="1.0"/>
  <p:tag name="KSO_WM_UNIT_TYPE" val="m_h_a"/>
  <p:tag name="KSO_WM_UNIT_INDEX" val="1_2_1"/>
  <p:tag name="KSO_WM_UNIT_ID" val="custom20191118_6*m_h_a*1_2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TEMPLATE_CATEGORY" val="custom"/>
  <p:tag name="KSO_WM_TEMPLATE_INDEX" val="20191118"/>
  <p:tag name="KSO_WM_TAG_VERSION" val="1.0"/>
  <p:tag name="KSO_WM_UNIT_TYPE" val="m_h_f"/>
  <p:tag name="KSO_WM_UNIT_INDEX" val="1_2_1"/>
  <p:tag name="KSO_WM_UNIT_ID" val="custom20191118_6*m_h_f*1_2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6.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1"/>
  <p:tag name="KSO_WM_UNIT_ID" val="custom20191118_6*m_h_i*1_2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27.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2"/>
  <p:tag name="KSO_WM_UNIT_ID" val="custom20191118_6*m_h_i*1_2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28.xml><?xml version="1.0" encoding="utf-8"?>
<p:tagLst xmlns:p="http://schemas.openxmlformats.org/presentationml/2006/main">
  <p:tag name="KSO_WM_TEMPLATE_CATEGORY" val="custom"/>
  <p:tag name="KSO_WM_TEMPLATE_INDEX" val="20191118"/>
  <p:tag name="KSO_WM_TAG_VERSION" val="1.0"/>
  <p:tag name="KSO_WM_UNIT_TYPE" val="m_h_a"/>
  <p:tag name="KSO_WM_UNIT_INDEX" val="1_2_1"/>
  <p:tag name="KSO_WM_UNIT_ID" val="custom20191118_6*m_h_a*1_2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TEMPLATE_CATEGORY" val="custom"/>
  <p:tag name="KSO_WM_TEMPLATE_INDEX" val="20191118"/>
  <p:tag name="KSO_WM_TAG_VERSION" val="1.0"/>
  <p:tag name="KSO_WM_UNIT_TYPE" val="m_h_f"/>
  <p:tag name="KSO_WM_UNIT_INDEX" val="1_2_1"/>
  <p:tag name="KSO_WM_UNIT_ID" val="custom20191118_6*m_h_f*1_2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1"/>
  <p:tag name="KSO_WM_UNIT_ID" val="custom20191118_6*m_h_i*1_2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31.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2"/>
  <p:tag name="KSO_WM_UNIT_ID" val="custom20191118_6*m_h_i*1_2_2"/>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USESOURCEFORMAT_APPLY" val="1"/>
</p:tagLst>
</file>

<file path=ppt/tags/tag132.xml><?xml version="1.0" encoding="utf-8"?>
<p:tagLst xmlns:p="http://schemas.openxmlformats.org/presentationml/2006/main">
  <p:tag name="KSO_WM_TEMPLATE_CATEGORY" val="custom"/>
  <p:tag name="KSO_WM_TEMPLATE_INDEX" val="20191118"/>
  <p:tag name="KSO_WM_TAG_VERSION" val="1.0"/>
  <p:tag name="KSO_WM_UNIT_TYPE" val="m_h_a"/>
  <p:tag name="KSO_WM_UNIT_INDEX" val="1_2_1"/>
  <p:tag name="KSO_WM_UNIT_ID" val="custom20191118_6*m_h_a*1_2_1"/>
  <p:tag name="KSO_WM_UNIT_LAYERLEVEL" val="1_1_1"/>
  <p:tag name="KSO_WM_UNIT_VALUE" val="20"/>
  <p:tag name="KSO_WM_UNIT_HIGHLIGHT" val="0"/>
  <p:tag name="KSO_WM_UNIT_COMPATIBLE" val="0"/>
  <p:tag name="KSO_WM_BEAUTIFY_FLAG" val="#wm#"/>
  <p:tag name="KSO_WM_DIAGRAM_GROUP_CODE" val="m1-2"/>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3.xml><?xml version="1.0" encoding="utf-8"?>
<p:tagLst xmlns:p="http://schemas.openxmlformats.org/presentationml/2006/main">
  <p:tag name="KSO_WM_TEMPLATE_CATEGORY" val="custom"/>
  <p:tag name="KSO_WM_TEMPLATE_INDEX" val="20191118"/>
  <p:tag name="KSO_WM_TAG_VERSION" val="1.0"/>
  <p:tag name="KSO_WM_UNIT_TYPE" val="m_h_f"/>
  <p:tag name="KSO_WM_UNIT_INDEX" val="1_2_1"/>
  <p:tag name="KSO_WM_UNIT_ID" val="custom20191118_6*m_h_f*1_2_1"/>
  <p:tag name="KSO_WM_UNIT_LAYERLEVEL" val="1_1_1"/>
  <p:tag name="KSO_WM_UNIT_VALUE" val="66"/>
  <p:tag name="KSO_WM_UNIT_HIGHLIGHT" val="0"/>
  <p:tag name="KSO_WM_UNIT_COMPATIBLE" val="0"/>
  <p:tag name="KSO_WM_BEAUTIFY_FLAG" val="#wm#"/>
  <p:tag name="KSO_WM_DIAGRAM_GROUP_CODE" val="m1-2"/>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TEMPLATE_CATEGORY" val="custom"/>
  <p:tag name="KSO_WM_TEMPLATE_INDEX" val="20191118"/>
  <p:tag name="KSO_WM_TAG_VERSION" val="1.0"/>
  <p:tag name="KSO_WM_UNIT_TYPE" val="m_h_i"/>
  <p:tag name="KSO_WM_UNIT_INDEX" val="1_2_1"/>
  <p:tag name="KSO_WM_UNIT_ID" val="custom20191118_6*m_h_i*1_2_1"/>
  <p:tag name="KSO_WM_UNIT_LAYERLEVEL" val="1_1_1"/>
  <p:tag name="KSO_WM_BEAUTIFY_FLAG" val="#wm#"/>
  <p:tag name="KSO_WM_DIAGRAM_GROUP_CODE" val="m1-2"/>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5"/>
  <p:tag name="KSO_WM_UNIT_TEXT_FILL_TYPE" val="1"/>
  <p:tag name="KSO_WM_UNIT_USESOURCEFORMAT_APPLY" val="1"/>
</p:tagLst>
</file>

<file path=ppt/tags/tag135.xml><?xml version="1.0" encoding="utf-8"?>
<p:tagLst xmlns:p="http://schemas.openxmlformats.org/presentationml/2006/main">
  <p:tag name="KSO_WM_SLIDE_ID" val="custom20191118_6"/>
  <p:tag name="KSO_WM_SLIDE_TYPE" val="text"/>
  <p:tag name="KSO_WM_SLIDE_SUBTYPE" val="diag"/>
  <p:tag name="KSO_WM_SLIDE_ITEM_CNT" val="3"/>
  <p:tag name="KSO_WM_SLIDE_INDEX" val="6"/>
  <p:tag name="KSO_WM_SLIDE_SIZE" val="452.217*287.642"/>
  <p:tag name="KSO_WM_SLIDE_POSITION" val="76.0722*150.528"/>
  <p:tag name="KSO_WM_TAG_VERSION" val="1.0"/>
  <p:tag name="KSO_WM_BEAUTIFY_FLAG" val="#wm#"/>
  <p:tag name="KSO_WM_TEMPLATE_CATEGORY" val="custom"/>
  <p:tag name="KSO_WM_TEMPLATE_INDEX" val="20191118"/>
  <p:tag name="KSO_WM_SLIDE_LAYOUT" val="a_m"/>
  <p:tag name="KSO_WM_SLIDE_LAYOUT_CNT" val="1_1"/>
  <p:tag name="KSO_WM_DIAGRAM_GROUP_CODE" val="m1-2"/>
  <p:tag name="KSO_WM_SLIDE_DIAGTYPE" val="m"/>
  <p:tag name="KSO_WM_TEMPLATE_SUBCATEGORY" val="0"/>
</p:tagLst>
</file>

<file path=ppt/tags/tag136.xml><?xml version="1.0" encoding="utf-8"?>
<p:tagLst xmlns:p="http://schemas.openxmlformats.org/presentationml/2006/main">
  <p:tag name="KSO_WM_TEMPLATE_CATEGORY" val="custom"/>
  <p:tag name="KSO_WM_TEMPLATE_INDEX" val="20191118"/>
</p:tagLst>
</file>

<file path=ppt/tags/tag137.xml><?xml version="1.0" encoding="utf-8"?>
<p:tagLst xmlns:p="http://schemas.openxmlformats.org/presentationml/2006/main">
  <p:tag name="KSO_WM_BEAUTIFY_FLAG" val="#wm#"/>
  <p:tag name="KSO_WM_TEMPLATE_CATEGORY" val="custom"/>
  <p:tag name="KSO_WM_TEMPLATE_INDEX" val="20191118"/>
</p:tagLst>
</file>

<file path=ppt/tags/tag138.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39.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41.xml><?xml version="1.0" encoding="utf-8"?>
<p:tagLst xmlns:p="http://schemas.openxmlformats.org/presentationml/2006/main">
  <p:tag name="KSO_WM_TEMPLATE_CATEGORY" val="custom"/>
  <p:tag name="KSO_WM_TEMPLATE_INDEX" val="20191118"/>
  <p:tag name="KSO_WM_UNIT_TYPE" val="f"/>
  <p:tag name="KSO_WM_UNIT_INDEX" val="1"/>
  <p:tag name="KSO_WM_UNIT_ID" val="custom20191118_7*f*1"/>
  <p:tag name="KSO_WM_UNIT_LAYERLEVEL" val="1"/>
  <p:tag name="KSO_WM_UNIT_VALUE" val="189"/>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
  <p:tag name="KSO_WM_UNIT_DIAGRAM_ISNUMVISUAL" val="0"/>
  <p:tag name="KSO_WM_UNIT_DIAGRAM_ISREFERUNIT" val="0"/>
  <p:tag name="KSO_WM_UNIT_NOCLEAR" val="0"/>
</p:tagLst>
</file>

<file path=ppt/tags/tag142.xml><?xml version="1.0" encoding="utf-8"?>
<p:tagLst xmlns:p="http://schemas.openxmlformats.org/presentationml/2006/main">
  <p:tag name="KSO_WM_TAG_VERSION" val="1.0"/>
  <p:tag name="KSO_WM_BEAUTIFY_FLAG" val="#wm#"/>
  <p:tag name="KSO_WM_UNIT_TYPE" val="i"/>
  <p:tag name="KSO_WM_UNIT_ID" val="custom20191118_7*i*1"/>
  <p:tag name="KSO_WM_TEMPLATE_CATEGORY" val="custom"/>
  <p:tag name="KSO_WM_TEMPLATE_INDEX" val="20191118"/>
  <p:tag name="KSO_WM_UNIT_INDEX" val="1"/>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TEMPLATE_CATEGORY" val="custom"/>
  <p:tag name="KSO_WM_TEMPLATE_INDEX" val="20191118"/>
  <p:tag name="KSO_WM_UNIT_TYPE" val="a"/>
  <p:tag name="KSO_WM_UNIT_INDEX" val="1"/>
  <p:tag name="KSO_WM_UNIT_ID" val="custom20191118_7*a*1"/>
  <p:tag name="KSO_WM_UNIT_LAYERLEVEL" val="1"/>
  <p:tag name="KSO_WM_UNIT_VALUE" val="14"/>
  <p:tag name="KSO_WM_UNIT_ISCONTENTSTITLE" val="0"/>
  <p:tag name="KSO_WM_UNIT_HIGHLIGHT" val="0"/>
  <p:tag name="KSO_WM_UNIT_COMPATIBLE" val="0"/>
  <p:tag name="KSO_WM_BEAUTIFY_FLAG" val="#wm#"/>
  <p:tag name="KSO_WM_TAG_VERSION" val="1.0"/>
  <p:tag name="KSO_WM_UNIT_PRESET_TEXT" val="单击此处添加标题"/>
  <p:tag name="KSO_WM_UNIT_DIAGRAM_ISNUMVISUAL" val="0"/>
  <p:tag name="KSO_WM_UNIT_DIAGRAM_ISREFERUNIT" val="0"/>
  <p:tag name="KSO_WM_UNIT_NOCLEAR" val="0"/>
</p:tagLst>
</file>

<file path=ppt/tags/tag144.xml><?xml version="1.0" encoding="utf-8"?>
<p:tagLst xmlns:p="http://schemas.openxmlformats.org/presentationml/2006/main">
  <p:tag name="KSO_WM_TEMPLATE_CATEGORY" val="custom"/>
  <p:tag name="KSO_WM_TEMPLATE_INDEX" val="20191118"/>
  <p:tag name="KSO_WM_TAG_VERSION" val="1.0"/>
  <p:tag name="KSO_WM_SLIDE_ID" val="custom20191118_7"/>
  <p:tag name="KSO_WM_SLIDE_INDEX" val="7"/>
  <p:tag name="KSO_WM_SLIDE_ITEM_CNT" val="0"/>
  <p:tag name="KSO_WM_SLIDE_LAYOUT" val="a_f"/>
  <p:tag name="KSO_WM_SLIDE_LAYOUT_CNT" val="1_1"/>
  <p:tag name="KSO_WM_SLIDE_TYPE" val="text"/>
  <p:tag name="KSO_WM_SLIDE_SUBTYPE" val="pureTxt"/>
  <p:tag name="KSO_WM_BEAUTIFY_FLAG" val="#wm#"/>
  <p:tag name="KSO_WM_SLIDE_POSITION" val="70*46"/>
  <p:tag name="KSO_WM_SLIDE_SIZE" val="821*321"/>
  <p:tag name="KSO_WM_TEMPLATE_SUBCATEGORY" val="0"/>
</p:tagLst>
</file>

<file path=ppt/tags/tag145.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2_1*ζ_h_d*1_2_1"/>
  <p:tag name="KSO_WM_TEMPLATE_CATEGORY" val="mixed"/>
  <p:tag name="KSO_WM_TEMPLATE_INDEX" val="20199732"/>
  <p:tag name="KSO_WM_UNIT_LAYERLEVEL" val="1_1_1"/>
  <p:tag name="KSO_WM_TAG_VERSION" val="1.0"/>
  <p:tag name="KSO_WM_BEAUTIFY_FLAG" val="#wm#"/>
  <p:tag name="KSO_WM_UNIT_FLASH_PICTURE_RATE" val="2"/>
</p:tagLst>
</file>

<file path=ppt/tags/tag146.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2_1*ζ_h_d*1_3_1"/>
  <p:tag name="KSO_WM_TEMPLATE_CATEGORY" val="mixed"/>
  <p:tag name="KSO_WM_TEMPLATE_INDEX" val="20199732"/>
  <p:tag name="KSO_WM_UNIT_LAYERLEVEL" val="1_1_1"/>
  <p:tag name="KSO_WM_TAG_VERSION" val="1.0"/>
  <p:tag name="KSO_WM_BEAUTIFY_FLAG" val="#wm#"/>
  <p:tag name="KSO_WM_UNIT_FLASH_PICTURE_RATE" val="2"/>
</p:tagLst>
</file>

<file path=ppt/tags/tag147.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4_1"/>
  <p:tag name="KSO_WM_UNIT_ID" val="mixed20199732_1*ζ_h_d*1_4_1"/>
  <p:tag name="KSO_WM_TEMPLATE_CATEGORY" val="mixed"/>
  <p:tag name="KSO_WM_TEMPLATE_INDEX" val="20199732"/>
  <p:tag name="KSO_WM_UNIT_LAYERLEVEL" val="1_1_1"/>
  <p:tag name="KSO_WM_TAG_VERSION" val="1.0"/>
  <p:tag name="KSO_WM_BEAUTIFY_FLAG" val="#wm#"/>
  <p:tag name="KSO_WM_UNIT_FLASH_PICTURE_RATE"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SUBTYPE" val="f"/>
  <p:tag name="KSO_WM_UNIT_TYPE" val="ζ_i"/>
  <p:tag name="KSO_WM_UNIT_INDEX" val="1_1"/>
  <p:tag name="KSO_WM_UNIT_ID" val="mixed20199732_1*ζ_i*1_1"/>
  <p:tag name="KSO_WM_TEMPLATE_CATEGORY" val="mixed"/>
  <p:tag name="KSO_WM_TEMPLATE_INDEX" val="20199732"/>
  <p:tag name="KSO_WM_UNIT_LAYERLEVEL" val="1_1"/>
  <p:tag name="KSO_WM_TAG_VERSION" val="1.0"/>
  <p:tag name="KSO_WM_BEAUTIFY_FLAG" val="#wm#"/>
  <p:tag name="KSO_WM_UNIT_DIAGRAM_MODELTYPE" val="flashPicture"/>
</p:tagLst>
</file>

<file path=ppt/tags/tag149.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2_1*ζ_h_d*1_1_1"/>
  <p:tag name="KSO_WM_TEMPLATE_CATEGORY" val="mixed"/>
  <p:tag name="KSO_WM_TEMPLATE_INDEX" val="20199732"/>
  <p:tag name="KSO_WM_UNIT_LAYERLEVEL" val="1_1_1"/>
  <p:tag name="KSO_WM_TAG_VERSION" val="1.0"/>
  <p:tag name="KSO_WM_BEAUTIFY_FLAG" val="#wm#"/>
  <p:tag name="KSO_WM_UNIT_FLASH_PICTURE_RATE"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ID" val="mixed20199732_1*ζ_h_i*1_2_1"/>
  <p:tag name="KSO_WM_TEMPLATE_CATEGORY" val="mixed"/>
  <p:tag name="KSO_WM_TEMPLATE_INDEX" val="20199732"/>
  <p:tag name="KSO_WM_UNIT_LAYERLEVEL" val="1_1_1"/>
  <p:tag name="KSO_WM_TAG_VERSION" val="1.0"/>
  <p:tag name="KSO_WM_BEAUTIFY_FLAG" val="#wm#"/>
  <p:tag name="KSO_WM_UNIT_FLASH_PICTURE_RATE" val="2"/>
</p:tagLst>
</file>

<file path=ppt/tags/tag151.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mixed20199732_1*ζ_h_i*1_1_1"/>
  <p:tag name="KSO_WM_TEMPLATE_CATEGORY" val="mixed"/>
  <p:tag name="KSO_WM_TEMPLATE_INDEX" val="20199732"/>
  <p:tag name="KSO_WM_UNIT_LAYERLEVEL" val="1_1_1"/>
  <p:tag name="KSO_WM_TAG_VERSION" val="1.0"/>
  <p:tag name="KSO_WM_BEAUTIFY_FLAG" val="#wm#"/>
  <p:tag name="KSO_WM_UNIT_FLASH_PICTURE_RATE" val="2"/>
</p:tagLst>
</file>

<file path=ppt/tags/tag152.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ID" val="mixed20199732_1*ζ_h_i*1_3_1"/>
  <p:tag name="KSO_WM_TEMPLATE_CATEGORY" val="mixed"/>
  <p:tag name="KSO_WM_TEMPLATE_INDEX" val="20199732"/>
  <p:tag name="KSO_WM_UNIT_LAYERLEVEL" val="1_1_1"/>
  <p:tag name="KSO_WM_TAG_VERSION" val="1.0"/>
  <p:tag name="KSO_WM_BEAUTIFY_FLAG" val="#wm#"/>
  <p:tag name="KSO_WM_UNIT_FLASH_PICTURE_RATE" val="2"/>
</p:tagLst>
</file>

<file path=ppt/tags/tag153.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4_1"/>
  <p:tag name="KSO_WM_UNIT_ID" val="mixed20199732_1*ζ_h_i*1_4_1"/>
  <p:tag name="KSO_WM_TEMPLATE_CATEGORY" val="mixed"/>
  <p:tag name="KSO_WM_TEMPLATE_INDEX" val="20199732"/>
  <p:tag name="KSO_WM_UNIT_LAYERLEVEL" val="1_1_1"/>
  <p:tag name="KSO_WM_TAG_VERSION" val="1.0"/>
  <p:tag name="KSO_WM_BEAUTIFY_FLAG" val="#wm#"/>
  <p:tag name="KSO_WM_UNIT_FLASH_PICTURE_RATE" val="2"/>
</p:tagLst>
</file>

<file path=ppt/tags/tag154.xml><?xml version="1.0" encoding="utf-8"?>
<p:tagLst xmlns:p="http://schemas.openxmlformats.org/presentationml/2006/main">
  <p:tag name="KSO_WM_BEAUTIFY_FLAG" val="#wm#"/>
  <p:tag name="KSO_WM_TEMPLATE_CATEGORY" val="custom"/>
  <p:tag name="KSO_WM_TEMPLATE_INDEX" val="20191118"/>
  <p:tag name="KSO_WM_UNIT_FLASH_PICTURE_TYPE" val="0"/>
</p:tagLst>
</file>

<file path=ppt/tags/tag155.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56.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57.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58.xml><?xml version="1.0" encoding="utf-8"?>
<p:tagLst xmlns:p="http://schemas.openxmlformats.org/presentationml/2006/main">
  <p:tag name="KSO_WM_BEAUTIFY_FLAG" val="#wm#"/>
  <p:tag name="KSO_WM_TEMPLATE_CATEGORY" val="custom"/>
  <p:tag name="KSO_WM_TEMPLATE_INDEX" val="20191118"/>
</p:tagLst>
</file>

<file path=ppt/tags/tag159.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161.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162.xml><?xml version="1.0" encoding="utf-8"?>
<p:tagLst xmlns:p="http://schemas.openxmlformats.org/presentationml/2006/main">
  <p:tag name="KSO_WM_BEAUTIFY_FLAG" val="#wm#"/>
  <p:tag name="KSO_WM_TEMPLATE_CATEGORY" val="custom"/>
  <p:tag name="KSO_WM_TEMPLATE_INDEX" val="20191118"/>
</p:tagLst>
</file>

<file path=ppt/tags/tag163.xml><?xml version="1.0" encoding="utf-8"?>
<p:tagLst xmlns:p="http://schemas.openxmlformats.org/presentationml/2006/main">
  <p:tag name="KSO_WM_BEAUTIFY_FLAG" val="#wm#"/>
  <p:tag name="KSO_WM_TEMPLATE_CATEGORY" val="custom"/>
  <p:tag name="KSO_WM_TEMPLATE_INDEX" val="20191118"/>
</p:tagLst>
</file>

<file path=ppt/tags/tag164.xml><?xml version="1.0" encoding="utf-8"?>
<p:tagLst xmlns:p="http://schemas.openxmlformats.org/presentationml/2006/main">
  <p:tag name="KSO_WM_BEAUTIFY_FLAG" val="#wm#"/>
  <p:tag name="KSO_WM_TEMPLATE_CATEGORY" val="custom"/>
  <p:tag name="KSO_WM_TEMPLATE_INDEX" val="20191118"/>
</p:tagLst>
</file>

<file path=ppt/tags/tag165.xml><?xml version="1.0" encoding="utf-8"?>
<p:tagLst xmlns:p="http://schemas.openxmlformats.org/presentationml/2006/main">
  <p:tag name="KSO_WM_DOC_GUID" val="{562e2fae-1c73-4062-afe0-d8cd781c4834}"/>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118"/>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118"/>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xml><?xml version="1.0" encoding="utf-8"?>
<p:tagLst xmlns:p="http://schemas.openxmlformats.org/presentationml/2006/main">
  <p:tag name="KSO_WM_TAG_VERSION" val="1.0"/>
  <p:tag name="KSO_WM_BEAUTIFY_FLAG" val="#wm#"/>
  <p:tag name="KSO_WM_TEMPLATE_CATEGORY" val="custom"/>
  <p:tag name="KSO_WM_TEMPLATE_INDEX" val="20191118"/>
  <p:tag name="KSO_WM_TEMPLATE_SUBCATEGORY" val="0"/>
  <p:tag name="KSO_WM_TEMPLATE_THUMBS_INDEX" val="1、3、14、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添加标题"/>
  <p:tag name="KSO_WM_UNIT_VALUE" val="7"/>
  <p:tag name="KSO_WM_UNIT_HIGHLIGHT" val="0"/>
  <p:tag name="KSO_WM_UNIT_COMPATIBLE" val="0"/>
  <p:tag name="KSO_WM_UNIT_TYPE" val="a"/>
  <p:tag name="KSO_WM_UNIT_INDEX" val="1"/>
  <p:tag name="KSO_WM_UNIT_ID" val="custom20191118_1*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81.xml><?xml version="1.0" encoding="utf-8"?>
<p:tagLst xmlns:p="http://schemas.openxmlformats.org/presentationml/2006/main">
  <p:tag name="KSO_WM_UNIT_ISCONTENTSTITLE" val="0"/>
  <p:tag name="KSO_WM_UNIT_PRESET_TEXT" val="汇报人姓名"/>
  <p:tag name="KSO_WM_UNIT_VALUE" val="6"/>
  <p:tag name="KSO_WM_UNIT_HIGHLIGHT" val="0"/>
  <p:tag name="KSO_WM_UNIT_COMPATIBLE" val="0"/>
  <p:tag name="KSO_WM_UNIT_TYPE" val="b"/>
  <p:tag name="KSO_WM_UNIT_INDEX" val="2"/>
  <p:tag name="KSO_WM_UNIT_ID" val="custom20191118_1*b*2"/>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82.xml><?xml version="1.0" encoding="utf-8"?>
<p:tagLst xmlns:p="http://schemas.openxmlformats.org/presentationml/2006/main">
  <p:tag name="KSO_WM_UNIT_ISCONTENTSTITLE" val="0"/>
  <p:tag name="KSO_WM_UNIT_PRESET_TEXT" val="汇报日期"/>
  <p:tag name="KSO_WM_UNIT_VALUE" val="6"/>
  <p:tag name="KSO_WM_UNIT_HIGHLIGHT" val="0"/>
  <p:tag name="KSO_WM_UNIT_COMPATIBLE" val="0"/>
  <p:tag name="KSO_WM_UNIT_TYPE" val="b"/>
  <p:tag name="KSO_WM_UNIT_INDEX" val="3"/>
  <p:tag name="KSO_WM_UNIT_ID" val="custom20191118_1*b*3"/>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83.xml><?xml version="1.0" encoding="utf-8"?>
<p:tagLst xmlns:p="http://schemas.openxmlformats.org/presentationml/2006/main">
  <p:tag name="KSO_WM_SLIDE_ID" val="custom20191118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118"/>
  <p:tag name="KSO_WM_SLIDE_LAYOUT" val="a_b"/>
  <p:tag name="KSO_WM_SLIDE_LAYOUT_CNT" val="1_3"/>
  <p:tag name="KSO_WM_TEMPLATE_SUBCATEGORY" val="0"/>
  <p:tag name="KSO_WM_TEMPLATE_THUMBS_INDEX" val="1、3、14、15"/>
  <p:tag name="KSO_WM_SLIDE_MODEL_TYPE" val="cover"/>
</p:tagLst>
</file>

<file path=ppt/tags/tag84.xml><?xml version="1.0" encoding="utf-8"?>
<p:tagLst xmlns:p="http://schemas.openxmlformats.org/presentationml/2006/main">
  <p:tag name="KSO_WM_UNIT_HIGHLIGHT" val="0"/>
  <p:tag name="KSO_WM_UNIT_COMPATIBLE" val="0"/>
  <p:tag name="KSO_WM_DIAGRAM_GROUP_CODE" val="l1-1"/>
  <p:tag name="KSO_WM_UNIT_TYPE" val="i"/>
  <p:tag name="KSO_WM_UNIT_INDEX" val="1"/>
  <p:tag name="KSO_WM_UNIT_ID" val="custom20191118_2*i*1"/>
  <p:tag name="KSO_WM_TEMPLATE_CATEGORY" val="custom"/>
  <p:tag name="KSO_WM_TEMPLATE_INDEX" val="20191118"/>
  <p:tag name="KSO_WM_UNIT_LAYERLEVEL" val="1"/>
  <p:tag name="KSO_WM_TAG_VERSION" val="1.0"/>
  <p:tag name="KSO_WM_BEAUTIFY_FLAG" val="#wm#"/>
  <p:tag name="KSO_WM_UNIT_COLOR_SCHEME_SHAPE_ID" val="20"/>
  <p:tag name="KSO_WM_UNIT_COLOR_SCHEME_PARENT_PAGE" val="0_3"/>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85.xml><?xml version="1.0" encoding="utf-8"?>
<p:tagLst xmlns:p="http://schemas.openxmlformats.org/presentationml/2006/main">
  <p:tag name="KSO_WM_UNIT_ISCONTENTSTITLE" val="1"/>
  <p:tag name="KSO_WM_UNIT_PRESET_TEXT" val="CONTENT"/>
  <p:tag name="KSO_WM_UNIT_VALUE" val="5"/>
  <p:tag name="KSO_WM_UNIT_HIGHLIGHT" val="0"/>
  <p:tag name="KSO_WM_UNIT_COMPATIBLE" val="0"/>
  <p:tag name="KSO_WM_DIAGRAM_GROUP_CODE" val="l1-1"/>
  <p:tag name="KSO_WM_UNIT_TYPE" val="a"/>
  <p:tag name="KSO_WM_UNIT_INDEX" val="1"/>
  <p:tag name="KSO_WM_UNIT_ID" val="custom20191118_2*a*1"/>
  <p:tag name="KSO_WM_TEMPLATE_CATEGORY" val="custom"/>
  <p:tag name="KSO_WM_TEMPLATE_INDEX" val="20191118"/>
  <p:tag name="KSO_WM_UNIT_LAYERLEVEL" val="1"/>
  <p:tag name="KSO_WM_TAG_VERSION" val="1.0"/>
  <p:tag name="KSO_WM_BEAUTIFY_FLAG" val="#wm#"/>
  <p:tag name="KSO_WM_UNIT_COLOR_SCHEME_SHAPE_ID" val="17"/>
  <p:tag name="KSO_WM_UNIT_COLOR_SCHEME_PARENT_PAGE" val="0_3"/>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HIGHLIGHT" val="0"/>
  <p:tag name="KSO_WM_UNIT_COMPATIBLE" val="0"/>
  <p:tag name="KSO_WM_DIAGRAM_GROUP_CODE" val="l1-1"/>
  <p:tag name="KSO_WM_UNIT_TYPE" val="l_z"/>
  <p:tag name="KSO_WM_UNIT_INDEX" val="1_1"/>
  <p:tag name="KSO_WM_UNIT_ID" val="custom20191118_2*l_z*1_1"/>
  <p:tag name="KSO_WM_TEMPLATE_CATEGORY" val="custom"/>
  <p:tag name="KSO_WM_TEMPLATE_INDEX" val="20191118"/>
  <p:tag name="KSO_WM_UNIT_LAYERLEVEL" val="1_1"/>
  <p:tag name="KSO_WM_TAG_VERSION" val="1.0"/>
  <p:tag name="KSO_WM_BEAUTIFY_FLAG" val="#wm#"/>
  <p:tag name="KSO_WM_UNIT_COLOR_SCHEME_SHAPE_ID" val="6"/>
  <p:tag name="KSO_WM_UNIT_COLOR_SCHEME_PARENT_PAGE" val="0_3"/>
  <p:tag name="KSO_WM_UNIT_ABSOLUTE_COLOR" val="1"/>
  <p:tag name="KSO_WM_UNIT_DIAGRAM_ISNUMVISUAL" val="0"/>
  <p:tag name="KSO_WM_UNIT_DIAGRAM_ISREFERUNIT" val="0"/>
  <p:tag name="KSO_WM_UNIT_LINE_FORE_SCHEMECOLOR_INDEX" val="13"/>
  <p:tag name="KSO_WM_UNIT_LINE_FILL_TYPE" val="2"/>
  <p:tag name="KSO_WM_UNIT_USESOURCEFORMAT_APPLY" val="0"/>
</p:tagLst>
</file>

<file path=ppt/tags/tag87.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2_1"/>
  <p:tag name="KSO_WM_UNIT_ID" val="custom20191118_2*l_h_a*1_2_1"/>
  <p:tag name="KSO_WM_TEMPLATE_CATEGORY" val="custom"/>
  <p:tag name="KSO_WM_TEMPLATE_INDEX" val="20191118"/>
  <p:tag name="KSO_WM_UNIT_LAYERLEVEL" val="1_1_1"/>
  <p:tag name="KSO_WM_TAG_VERSION" val="1.0"/>
  <p:tag name="KSO_WM_BEAUTIFY_FLAG" val="#wm#"/>
  <p:tag name="KSO_WM_UNIT_COLOR_SCHEME_SHAPE_ID" val="8"/>
  <p:tag name="KSO_WM_UNIT_COLOR_SCHEME_PARENT_PAGE" val="0_3"/>
  <p:tag name="KSO_WM_UNIT_NOCLEAR"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0"/>
</p:tagLst>
</file>

<file path=ppt/tags/tag88.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4_1"/>
  <p:tag name="KSO_WM_UNIT_ID" val="custom20191118_2*l_h_a*1_4_1"/>
  <p:tag name="KSO_WM_TEMPLATE_CATEGORY" val="custom"/>
  <p:tag name="KSO_WM_TEMPLATE_INDEX" val="20191118"/>
  <p:tag name="KSO_WM_UNIT_LAYERLEVEL" val="1_1_1"/>
  <p:tag name="KSO_WM_TAG_VERSION" val="1.0"/>
  <p:tag name="KSO_WM_BEAUTIFY_FLAG" val="#wm#"/>
  <p:tag name="KSO_WM_UNIT_COLOR_SCHEME_SHAPE_ID" val="10"/>
  <p:tag name="KSO_WM_UNIT_COLOR_SCHEME_PARENT_PAGE" val="0_3"/>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89.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1_1"/>
  <p:tag name="KSO_WM_UNIT_ID" val="custom20191118_2*l_h_a*1_1_1"/>
  <p:tag name="KSO_WM_TEMPLATE_CATEGORY" val="custom"/>
  <p:tag name="KSO_WM_TEMPLATE_INDEX" val="20191118"/>
  <p:tag name="KSO_WM_UNIT_LAYERLEVEL" val="1_1_1"/>
  <p:tag name="KSO_WM_TAG_VERSION" val="1.0"/>
  <p:tag name="KSO_WM_BEAUTIFY_FLAG" val="#wm#"/>
  <p:tag name="KSO_WM_UNIT_COLOR_SCHEME_SHAPE_ID" val="7"/>
  <p:tag name="KSO_WM_UNIT_COLOR_SCHEME_PARENT_PAGE" val="0_3"/>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3_1"/>
  <p:tag name="KSO_WM_UNIT_ID" val="custom20191118_2*l_h_a*1_3_1"/>
  <p:tag name="KSO_WM_TEMPLATE_CATEGORY" val="custom"/>
  <p:tag name="KSO_WM_TEMPLATE_INDEX" val="20191118"/>
  <p:tag name="KSO_WM_UNIT_LAYERLEVEL" val="1_1_1"/>
  <p:tag name="KSO_WM_TAG_VERSION" val="1.0"/>
  <p:tag name="KSO_WM_BEAUTIFY_FLAG" val="#wm#"/>
  <p:tag name="KSO_WM_UNIT_COLOR_SCHEME_SHAPE_ID" val="9"/>
  <p:tag name="KSO_WM_UNIT_COLOR_SCHEME_PARENT_PAGE" val="0_3"/>
  <p:tag name="KSO_WM_UNIT_NOCLEAR"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0"/>
</p:tagLst>
</file>

<file path=ppt/tags/tag91.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5_1"/>
  <p:tag name="KSO_WM_UNIT_ID" val="custom20191118_2*l_h_a*1_5_1"/>
  <p:tag name="KSO_WM_TEMPLATE_CATEGORY" val="custom"/>
  <p:tag name="KSO_WM_TEMPLATE_INDEX" val="20191118"/>
  <p:tag name="KSO_WM_UNIT_LAYERLEVEL" val="1_1_1"/>
  <p:tag name="KSO_WM_TAG_VERSION" val="1.0"/>
  <p:tag name="KSO_WM_BEAUTIFY_FLAG" val="#wm#"/>
  <p:tag name="KSO_WM_UNIT_COLOR_SCHEME_SHAPE_ID" val="11"/>
  <p:tag name="KSO_WM_UNIT_COLOR_SCHEME_PARENT_PAGE" val="0_3"/>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92.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3_1"/>
  <p:tag name="KSO_WM_UNIT_ID" val="custom20191118_2*l_h_a*1_3_1"/>
  <p:tag name="KSO_WM_TEMPLATE_CATEGORY" val="custom"/>
  <p:tag name="KSO_WM_TEMPLATE_INDEX" val="20191118"/>
  <p:tag name="KSO_WM_UNIT_LAYERLEVEL" val="1_1_1"/>
  <p:tag name="KSO_WM_TAG_VERSION" val="1.0"/>
  <p:tag name="KSO_WM_BEAUTIFY_FLAG" val="#wm#"/>
  <p:tag name="KSO_WM_UNIT_COLOR_SCHEME_SHAPE_ID" val="9"/>
  <p:tag name="KSO_WM_UNIT_COLOR_SCHEME_PARENT_PAGE" val="0_3"/>
  <p:tag name="KSO_WM_UNIT_NOCLEAR" val="0"/>
  <p:tag name="KSO_WM_UNIT_DIAGRAM_ISNUMVISUAL" val="0"/>
  <p:tag name="KSO_WM_UNIT_DIAGRAM_ISREFERUNIT" val="0"/>
  <p:tag name="KSO_WM_UNIT_FILL_FORE_SCHEMECOLOR_INDEX" val="13"/>
  <p:tag name="KSO_WM_UNIT_FILL_TYPE" val="1"/>
  <p:tag name="KSO_WM_UNIT_TEXT_FILL_FORE_SCHEMECOLOR_INDEX" val="14"/>
  <p:tag name="KSO_WM_UNIT_TEXT_FILL_TYPE" val="1"/>
  <p:tag name="KSO_WM_UNIT_USESOURCEFORMAT_APPLY" val="0"/>
</p:tagLst>
</file>

<file path=ppt/tags/tag93.xml><?xml version="1.0" encoding="utf-8"?>
<p:tagLst xmlns:p="http://schemas.openxmlformats.org/presentationml/2006/main">
  <p:tag name="KSO_WM_UNIT_ISCONTENTSTITLE" val="0"/>
  <p:tag name="KSO_WM_UNIT_PRESET_TEXT" val="添加标题"/>
  <p:tag name="KSO_WM_UNIT_VALUE" val="10"/>
  <p:tag name="KSO_WM_UNIT_HIGHLIGHT" val="0"/>
  <p:tag name="KSO_WM_UNIT_COMPATIBLE" val="0"/>
  <p:tag name="KSO_WM_DIAGRAM_GROUP_CODE" val="l1-1"/>
  <p:tag name="KSO_WM_UNIT_TYPE" val="l_h_a"/>
  <p:tag name="KSO_WM_UNIT_INDEX" val="1_4_1"/>
  <p:tag name="KSO_WM_UNIT_ID" val="custom20191118_2*l_h_a*1_4_1"/>
  <p:tag name="KSO_WM_TEMPLATE_CATEGORY" val="custom"/>
  <p:tag name="KSO_WM_TEMPLATE_INDEX" val="20191118"/>
  <p:tag name="KSO_WM_UNIT_LAYERLEVEL" val="1_1_1"/>
  <p:tag name="KSO_WM_TAG_VERSION" val="1.0"/>
  <p:tag name="KSO_WM_BEAUTIFY_FLAG" val="#wm#"/>
  <p:tag name="KSO_WM_UNIT_COLOR_SCHEME_SHAPE_ID" val="10"/>
  <p:tag name="KSO_WM_UNIT_COLOR_SCHEME_PARENT_PAGE" val="0_3"/>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0"/>
</p:tagLst>
</file>

<file path=ppt/tags/tag94.xml><?xml version="1.0" encoding="utf-8"?>
<p:tagLst xmlns:p="http://schemas.openxmlformats.org/presentationml/2006/main">
  <p:tag name="KSO_WM_SLIDE_ID" val="custom20191118_2"/>
  <p:tag name="KSO_WM_SLIDE_ITEM_CNT" val="6"/>
  <p:tag name="KSO_WM_SLIDE_INDEX" val="2"/>
  <p:tag name="KSO_WM_TAG_VERSION" val="1.0"/>
  <p:tag name="KSO_WM_BEAUTIFY_FLAG" val="#wm#"/>
  <p:tag name="KSO_WM_TEMPLATE_CATEGORY" val="custom"/>
  <p:tag name="KSO_WM_TEMPLATE_INDEX" val="20191118"/>
  <p:tag name="KSO_WM_SLIDE_TYPE" val="text"/>
  <p:tag name="KSO_WM_SLIDE_SUBTYPE" val="diag"/>
  <p:tag name="KSO_WM_SLIDE_SIZE" val="482.682*297.346"/>
  <p:tag name="KSO_WM_SLIDE_POSITION" val="238.659*178.55"/>
  <p:tag name="KSO_WM_DIAGRAM_GROUP_CODE" val="l1-1"/>
  <p:tag name="KSO_WM_SLIDE_LAYOUT" val="a_l"/>
  <p:tag name="KSO_WM_SLIDE_LAYOUT_CNT" val="1_1"/>
  <p:tag name="KSO_WM_SLIDE_DIAGTYPE" val="l"/>
  <p:tag name="KSO_WM_SLIDE_COLORSCHEME_VERSION" val="3.2"/>
  <p:tag name="KSO_WM_TEMPLATE_SUBCATEGORY" val="0"/>
</p:tagLst>
</file>

<file path=ppt/tags/tag95.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118_3*a*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96.xml><?xml version="1.0" encoding="utf-8"?>
<p:tagLst xmlns:p="http://schemas.openxmlformats.org/presentationml/2006/main">
  <p:tag name="KSO_WM_UNIT_PRESET_TEXT" val="/01"/>
  <p:tag name="KSO_WM_UNIT_VALUE" val="9"/>
  <p:tag name="KSO_WM_UNIT_HIGHLIGHT" val="0"/>
  <p:tag name="KSO_WM_UNIT_COMPATIBLE" val="0"/>
  <p:tag name="KSO_WM_UNIT_TYPE" val="e"/>
  <p:tag name="KSO_WM_UNIT_INDEX" val="1"/>
  <p:tag name="KSO_WM_UNIT_ID" val="custom20191118_3*e*1"/>
  <p:tag name="KSO_WM_TEMPLATE_CATEGORY" val="custom"/>
  <p:tag name="KSO_WM_TEMPLATE_INDEX" val="20191118"/>
  <p:tag name="KSO_WM_UNIT_LAYERLEVEL" val="1"/>
  <p:tag name="KSO_WM_TAG_VERSION" val="1.0"/>
  <p:tag name="KSO_WM_BEAUTIFY_FLAG" val="#wm#"/>
  <p:tag name="KSO_WM_UNIT_NOCLEAR" val="0"/>
  <p:tag name="KSO_WM_UNIT_DIAGRAM_ISNUMVISUAL" val="0"/>
  <p:tag name="KSO_WM_UNIT_DIAGRAM_ISREFERUNIT" val="0"/>
</p:tagLst>
</file>

<file path=ppt/tags/tag97.xml><?xml version="1.0" encoding="utf-8"?>
<p:tagLst xmlns:p="http://schemas.openxmlformats.org/presentationml/2006/main">
  <p:tag name="KSO_WM_SLIDE_ID" val="custom20191118_3"/>
  <p:tag name="KSO_WM_SLIDE_ITEM_CNT" val="0"/>
  <p:tag name="KSO_WM_SLIDE_INDEX" val="3"/>
  <p:tag name="KSO_WM_TAG_VERSION" val="1.0"/>
  <p:tag name="KSO_WM_BEAUTIFY_FLAG" val="#wm#"/>
  <p:tag name="KSO_WM_TEMPLATE_CATEGORY" val="custom"/>
  <p:tag name="KSO_WM_TEMPLATE_INDEX" val="20191118"/>
  <p:tag name="KSO_WM_SLIDE_LAYOUT" val="a_b_e"/>
  <p:tag name="KSO_WM_SLIDE_LAYOUT_CNT" val="1_1_1"/>
  <p:tag name="KSO_WM_SLIDE_TYPE" val="sectionTitle"/>
  <p:tag name="KSO_WM_SLIDE_SUBTYPE" val="pureTxt"/>
  <p:tag name="KSO_WM_TEMPLATE_SUBCATEGORY" val="0"/>
</p:tagLst>
</file>

<file path=ppt/tags/tag98.xml><?xml version="1.0" encoding="utf-8"?>
<p:tagLst xmlns:p="http://schemas.openxmlformats.org/presentationml/2006/main">
  <p:tag name="KSO_WM_UNIT_HIGHLIGHT" val="0"/>
  <p:tag name="KSO_WM_UNIT_COMPATIBLE" val="0"/>
  <p:tag name="KSO_WM_UNIT_ID" val="custom20191118_4*a*1"/>
  <p:tag name="KSO_WM_TEMPLATE_CATEGORY" val="custom"/>
  <p:tag name="KSO_WM_TEMPLATE_INDEX" val="20191118"/>
  <p:tag name="KSO_WM_UNIT_LAYERLEVEL" val="1"/>
  <p:tag name="KSO_WM_TAG_VERSION" val="1.0"/>
  <p:tag name="KSO_WM_BEAUTIFY_FLAG" val="#wm#"/>
  <p:tag name="KSO_WM_UNIT_ISCONTENTSTITLE" val="0"/>
  <p:tag name="KSO_WM_UNIT_PRESET_TEXT" val="单击此处添加标题"/>
  <p:tag name="KSO_WM_UNIT_VALUE" val="44"/>
  <p:tag name="KSO_WM_UNIT_TYPE" val="a"/>
  <p:tag name="KSO_WM_UNIT_INDEX" val="1"/>
  <p:tag name="KSO_WM_UNIT_NOCLEAR" val="0"/>
  <p:tag name="KSO_WM_UNIT_DIAGRAM_ISNUMVISUAL" val="0"/>
  <p:tag name="KSO_WM_UNIT_DIAGRAM_ISREFERUNIT" val="0"/>
</p:tagLst>
</file>

<file path=ppt/tags/tag99.xml><?xml version="1.0" encoding="utf-8"?>
<p:tagLst xmlns:p="http://schemas.openxmlformats.org/presentationml/2006/main">
  <p:tag name="KSO_WM_UNIT_HIGHLIGHT" val="0"/>
  <p:tag name="KSO_WM_UNIT_COMPATIBLE" val="0"/>
  <p:tag name="KSO_WM_UNIT_ID" val="custom20191118_4*f*1"/>
  <p:tag name="KSO_WM_TEMPLATE_CATEGORY" val="custom"/>
  <p:tag name="KSO_WM_TEMPLATE_INDEX" val="2019111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TYPE" val="f"/>
  <p:tag name="KSO_WM_UNIT_INDEX" val="1"/>
  <p:tag name="KSO_WM_UNIT_NOCLEAR" val="0"/>
  <p:tag name="KSO_WM_UNIT_DIAGRAM_ISNUMVISUAL" val="0"/>
  <p:tag name="KSO_WM_UNIT_DIAGRAM_ISREFERUNIT" val="0"/>
</p:tagLst>
</file>

<file path=ppt/theme/theme1.xml><?xml version="1.0" encoding="utf-8"?>
<a:theme xmlns:a="http://schemas.openxmlformats.org/drawingml/2006/main" name="1_Office 主题​​">
  <a:themeElements>
    <a:clrScheme name="20191118">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WPS 演示</Application>
  <PresentationFormat>宽屏</PresentationFormat>
  <Paragraphs>200</Paragraphs>
  <Slides>21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Impact</vt:lpstr>
      <vt:lpstr>Arial Unicode MS</vt:lpstr>
      <vt:lpstr>Calibri</vt:lpstr>
      <vt:lpstr>Arial</vt:lpstr>
      <vt:lpstr>1_Office 主题​​</vt:lpstr>
      <vt:lpstr>ACG网站</vt:lpstr>
      <vt:lpstr>PowerPoint 演示文稿</vt:lpstr>
      <vt:lpstr>项目介绍</vt:lpstr>
      <vt:lpstr>ACG网站</vt:lpstr>
      <vt:lpstr>项目分析</vt:lpstr>
      <vt:lpstr>项目分析（原因）</vt:lpstr>
      <vt:lpstr>网站内容</vt:lpstr>
      <vt:lpstr>PowerPoint 演示文稿</vt:lpstr>
      <vt:lpstr>总体设计</vt:lpstr>
      <vt:lpstr>PowerPoint 演示文稿</vt:lpstr>
      <vt:lpstr>PowerPoint 演示文稿</vt:lpstr>
      <vt:lpstr>PowerPoint 演示文稿</vt:lpstr>
      <vt:lpstr>设计步骤</vt:lpstr>
      <vt:lpstr>PowerPoint 演示文稿</vt:lpstr>
      <vt:lpstr>PowerPoint 演示文稿</vt:lpstr>
      <vt:lpstr>参考资料</vt:lpstr>
      <vt:lpstr>参考资料</vt:lpstr>
      <vt:lpstr>小组分工</vt:lpstr>
      <vt:lpstr>小组PPT分工</vt:lpstr>
      <vt:lpstr>小组软件制作分工</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ACG网站</dc:title>
  <dc:creator>MACHENIKE</dc:creator>
  <cp:lastModifiedBy>Flow~</cp:lastModifiedBy>
  <cp:revision>50</cp:revision>
  <dcterms:created xsi:type="dcterms:W3CDTF">2019-03-02T02:27:00Z</dcterms:created>
  <dcterms:modified xsi:type="dcterms:W3CDTF">2019-03-17T06:23:59Z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