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60"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1D273-D682-46A5-9B06-68A46861FEF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76C2D1-2FE4-436E-A7C6-13145062826B}">
      <dgm:prSet phldrT="[Text]"/>
      <dgm:spPr/>
      <dgm:t>
        <a:bodyPr/>
        <a:lstStyle/>
        <a:p>
          <a:r>
            <a:rPr lang="en-US" dirty="0"/>
            <a:t>Model</a:t>
          </a:r>
        </a:p>
      </dgm:t>
    </dgm:pt>
    <dgm:pt modelId="{548C42B6-3C90-403C-AFAA-7CFA35ED8F06}" type="parTrans" cxnId="{1ECE66AE-7A6B-489C-AAF3-D0B7BFE6FD4E}">
      <dgm:prSet/>
      <dgm:spPr/>
      <dgm:t>
        <a:bodyPr/>
        <a:lstStyle/>
        <a:p>
          <a:endParaRPr lang="en-US"/>
        </a:p>
      </dgm:t>
    </dgm:pt>
    <dgm:pt modelId="{86F574C6-32E6-48FB-B48F-BE6A1757C303}" type="sibTrans" cxnId="{1ECE66AE-7A6B-489C-AAF3-D0B7BFE6FD4E}">
      <dgm:prSet/>
      <dgm:spPr/>
      <dgm:t>
        <a:bodyPr/>
        <a:lstStyle/>
        <a:p>
          <a:endParaRPr lang="en-US"/>
        </a:p>
      </dgm:t>
    </dgm:pt>
    <dgm:pt modelId="{BEC230AA-7543-4CE1-B7D4-85C1B9660BFE}">
      <dgm:prSet phldrT="[Text]"/>
      <dgm:spPr/>
      <dgm:t>
        <a:bodyPr/>
        <a:lstStyle/>
        <a:p>
          <a:r>
            <a:rPr lang="en-US" dirty="0"/>
            <a:t>View</a:t>
          </a:r>
        </a:p>
      </dgm:t>
    </dgm:pt>
    <dgm:pt modelId="{E97394F5-529A-4808-B7B7-A515A15479D8}" type="parTrans" cxnId="{2602E493-A8A4-4D15-B20F-A6425241B836}">
      <dgm:prSet/>
      <dgm:spPr/>
      <dgm:t>
        <a:bodyPr/>
        <a:lstStyle/>
        <a:p>
          <a:endParaRPr lang="en-US"/>
        </a:p>
      </dgm:t>
    </dgm:pt>
    <dgm:pt modelId="{EC0540FD-F3DB-4785-9684-60BC0B1326C9}" type="sibTrans" cxnId="{2602E493-A8A4-4D15-B20F-A6425241B836}">
      <dgm:prSet/>
      <dgm:spPr/>
      <dgm:t>
        <a:bodyPr/>
        <a:lstStyle/>
        <a:p>
          <a:endParaRPr lang="en-US"/>
        </a:p>
      </dgm:t>
    </dgm:pt>
    <dgm:pt modelId="{B5296A22-834E-4838-AE85-7E35C90A93D5}">
      <dgm:prSet phldrT="[Text]"/>
      <dgm:spPr/>
      <dgm:t>
        <a:bodyPr/>
        <a:lstStyle/>
        <a:p>
          <a:r>
            <a:rPr lang="en-US" dirty="0"/>
            <a:t>Controller</a:t>
          </a:r>
        </a:p>
      </dgm:t>
    </dgm:pt>
    <dgm:pt modelId="{23580373-2D64-46BF-8B97-98ABFE08C511}" type="parTrans" cxnId="{6DAD719E-6E77-4BC4-A56C-D243E33B2CE7}">
      <dgm:prSet/>
      <dgm:spPr/>
      <dgm:t>
        <a:bodyPr/>
        <a:lstStyle/>
        <a:p>
          <a:endParaRPr lang="en-US"/>
        </a:p>
      </dgm:t>
    </dgm:pt>
    <dgm:pt modelId="{33260297-13BD-438A-A660-0918A3C159FD}" type="sibTrans" cxnId="{6DAD719E-6E77-4BC4-A56C-D243E33B2CE7}">
      <dgm:prSet/>
      <dgm:spPr/>
      <dgm:t>
        <a:bodyPr/>
        <a:lstStyle/>
        <a:p>
          <a:endParaRPr lang="en-US"/>
        </a:p>
      </dgm:t>
    </dgm:pt>
    <dgm:pt modelId="{7EED9990-EDA7-41B0-9779-05BF50CCB4FF}" type="pres">
      <dgm:prSet presAssocID="{48C1D273-D682-46A5-9B06-68A46861FEF0}" presName="diagram" presStyleCnt="0">
        <dgm:presLayoutVars>
          <dgm:dir/>
          <dgm:resizeHandles val="exact"/>
        </dgm:presLayoutVars>
      </dgm:prSet>
      <dgm:spPr/>
    </dgm:pt>
    <dgm:pt modelId="{E36C9D28-9933-4B36-8DDE-60F4B28C1AA5}" type="pres">
      <dgm:prSet presAssocID="{C776C2D1-2FE4-436E-A7C6-13145062826B}" presName="node" presStyleLbl="node1" presStyleIdx="0" presStyleCnt="3" custScaleX="14264" custScaleY="4991" custLinFactNeighborX="17110" custLinFactNeighborY="-42814">
        <dgm:presLayoutVars>
          <dgm:bulletEnabled val="1"/>
        </dgm:presLayoutVars>
      </dgm:prSet>
      <dgm:spPr/>
    </dgm:pt>
    <dgm:pt modelId="{827CB376-47D5-4A64-BE27-EABE463926E0}" type="pres">
      <dgm:prSet presAssocID="{86F574C6-32E6-48FB-B48F-BE6A1757C303}" presName="sibTrans" presStyleCnt="0"/>
      <dgm:spPr/>
    </dgm:pt>
    <dgm:pt modelId="{9EA212FF-F77F-4420-88CE-E9D7567A907A}" type="pres">
      <dgm:prSet presAssocID="{BEC230AA-7543-4CE1-B7D4-85C1B9660BFE}" presName="node" presStyleLbl="node1" presStyleIdx="1" presStyleCnt="3" custScaleX="8297" custScaleY="4889" custLinFactNeighborX="-42317" custLinFactNeighborY="5536">
        <dgm:presLayoutVars>
          <dgm:bulletEnabled val="1"/>
        </dgm:presLayoutVars>
      </dgm:prSet>
      <dgm:spPr/>
    </dgm:pt>
    <dgm:pt modelId="{ECBF8CF8-DA4A-47C9-A414-B6008772EDE6}" type="pres">
      <dgm:prSet presAssocID="{EC0540FD-F3DB-4785-9684-60BC0B1326C9}" presName="sibTrans" presStyleCnt="0"/>
      <dgm:spPr/>
    </dgm:pt>
    <dgm:pt modelId="{54CD3B95-3ED1-44AA-A73D-9D0CF9B6E378}" type="pres">
      <dgm:prSet presAssocID="{B5296A22-834E-4838-AE85-7E35C90A93D5}" presName="node" presStyleLbl="node1" presStyleIdx="2" presStyleCnt="3" custScaleX="12549" custScaleY="4942" custLinFactNeighborX="7803" custLinFactNeighborY="4705">
        <dgm:presLayoutVars>
          <dgm:bulletEnabled val="1"/>
        </dgm:presLayoutVars>
      </dgm:prSet>
      <dgm:spPr/>
    </dgm:pt>
  </dgm:ptLst>
  <dgm:cxnLst>
    <dgm:cxn modelId="{15006456-A743-48BA-9427-B44923B8E497}" type="presOf" srcId="{BEC230AA-7543-4CE1-B7D4-85C1B9660BFE}" destId="{9EA212FF-F77F-4420-88CE-E9D7567A907A}" srcOrd="0" destOrd="0" presId="urn:microsoft.com/office/officeart/2005/8/layout/default"/>
    <dgm:cxn modelId="{2602E493-A8A4-4D15-B20F-A6425241B836}" srcId="{48C1D273-D682-46A5-9B06-68A46861FEF0}" destId="{BEC230AA-7543-4CE1-B7D4-85C1B9660BFE}" srcOrd="1" destOrd="0" parTransId="{E97394F5-529A-4808-B7B7-A515A15479D8}" sibTransId="{EC0540FD-F3DB-4785-9684-60BC0B1326C9}"/>
    <dgm:cxn modelId="{6DAD719E-6E77-4BC4-A56C-D243E33B2CE7}" srcId="{48C1D273-D682-46A5-9B06-68A46861FEF0}" destId="{B5296A22-834E-4838-AE85-7E35C90A93D5}" srcOrd="2" destOrd="0" parTransId="{23580373-2D64-46BF-8B97-98ABFE08C511}" sibTransId="{33260297-13BD-438A-A660-0918A3C159FD}"/>
    <dgm:cxn modelId="{C8B407A8-F139-447F-AA24-9C1EEBF579EF}" type="presOf" srcId="{B5296A22-834E-4838-AE85-7E35C90A93D5}" destId="{54CD3B95-3ED1-44AA-A73D-9D0CF9B6E378}" srcOrd="0" destOrd="0" presId="urn:microsoft.com/office/officeart/2005/8/layout/default"/>
    <dgm:cxn modelId="{1ECE66AE-7A6B-489C-AAF3-D0B7BFE6FD4E}" srcId="{48C1D273-D682-46A5-9B06-68A46861FEF0}" destId="{C776C2D1-2FE4-436E-A7C6-13145062826B}" srcOrd="0" destOrd="0" parTransId="{548C42B6-3C90-403C-AFAA-7CFA35ED8F06}" sibTransId="{86F574C6-32E6-48FB-B48F-BE6A1757C303}"/>
    <dgm:cxn modelId="{3C2A33F3-A896-4900-A1B4-473A31CB64AF}" type="presOf" srcId="{48C1D273-D682-46A5-9B06-68A46861FEF0}" destId="{7EED9990-EDA7-41B0-9779-05BF50CCB4FF}" srcOrd="0" destOrd="0" presId="urn:microsoft.com/office/officeart/2005/8/layout/default"/>
    <dgm:cxn modelId="{971FF6FC-B051-4AFE-A97A-D1459389E63F}" type="presOf" srcId="{C776C2D1-2FE4-436E-A7C6-13145062826B}" destId="{E36C9D28-9933-4B36-8DDE-60F4B28C1AA5}" srcOrd="0" destOrd="0" presId="urn:microsoft.com/office/officeart/2005/8/layout/default"/>
    <dgm:cxn modelId="{8AD8073C-9FA5-46F1-97CE-BD794E948B89}" type="presParOf" srcId="{7EED9990-EDA7-41B0-9779-05BF50CCB4FF}" destId="{E36C9D28-9933-4B36-8DDE-60F4B28C1AA5}" srcOrd="0" destOrd="0" presId="urn:microsoft.com/office/officeart/2005/8/layout/default"/>
    <dgm:cxn modelId="{F103DB61-07AA-41CC-AB8C-2408F63AF631}" type="presParOf" srcId="{7EED9990-EDA7-41B0-9779-05BF50CCB4FF}" destId="{827CB376-47D5-4A64-BE27-EABE463926E0}" srcOrd="1" destOrd="0" presId="urn:microsoft.com/office/officeart/2005/8/layout/default"/>
    <dgm:cxn modelId="{54BAEB2B-3A37-4911-ABC3-35C9654DC59A}" type="presParOf" srcId="{7EED9990-EDA7-41B0-9779-05BF50CCB4FF}" destId="{9EA212FF-F77F-4420-88CE-E9D7567A907A}" srcOrd="2" destOrd="0" presId="urn:microsoft.com/office/officeart/2005/8/layout/default"/>
    <dgm:cxn modelId="{638155F4-A34A-4A50-B00B-E995B3648839}" type="presParOf" srcId="{7EED9990-EDA7-41B0-9779-05BF50CCB4FF}" destId="{ECBF8CF8-DA4A-47C9-A414-B6008772EDE6}" srcOrd="3" destOrd="0" presId="urn:microsoft.com/office/officeart/2005/8/layout/default"/>
    <dgm:cxn modelId="{1FAC5EA5-DC08-4E00-8605-2081C99326C8}" type="presParOf" srcId="{7EED9990-EDA7-41B0-9779-05BF50CCB4FF}" destId="{54CD3B95-3ED1-44AA-A73D-9D0CF9B6E37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C9D28-9933-4B36-8DDE-60F4B28C1AA5}">
      <dsp:nvSpPr>
        <dsp:cNvPr id="0" name=""/>
        <dsp:cNvSpPr/>
      </dsp:nvSpPr>
      <dsp:spPr>
        <a:xfrm>
          <a:off x="3822079" y="48148"/>
          <a:ext cx="1378286" cy="289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Model</a:t>
          </a:r>
        </a:p>
      </dsp:txBody>
      <dsp:txXfrm>
        <a:off x="3822079" y="48148"/>
        <a:ext cx="1378286" cy="289359"/>
      </dsp:txXfrm>
    </dsp:sp>
    <dsp:sp modelId="{9EA212FF-F77F-4420-88CE-E9D7567A907A}">
      <dsp:nvSpPr>
        <dsp:cNvPr id="0" name=""/>
        <dsp:cNvSpPr/>
      </dsp:nvSpPr>
      <dsp:spPr>
        <a:xfrm>
          <a:off x="424385" y="2854253"/>
          <a:ext cx="801713" cy="2834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View</a:t>
          </a:r>
        </a:p>
      </dsp:txBody>
      <dsp:txXfrm>
        <a:off x="424385" y="2854253"/>
        <a:ext cx="801713" cy="283445"/>
      </dsp:txXfrm>
    </dsp:sp>
    <dsp:sp modelId="{54CD3B95-3ED1-44AA-A73D-9D0CF9B6E378}">
      <dsp:nvSpPr>
        <dsp:cNvPr id="0" name=""/>
        <dsp:cNvSpPr/>
      </dsp:nvSpPr>
      <dsp:spPr>
        <a:xfrm>
          <a:off x="7035311" y="2804538"/>
          <a:ext cx="1212571" cy="286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Controller</a:t>
          </a:r>
        </a:p>
      </dsp:txBody>
      <dsp:txXfrm>
        <a:off x="7035311" y="2804538"/>
        <a:ext cx="1212571" cy="2865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36875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1777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85595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8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49459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03912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27016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43332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71437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859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7972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29151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97440-BED1-4547-8D6E-571D61839386}"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24659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7156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97440-BED1-4547-8D6E-571D61839386}"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9832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93023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94461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1E8181-5321-484B-B642-5502DE9388BB}" type="slidenum">
              <a:rPr lang="en-US" smtClean="0"/>
              <a:t>‹#›</a:t>
            </a:fld>
            <a:endParaRPr lang="en-US"/>
          </a:p>
        </p:txBody>
      </p:sp>
    </p:spTree>
    <p:extLst>
      <p:ext uri="{BB962C8B-B14F-4D97-AF65-F5344CB8AC3E}">
        <p14:creationId xmlns:p14="http://schemas.microsoft.com/office/powerpoint/2010/main" val="1599851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nect_Four"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group-sm3/connect4-sm3/tree/master/docs/javadoc"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24-CCDF-4896-85DF-C25D45D9BD7A}"/>
              </a:ext>
            </a:extLst>
          </p:cNvPr>
          <p:cNvSpPr>
            <a:spLocks noGrp="1"/>
          </p:cNvSpPr>
          <p:nvPr>
            <p:ph type="ctrTitle"/>
          </p:nvPr>
        </p:nvSpPr>
        <p:spPr/>
        <p:txBody>
          <a:bodyPr/>
          <a:lstStyle/>
          <a:p>
            <a:r>
              <a:rPr lang="en-US" dirty="0"/>
              <a:t>Group 3 San Marcos</a:t>
            </a:r>
          </a:p>
        </p:txBody>
      </p:sp>
      <p:sp>
        <p:nvSpPr>
          <p:cNvPr id="3" name="Subtitle 2">
            <a:extLst>
              <a:ext uri="{FF2B5EF4-FFF2-40B4-BE49-F238E27FC236}">
                <a16:creationId xmlns:a16="http://schemas.microsoft.com/office/drawing/2014/main" id="{044F15B4-3A8B-4474-A293-975F0FDF8C31}"/>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Jacob Hopkins, Andrew Kelly, Anne Leach, Daniel Lopez</a:t>
            </a:r>
          </a:p>
        </p:txBody>
      </p:sp>
    </p:spTree>
    <p:extLst>
      <p:ext uri="{BB962C8B-B14F-4D97-AF65-F5344CB8AC3E}">
        <p14:creationId xmlns:p14="http://schemas.microsoft.com/office/powerpoint/2010/main" val="6617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Overview</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Our goal was to simulate the classic Connect 4 game following the Model-View-Controller design pattern.</a:t>
            </a:r>
          </a:p>
          <a:p>
            <a:r>
              <a:rPr lang="en-US" dirty="0"/>
              <a:t>Language: Java 12</a:t>
            </a:r>
          </a:p>
          <a:p>
            <a:pPr lvl="1"/>
            <a:r>
              <a:rPr lang="en-US" dirty="0"/>
              <a:t>Additional Libraries: JavaFX, J-Unit</a:t>
            </a:r>
          </a:p>
          <a:p>
            <a:pPr lvl="1"/>
            <a:r>
              <a:rPr lang="en-US" dirty="0"/>
              <a:t>Tools: Apache Maven</a:t>
            </a:r>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Connect 4 Game</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92B5CB8-3154-4DB8-857F-C9DAB5659E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78098" y="3429000"/>
            <a:ext cx="3777582" cy="2825425"/>
          </a:xfrm>
          <a:prstGeom prst="rect">
            <a:avLst/>
          </a:prstGeom>
        </p:spPr>
      </p:pic>
      <p:sp>
        <p:nvSpPr>
          <p:cNvPr id="13" name="TextBox 12">
            <a:extLst>
              <a:ext uri="{FF2B5EF4-FFF2-40B4-BE49-F238E27FC236}">
                <a16:creationId xmlns:a16="http://schemas.microsoft.com/office/drawing/2014/main" id="{74C77294-F291-4B4C-B0E1-FE71495DFB9B}"/>
              </a:ext>
            </a:extLst>
          </p:cNvPr>
          <p:cNvSpPr txBox="1"/>
          <p:nvPr/>
        </p:nvSpPr>
        <p:spPr>
          <a:xfrm>
            <a:off x="7378098" y="6164694"/>
            <a:ext cx="3777573" cy="138499"/>
          </a:xfrm>
          <a:prstGeom prst="rect">
            <a:avLst/>
          </a:prstGeom>
          <a:noFill/>
        </p:spPr>
        <p:txBody>
          <a:bodyPr wrap="square" rtlCol="0">
            <a:spAutoFit/>
          </a:bodyPr>
          <a:lstStyle/>
          <a:p>
            <a:r>
              <a:rPr lang="en-US" sz="300">
                <a:hlinkClick r:id="rId3" tooltip="https://en.wikipedia.org/wiki/Connect_Four"/>
              </a:rPr>
              <a:t>This Photo</a:t>
            </a:r>
            <a:r>
              <a:rPr lang="en-US" sz="300"/>
              <a:t> by Unknown Author is licensed under </a:t>
            </a:r>
            <a:r>
              <a:rPr lang="en-US" sz="300">
                <a:hlinkClick r:id="rId4" tooltip="https://creativecommons.org/licenses/by-sa/3.0/"/>
              </a:rPr>
              <a:t>CC BY-SA</a:t>
            </a:r>
            <a:endParaRPr lang="en-US" sz="300"/>
          </a:p>
        </p:txBody>
      </p:sp>
    </p:spTree>
    <p:extLst>
      <p:ext uri="{BB962C8B-B14F-4D97-AF65-F5344CB8AC3E}">
        <p14:creationId xmlns:p14="http://schemas.microsoft.com/office/powerpoint/2010/main" val="18166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Goals</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Use of Git and avoiding merging conflicts with group.</a:t>
            </a:r>
          </a:p>
          <a:p>
            <a:r>
              <a:rPr lang="en-US" dirty="0"/>
              <a:t>Agile Software Development method</a:t>
            </a:r>
          </a:p>
          <a:p>
            <a:pPr lvl="1"/>
            <a:r>
              <a:rPr lang="en-US" dirty="0"/>
              <a:t>Plan, Development, Early release, Feedback, and continual improvement.</a:t>
            </a:r>
          </a:p>
          <a:p>
            <a:r>
              <a:rPr lang="en-US" dirty="0"/>
              <a:t>Automated Testing using Junit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Development Process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65CED7C2-C066-4E3B-B327-5F8AB4F46A02}"/>
              </a:ext>
            </a:extLst>
          </p:cNvPr>
          <p:cNvPicPr>
            <a:picLocks noChangeAspect="1"/>
          </p:cNvPicPr>
          <p:nvPr/>
        </p:nvPicPr>
        <p:blipFill>
          <a:blip r:embed="rId2"/>
          <a:stretch>
            <a:fillRect/>
          </a:stretch>
        </p:blipFill>
        <p:spPr>
          <a:xfrm>
            <a:off x="6771954" y="3866147"/>
            <a:ext cx="3278559" cy="2396289"/>
          </a:xfrm>
          <a:prstGeom prst="rect">
            <a:avLst/>
          </a:prstGeom>
        </p:spPr>
      </p:pic>
    </p:spTree>
    <p:extLst>
      <p:ext uri="{BB962C8B-B14F-4D97-AF65-F5344CB8AC3E}">
        <p14:creationId xmlns:p14="http://schemas.microsoft.com/office/powerpoint/2010/main" val="6950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normAutofit fontScale="92500" lnSpcReduction="10000"/>
          </a:bodyPr>
          <a:lstStyle/>
          <a:p>
            <a:r>
              <a:rPr lang="en-US" dirty="0"/>
              <a:t>For single player games an AI script was made which determines optimal placement by means of a series of comparisons.  </a:t>
            </a:r>
          </a:p>
          <a:p>
            <a:r>
              <a:rPr lang="en-US" dirty="0"/>
              <a:t>Evaluates each column individually, storing each score in an array. A.I. then returns the highest scoring column.  </a:t>
            </a:r>
          </a:p>
          <a:p>
            <a:r>
              <a:rPr lang="en-US" dirty="0"/>
              <a:t>The scoring algorithm will first check for a win condition.  A placement resulting in its own victory will yield the highest score, while a player win condition is given the second highest.  </a:t>
            </a:r>
          </a:p>
          <a:p>
            <a:r>
              <a:rPr lang="en-US" dirty="0"/>
              <a:t>Next the algorithm will check if the column is adjacent to two or fewer pieces of the same color.  This is given the next highest scores, as such placement will be either offensive or defensive depending on the piece color. </a:t>
            </a:r>
          </a:p>
          <a:p>
            <a:r>
              <a:rPr lang="en-US" dirty="0"/>
              <a:t>Lastly, if placing a piece would set up the player for a win, it is given the lowest score, unless such a placement would result in the AI winning. The highest scoring column is returned.</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A.I. Algorithm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57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pic>
        <p:nvPicPr>
          <p:cNvPr id="7" name="Content Placeholder 6" descr="A close up of a map&#10;&#10;Description automatically generated">
            <a:extLst>
              <a:ext uri="{FF2B5EF4-FFF2-40B4-BE49-F238E27FC236}">
                <a16:creationId xmlns:a16="http://schemas.microsoft.com/office/drawing/2014/main" id="{0DD3095F-927A-4CDF-BA21-91FACF2B3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345" y="1704069"/>
            <a:ext cx="7343310" cy="4830544"/>
          </a:xfrm>
        </p:spPr>
      </p:pic>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Uml</a:t>
            </a:r>
            <a:r>
              <a:rPr lang="en-US" sz="4400" b="1" dirty="0">
                <a:solidFill>
                  <a:schemeClr val="accent6">
                    <a:lumMod val="50000"/>
                  </a:schemeClr>
                </a:solidFill>
                <a:latin typeface="Calibri" panose="020F0502020204030204" pitchFamily="34" charset="0"/>
                <a:cs typeface="Calibri" panose="020F0502020204030204" pitchFamily="34" charset="0"/>
              </a:rPr>
              <a:t> Class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Diagram 7">
            <a:extLst>
              <a:ext uri="{FF2B5EF4-FFF2-40B4-BE49-F238E27FC236}">
                <a16:creationId xmlns:a16="http://schemas.microsoft.com/office/drawing/2014/main" id="{A0125501-65E7-493B-81C3-DDF8149A1EA9}"/>
              </a:ext>
            </a:extLst>
          </p:cNvPr>
          <p:cNvGraphicFramePr/>
          <p:nvPr>
            <p:extLst>
              <p:ext uri="{D42A27DB-BD31-4B8C-83A1-F6EECF244321}">
                <p14:modId xmlns:p14="http://schemas.microsoft.com/office/powerpoint/2010/main" val="3594786635"/>
              </p:ext>
            </p:extLst>
          </p:nvPr>
        </p:nvGraphicFramePr>
        <p:xfrm>
          <a:off x="1999916" y="1507960"/>
          <a:ext cx="9662695" cy="535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51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Statechart</a:t>
            </a:r>
            <a:r>
              <a:rPr lang="en-US" sz="4400" b="1" dirty="0">
                <a:solidFill>
                  <a:schemeClr val="accent6">
                    <a:lumMod val="50000"/>
                  </a:schemeClr>
                </a:solidFill>
                <a:latin typeface="Calibri" panose="020F0502020204030204" pitchFamily="34" charset="0"/>
                <a:cs typeface="Calibri" panose="020F0502020204030204" pitchFamily="34" charset="0"/>
              </a:rPr>
              <a:t>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6BEB4DA2-F1B3-4309-A397-9735D00F7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259" y="1877494"/>
            <a:ext cx="9692640" cy="463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5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659448" y="5377191"/>
            <a:ext cx="10772274" cy="2760514"/>
          </a:xfrm>
        </p:spPr>
        <p:txBody>
          <a:bodyPr>
            <a:normAutofit/>
          </a:bodyPr>
          <a:lstStyle/>
          <a:p>
            <a:r>
              <a:rPr lang="en-US" sz="1600" dirty="0"/>
              <a:t>Javadoc found in our </a:t>
            </a:r>
            <a:r>
              <a:rPr lang="en-US" sz="1600" dirty="0" err="1"/>
              <a:t>github</a:t>
            </a:r>
            <a:r>
              <a:rPr lang="en-US" sz="1600" dirty="0"/>
              <a:t> - </a:t>
            </a:r>
            <a:r>
              <a:rPr lang="en-US" sz="1600" dirty="0">
                <a:hlinkClick r:id="rId2"/>
              </a:rPr>
              <a:t>https://github.com/group-sm3/connect4-sm3/tree/master/docs/javadoc</a:t>
            </a:r>
            <a:endParaRPr lang="en-US" sz="1600"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Javadoc</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A6E6C46E-4725-40EF-B735-6C914E4A5CB7}"/>
              </a:ext>
            </a:extLst>
          </p:cNvPr>
          <p:cNvPicPr>
            <a:picLocks noChangeAspect="1"/>
          </p:cNvPicPr>
          <p:nvPr/>
        </p:nvPicPr>
        <p:blipFill rotWithShape="1">
          <a:blip r:embed="rId3"/>
          <a:srcRect t="9934" b="40117"/>
          <a:stretch/>
        </p:blipFill>
        <p:spPr>
          <a:xfrm>
            <a:off x="4026123" y="1975301"/>
            <a:ext cx="4038925" cy="2185517"/>
          </a:xfrm>
          <a:prstGeom prst="rect">
            <a:avLst/>
          </a:prstGeom>
        </p:spPr>
      </p:pic>
      <p:pic>
        <p:nvPicPr>
          <p:cNvPr id="8" name="Picture 7">
            <a:extLst>
              <a:ext uri="{FF2B5EF4-FFF2-40B4-BE49-F238E27FC236}">
                <a16:creationId xmlns:a16="http://schemas.microsoft.com/office/drawing/2014/main" id="{E142A196-47C3-405A-BABE-96BBEB704C32}"/>
              </a:ext>
            </a:extLst>
          </p:cNvPr>
          <p:cNvPicPr>
            <a:picLocks noChangeAspect="1"/>
          </p:cNvPicPr>
          <p:nvPr/>
        </p:nvPicPr>
        <p:blipFill rotWithShape="1">
          <a:blip r:embed="rId4"/>
          <a:srcRect t="10597" b="23157"/>
          <a:stretch/>
        </p:blipFill>
        <p:spPr>
          <a:xfrm>
            <a:off x="117591" y="1964660"/>
            <a:ext cx="3846575" cy="2760514"/>
          </a:xfrm>
          <a:prstGeom prst="rect">
            <a:avLst/>
          </a:prstGeom>
        </p:spPr>
      </p:pic>
      <p:pic>
        <p:nvPicPr>
          <p:cNvPr id="9" name="Picture 8">
            <a:extLst>
              <a:ext uri="{FF2B5EF4-FFF2-40B4-BE49-F238E27FC236}">
                <a16:creationId xmlns:a16="http://schemas.microsoft.com/office/drawing/2014/main" id="{4FE23CCA-5265-4199-903E-FFB856D4688E}"/>
              </a:ext>
            </a:extLst>
          </p:cNvPr>
          <p:cNvPicPr>
            <a:picLocks noChangeAspect="1"/>
          </p:cNvPicPr>
          <p:nvPr/>
        </p:nvPicPr>
        <p:blipFill rotWithShape="1">
          <a:blip r:embed="rId5"/>
          <a:srcRect t="10597" b="23157"/>
          <a:stretch/>
        </p:blipFill>
        <p:spPr>
          <a:xfrm>
            <a:off x="8149834" y="2008110"/>
            <a:ext cx="3846575" cy="2760514"/>
          </a:xfrm>
          <a:prstGeom prst="rect">
            <a:avLst/>
          </a:prstGeom>
        </p:spPr>
      </p:pic>
    </p:spTree>
    <p:extLst>
      <p:ext uri="{BB962C8B-B14F-4D97-AF65-F5344CB8AC3E}">
        <p14:creationId xmlns:p14="http://schemas.microsoft.com/office/powerpoint/2010/main" val="26199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80"/>
            <a:ext cx="10058400" cy="483418"/>
          </a:xfrm>
        </p:spPr>
        <p:txBody>
          <a:bodyPr/>
          <a:lstStyle/>
          <a:p>
            <a:r>
              <a:rPr lang="en-US" dirty="0"/>
              <a:t>The testcases are automatically executed using Apache Maven.</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Junit 5 Tests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D1E5787-70AA-4A43-BF39-4A11818C49B9}"/>
              </a:ext>
            </a:extLst>
          </p:cNvPr>
          <p:cNvPicPr>
            <a:picLocks noChangeAspect="1"/>
          </p:cNvPicPr>
          <p:nvPr/>
        </p:nvPicPr>
        <p:blipFill rotWithShape="1">
          <a:blip r:embed="rId2"/>
          <a:srcRect l="16033" t="29580" r="53829" b="14527"/>
          <a:stretch/>
        </p:blipFill>
        <p:spPr>
          <a:xfrm>
            <a:off x="528506" y="2592199"/>
            <a:ext cx="3674378" cy="3691156"/>
          </a:xfrm>
          <a:prstGeom prst="rect">
            <a:avLst/>
          </a:prstGeom>
        </p:spPr>
      </p:pic>
      <p:pic>
        <p:nvPicPr>
          <p:cNvPr id="7" name="Picture 6">
            <a:extLst>
              <a:ext uri="{FF2B5EF4-FFF2-40B4-BE49-F238E27FC236}">
                <a16:creationId xmlns:a16="http://schemas.microsoft.com/office/drawing/2014/main" id="{76AFA931-1203-42E5-984D-CD461D23F118}"/>
              </a:ext>
            </a:extLst>
          </p:cNvPr>
          <p:cNvPicPr>
            <a:picLocks noChangeAspect="1"/>
          </p:cNvPicPr>
          <p:nvPr/>
        </p:nvPicPr>
        <p:blipFill rotWithShape="1">
          <a:blip r:embed="rId3"/>
          <a:srcRect l="11765" t="15606" r="41377" b="16814"/>
          <a:stretch/>
        </p:blipFill>
        <p:spPr>
          <a:xfrm>
            <a:off x="4823671" y="2456598"/>
            <a:ext cx="6332010" cy="4253226"/>
          </a:xfrm>
          <a:prstGeom prst="rect">
            <a:avLst/>
          </a:prstGeom>
        </p:spPr>
      </p:pic>
    </p:spTree>
    <p:extLst>
      <p:ext uri="{BB962C8B-B14F-4D97-AF65-F5344CB8AC3E}">
        <p14:creationId xmlns:p14="http://schemas.microsoft.com/office/powerpoint/2010/main" val="379612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9281962" cy="3895915"/>
          </a:xfrm>
        </p:spPr>
        <p:txBody>
          <a:bodyPr/>
          <a:lstStyle/>
          <a:p>
            <a:r>
              <a:rPr lang="en-US" dirty="0"/>
              <a:t>Continue to work on merging the server/client files with the game model to allow for online multiplayer.</a:t>
            </a:r>
          </a:p>
          <a:p>
            <a:r>
              <a:rPr lang="en-US" dirty="0"/>
              <a:t>Update graphics.</a:t>
            </a:r>
          </a:p>
          <a:p>
            <a:r>
              <a:rPr lang="en-US" dirty="0"/>
              <a:t>Add audio.</a:t>
            </a:r>
          </a:p>
          <a:p>
            <a:r>
              <a:rPr lang="en-US" dirty="0"/>
              <a:t>Add more </a:t>
            </a:r>
            <a:r>
              <a:rPr lang="en-US"/>
              <a:t>user preferences.</a:t>
            </a: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fontScale="85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Future development and improvements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418126"/>
      </p:ext>
    </p:extLst>
  </p:cSld>
  <p:clrMapOvr>
    <a:masterClrMapping/>
  </p:clrMapOvr>
</p:sld>
</file>

<file path=ppt/theme/theme1.xml><?xml version="1.0" encoding="utf-8"?>
<a:theme xmlns:a="http://schemas.openxmlformats.org/drawingml/2006/main" name="Vapor Trai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195</TotalTime>
  <Words>353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Group 3 San Marcos</vt:lpstr>
      <vt:lpstr>Project Overview</vt:lpstr>
      <vt:lpstr>Project Goals</vt:lpstr>
      <vt:lpstr>Project Summary</vt:lpstr>
      <vt:lpstr>Project Summary</vt:lpstr>
      <vt:lpstr>Project Summary</vt:lpstr>
      <vt:lpstr>Project Summary</vt:lpstr>
      <vt:lpstr>Project Summary</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San Marcos</dc:title>
  <dc:creator>Lopez, Daniel A</dc:creator>
  <cp:lastModifiedBy>Lopez, Daniel A</cp:lastModifiedBy>
  <cp:revision>16</cp:revision>
  <dcterms:created xsi:type="dcterms:W3CDTF">2019-08-07T16:38:33Z</dcterms:created>
  <dcterms:modified xsi:type="dcterms:W3CDTF">2019-08-07T20:22:50Z</dcterms:modified>
</cp:coreProperties>
</file>