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5"/>
  </p:notesMasterIdLst>
  <p:sldIdLst>
    <p:sldId id="257" r:id="rId2"/>
    <p:sldId id="258" r:id="rId3"/>
    <p:sldId id="266" r:id="rId4"/>
    <p:sldId id="260" r:id="rId5"/>
    <p:sldId id="276" r:id="rId6"/>
    <p:sldId id="277" r:id="rId7"/>
    <p:sldId id="278" r:id="rId8"/>
    <p:sldId id="261" r:id="rId9"/>
    <p:sldId id="262" r:id="rId10"/>
    <p:sldId id="263" r:id="rId11"/>
    <p:sldId id="268" r:id="rId12"/>
    <p:sldId id="287" r:id="rId13"/>
    <p:sldId id="269" r:id="rId14"/>
    <p:sldId id="271" r:id="rId15"/>
    <p:sldId id="272" r:id="rId16"/>
    <p:sldId id="273" r:id="rId17"/>
    <p:sldId id="274" r:id="rId18"/>
    <p:sldId id="297" r:id="rId19"/>
    <p:sldId id="280" r:id="rId20"/>
    <p:sldId id="281" r:id="rId21"/>
    <p:sldId id="286" r:id="rId22"/>
    <p:sldId id="288" r:id="rId23"/>
    <p:sldId id="289" r:id="rId24"/>
    <p:sldId id="292" r:id="rId25"/>
    <p:sldId id="293" r:id="rId26"/>
    <p:sldId id="294" r:id="rId27"/>
    <p:sldId id="290" r:id="rId28"/>
    <p:sldId id="296" r:id="rId29"/>
    <p:sldId id="295" r:id="rId30"/>
    <p:sldId id="291" r:id="rId31"/>
    <p:sldId id="284" r:id="rId32"/>
    <p:sldId id="285"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0BD797-E18E-4471-8C39-4C889C8DA30C}">
          <p14:sldIdLst>
            <p14:sldId id="257"/>
            <p14:sldId id="258"/>
            <p14:sldId id="266"/>
            <p14:sldId id="260"/>
            <p14:sldId id="276"/>
            <p14:sldId id="277"/>
            <p14:sldId id="278"/>
            <p14:sldId id="261"/>
            <p14:sldId id="262"/>
            <p14:sldId id="263"/>
            <p14:sldId id="268"/>
            <p14:sldId id="287"/>
            <p14:sldId id="269"/>
            <p14:sldId id="271"/>
            <p14:sldId id="272"/>
            <p14:sldId id="273"/>
            <p14:sldId id="274"/>
            <p14:sldId id="297"/>
            <p14:sldId id="280"/>
            <p14:sldId id="281"/>
            <p14:sldId id="286"/>
            <p14:sldId id="288"/>
            <p14:sldId id="289"/>
            <p14:sldId id="292"/>
            <p14:sldId id="293"/>
            <p14:sldId id="294"/>
            <p14:sldId id="290"/>
            <p14:sldId id="296"/>
            <p14:sldId id="295"/>
            <p14:sldId id="291"/>
          </p14:sldIdLst>
        </p14:section>
        <p14:section name="Untitled Section" id="{6C3089CE-4589-49B3-9E26-76536435BA2D}">
          <p14:sldIdLst>
            <p14:sldId id="284"/>
            <p14:sldId id="285"/>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Ahtesham Uddin" initials="MAU" lastIdx="1" clrIdx="0">
    <p:extLst>
      <p:ext uri="{19B8F6BF-5375-455C-9EA6-DF929625EA0E}">
        <p15:presenceInfo xmlns:p15="http://schemas.microsoft.com/office/powerpoint/2012/main" userId="Mohammed Ahtesham Udd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1" autoAdjust="0"/>
    <p:restoredTop sz="95016" autoAdjust="0"/>
  </p:normalViewPr>
  <p:slideViewPr>
    <p:cSldViewPr snapToGrid="0">
      <p:cViewPr varScale="1">
        <p:scale>
          <a:sx n="82" d="100"/>
          <a:sy n="82" d="100"/>
        </p:scale>
        <p:origin x="96" y="114"/>
      </p:cViewPr>
      <p:guideLst/>
    </p:cSldViewPr>
  </p:slideViewPr>
  <p:notesTextViewPr>
    <p:cViewPr>
      <p:scale>
        <a:sx n="1" d="1"/>
        <a:sy n="1" d="1"/>
      </p:scale>
      <p:origin x="0" y="0"/>
    </p:cViewPr>
  </p:notesTextViewPr>
  <p:notesViewPr>
    <p:cSldViewPr snapToGrid="0">
      <p:cViewPr varScale="1">
        <p:scale>
          <a:sx n="65" d="100"/>
          <a:sy n="65" d="100"/>
        </p:scale>
        <p:origin x="2652"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F33D8-9A90-4BCD-901D-4A6BA101F4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266D628-AC94-4E90-AAC2-FA2C6FB20524}">
      <dgm:prSet custT="1"/>
      <dgm:spPr/>
      <dgm:t>
        <a:bodyPr/>
        <a:lstStyle/>
        <a:p>
          <a:pPr>
            <a:lnSpc>
              <a:spcPct val="100000"/>
            </a:lnSpc>
          </a:pPr>
          <a:r>
            <a:rPr lang="en-US" sz="1800" dirty="0"/>
            <a:t>Team Introduction</a:t>
          </a:r>
        </a:p>
      </dgm:t>
    </dgm:pt>
    <dgm:pt modelId="{BCA90D1C-1B84-4165-BC4D-8512EDD9D68F}" type="parTrans" cxnId="{505D5790-5F8B-475C-9DB5-35D63B76FC31}">
      <dgm:prSet/>
      <dgm:spPr/>
      <dgm:t>
        <a:bodyPr/>
        <a:lstStyle/>
        <a:p>
          <a:endParaRPr lang="en-US"/>
        </a:p>
      </dgm:t>
    </dgm:pt>
    <dgm:pt modelId="{03CE51D0-CFC6-47DB-B1B8-5212FF404007}" type="sibTrans" cxnId="{505D5790-5F8B-475C-9DB5-35D63B76FC31}">
      <dgm:prSet/>
      <dgm:spPr/>
      <dgm:t>
        <a:bodyPr/>
        <a:lstStyle/>
        <a:p>
          <a:endParaRPr lang="en-US"/>
        </a:p>
      </dgm:t>
    </dgm:pt>
    <dgm:pt modelId="{A7627A3F-2230-4190-9ED8-50B1A119810B}">
      <dgm:prSet custT="1"/>
      <dgm:spPr/>
      <dgm:t>
        <a:bodyPr/>
        <a:lstStyle/>
        <a:p>
          <a:pPr algn="ctr">
            <a:lnSpc>
              <a:spcPct val="100000"/>
            </a:lnSpc>
          </a:pPr>
          <a:r>
            <a:rPr lang="en-US" sz="1800" dirty="0"/>
            <a:t>Background</a:t>
          </a:r>
        </a:p>
        <a:p>
          <a:pPr algn="ctr">
            <a:lnSpc>
              <a:spcPct val="100000"/>
            </a:lnSpc>
          </a:pPr>
          <a:r>
            <a:rPr lang="en-US" sz="1800" dirty="0"/>
            <a:t>/motivation</a:t>
          </a:r>
        </a:p>
      </dgm:t>
    </dgm:pt>
    <dgm:pt modelId="{6DDF457C-49FC-4DA5-B130-4D3A9022AC96}" type="parTrans" cxnId="{EDDEAD61-EF88-472C-9F23-554807B51F89}">
      <dgm:prSet/>
      <dgm:spPr/>
      <dgm:t>
        <a:bodyPr/>
        <a:lstStyle/>
        <a:p>
          <a:endParaRPr lang="en-US"/>
        </a:p>
      </dgm:t>
    </dgm:pt>
    <dgm:pt modelId="{F9F26ED2-9F78-4115-BDF2-04DE77DB0982}" type="sibTrans" cxnId="{EDDEAD61-EF88-472C-9F23-554807B51F89}">
      <dgm:prSet/>
      <dgm:spPr/>
      <dgm:t>
        <a:bodyPr/>
        <a:lstStyle/>
        <a:p>
          <a:endParaRPr lang="en-US"/>
        </a:p>
      </dgm:t>
    </dgm:pt>
    <dgm:pt modelId="{A5C6A6BD-CC6D-4BBD-93F8-759EDE4D59DE}">
      <dgm:prSet custT="1"/>
      <dgm:spPr/>
      <dgm:t>
        <a:bodyPr/>
        <a:lstStyle/>
        <a:p>
          <a:pPr>
            <a:lnSpc>
              <a:spcPct val="100000"/>
            </a:lnSpc>
          </a:pPr>
          <a:r>
            <a:rPr lang="en-US" sz="1800" dirty="0"/>
            <a:t>Problem Statement</a:t>
          </a:r>
        </a:p>
      </dgm:t>
    </dgm:pt>
    <dgm:pt modelId="{73C7DECF-D367-4FF5-B191-42E64984D061}" type="parTrans" cxnId="{A8F79B0F-6DB6-4450-8456-DB0556DC00EF}">
      <dgm:prSet/>
      <dgm:spPr/>
      <dgm:t>
        <a:bodyPr/>
        <a:lstStyle/>
        <a:p>
          <a:endParaRPr lang="en-US"/>
        </a:p>
      </dgm:t>
    </dgm:pt>
    <dgm:pt modelId="{1278D751-F18C-4B2B-B1DA-9D9F690592CE}" type="sibTrans" cxnId="{A8F79B0F-6DB6-4450-8456-DB0556DC00EF}">
      <dgm:prSet/>
      <dgm:spPr/>
      <dgm:t>
        <a:bodyPr/>
        <a:lstStyle/>
        <a:p>
          <a:endParaRPr lang="en-US"/>
        </a:p>
      </dgm:t>
    </dgm:pt>
    <dgm:pt modelId="{50C4D145-CC3B-40EF-A63A-F37F78EB603B}">
      <dgm:prSet custT="1"/>
      <dgm:spPr/>
      <dgm:t>
        <a:bodyPr/>
        <a:lstStyle/>
        <a:p>
          <a:pPr>
            <a:lnSpc>
              <a:spcPct val="100000"/>
            </a:lnSpc>
          </a:pPr>
          <a:r>
            <a:rPr lang="en-US" sz="1800" dirty="0"/>
            <a:t>Project Proposal</a:t>
          </a:r>
        </a:p>
      </dgm:t>
    </dgm:pt>
    <dgm:pt modelId="{B3DD7A0F-9FB1-4DB8-ABD7-2CC91781D495}" type="parTrans" cxnId="{40EB9A7E-3BE1-4D79-BE5A-7CE7A6E722CE}">
      <dgm:prSet/>
      <dgm:spPr/>
      <dgm:t>
        <a:bodyPr/>
        <a:lstStyle/>
        <a:p>
          <a:endParaRPr lang="en-US"/>
        </a:p>
      </dgm:t>
    </dgm:pt>
    <dgm:pt modelId="{F998C899-2EEE-4BDE-BAC1-FA38B0B302AC}" type="sibTrans" cxnId="{40EB9A7E-3BE1-4D79-BE5A-7CE7A6E722CE}">
      <dgm:prSet/>
      <dgm:spPr/>
      <dgm:t>
        <a:bodyPr/>
        <a:lstStyle/>
        <a:p>
          <a:endParaRPr lang="en-US"/>
        </a:p>
      </dgm:t>
    </dgm:pt>
    <dgm:pt modelId="{50643039-E80E-4158-91DD-A5F076A262A2}">
      <dgm:prSet custT="1"/>
      <dgm:spPr/>
      <dgm:t>
        <a:bodyPr/>
        <a:lstStyle/>
        <a:p>
          <a:pPr>
            <a:lnSpc>
              <a:spcPct val="100000"/>
            </a:lnSpc>
          </a:pPr>
          <a:r>
            <a:rPr lang="en-US" sz="1800" dirty="0"/>
            <a:t>Analysis Questions</a:t>
          </a:r>
        </a:p>
      </dgm:t>
    </dgm:pt>
    <dgm:pt modelId="{C1583D8E-4DEE-46E2-B0C6-ECAE78F5AB1F}" type="parTrans" cxnId="{77BCB3B8-1B72-4DEA-A47B-2381CBDE65D5}">
      <dgm:prSet/>
      <dgm:spPr/>
      <dgm:t>
        <a:bodyPr/>
        <a:lstStyle/>
        <a:p>
          <a:endParaRPr lang="en-US"/>
        </a:p>
      </dgm:t>
    </dgm:pt>
    <dgm:pt modelId="{D378D2AF-766A-42CC-899D-7C455E7E2B81}" type="sibTrans" cxnId="{77BCB3B8-1B72-4DEA-A47B-2381CBDE65D5}">
      <dgm:prSet/>
      <dgm:spPr/>
      <dgm:t>
        <a:bodyPr/>
        <a:lstStyle/>
        <a:p>
          <a:endParaRPr lang="en-US"/>
        </a:p>
      </dgm:t>
    </dgm:pt>
    <dgm:pt modelId="{3C6874F1-FF7B-4E1F-BD95-5F47BBD4CBEB}">
      <dgm:prSet custT="1"/>
      <dgm:spPr/>
      <dgm:t>
        <a:bodyPr/>
        <a:lstStyle/>
        <a:p>
          <a:pPr>
            <a:lnSpc>
              <a:spcPct val="100000"/>
            </a:lnSpc>
          </a:pPr>
          <a:r>
            <a:rPr lang="en-US" sz="1800" dirty="0"/>
            <a:t>Dataset Description and EDA</a:t>
          </a:r>
        </a:p>
      </dgm:t>
    </dgm:pt>
    <dgm:pt modelId="{739D9EF1-8A8C-40D2-A058-83022FF37EBF}" type="parTrans" cxnId="{521A38FB-1128-4D27-8513-3328AD32DEB3}">
      <dgm:prSet/>
      <dgm:spPr/>
      <dgm:t>
        <a:bodyPr/>
        <a:lstStyle/>
        <a:p>
          <a:endParaRPr lang="en-US"/>
        </a:p>
      </dgm:t>
    </dgm:pt>
    <dgm:pt modelId="{6EA9B1AD-0168-480D-81BA-D2F610D119B7}" type="sibTrans" cxnId="{521A38FB-1128-4D27-8513-3328AD32DEB3}">
      <dgm:prSet/>
      <dgm:spPr/>
      <dgm:t>
        <a:bodyPr/>
        <a:lstStyle/>
        <a:p>
          <a:endParaRPr lang="en-US"/>
        </a:p>
      </dgm:t>
    </dgm:pt>
    <dgm:pt modelId="{6FA7FB1C-760C-48D5-83B6-FE48F9CECFFB}" type="pres">
      <dgm:prSet presAssocID="{144F33D8-9A90-4BCD-901D-4A6BA101F410}" presName="root" presStyleCnt="0">
        <dgm:presLayoutVars>
          <dgm:dir/>
          <dgm:resizeHandles val="exact"/>
        </dgm:presLayoutVars>
      </dgm:prSet>
      <dgm:spPr/>
    </dgm:pt>
    <dgm:pt modelId="{464E77FF-A4FF-459A-871E-7442EFEA125E}" type="pres">
      <dgm:prSet presAssocID="{2266D628-AC94-4E90-AAC2-FA2C6FB20524}" presName="compNode" presStyleCnt="0"/>
      <dgm:spPr/>
    </dgm:pt>
    <dgm:pt modelId="{B21BD4B7-79AE-41B9-BE6E-57A8F0158B93}" type="pres">
      <dgm:prSet presAssocID="{2266D628-AC94-4E90-AAC2-FA2C6FB205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2A36C0D9-4497-4137-A038-D837D5D2F38D}" type="pres">
      <dgm:prSet presAssocID="{2266D628-AC94-4E90-AAC2-FA2C6FB20524}" presName="spaceRect" presStyleCnt="0"/>
      <dgm:spPr/>
    </dgm:pt>
    <dgm:pt modelId="{F5733ADC-7807-4A33-BF4A-46023DD4B802}" type="pres">
      <dgm:prSet presAssocID="{2266D628-AC94-4E90-AAC2-FA2C6FB20524}" presName="textRect" presStyleLbl="revTx" presStyleIdx="0" presStyleCnt="6">
        <dgm:presLayoutVars>
          <dgm:chMax val="1"/>
          <dgm:chPref val="1"/>
        </dgm:presLayoutVars>
      </dgm:prSet>
      <dgm:spPr/>
    </dgm:pt>
    <dgm:pt modelId="{8C156DAB-8C09-4AB9-84A8-C79AE1FF51DD}" type="pres">
      <dgm:prSet presAssocID="{03CE51D0-CFC6-47DB-B1B8-5212FF404007}" presName="sibTrans" presStyleCnt="0"/>
      <dgm:spPr/>
    </dgm:pt>
    <dgm:pt modelId="{C5B0E669-7DFB-4ED2-A477-7F6D6840B3AB}" type="pres">
      <dgm:prSet presAssocID="{A7627A3F-2230-4190-9ED8-50B1A119810B}" presName="compNode" presStyleCnt="0"/>
      <dgm:spPr/>
    </dgm:pt>
    <dgm:pt modelId="{795A3318-7836-4BA7-97CA-0A57443DA24F}" type="pres">
      <dgm:prSet presAssocID="{A7627A3F-2230-4190-9ED8-50B1A119810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bulb"/>
        </a:ext>
      </dgm:extLst>
    </dgm:pt>
    <dgm:pt modelId="{EC4C3031-7741-47B9-AA3A-AD4181B36661}" type="pres">
      <dgm:prSet presAssocID="{A7627A3F-2230-4190-9ED8-50B1A119810B}" presName="spaceRect" presStyleCnt="0"/>
      <dgm:spPr/>
    </dgm:pt>
    <dgm:pt modelId="{4683815E-087E-4A5A-A0FB-EDD580A49C44}" type="pres">
      <dgm:prSet presAssocID="{A7627A3F-2230-4190-9ED8-50B1A119810B}" presName="textRect" presStyleLbl="revTx" presStyleIdx="1" presStyleCnt="6">
        <dgm:presLayoutVars>
          <dgm:chMax val="1"/>
          <dgm:chPref val="1"/>
        </dgm:presLayoutVars>
      </dgm:prSet>
      <dgm:spPr/>
    </dgm:pt>
    <dgm:pt modelId="{94CB93EA-ACFD-4241-9D97-5F94627AA90D}" type="pres">
      <dgm:prSet presAssocID="{F9F26ED2-9F78-4115-BDF2-04DE77DB0982}" presName="sibTrans" presStyleCnt="0"/>
      <dgm:spPr/>
    </dgm:pt>
    <dgm:pt modelId="{9A51AB79-FB4F-49F2-98D7-8139D891F117}" type="pres">
      <dgm:prSet presAssocID="{A5C6A6BD-CC6D-4BBD-93F8-759EDE4D59DE}" presName="compNode" presStyleCnt="0"/>
      <dgm:spPr/>
    </dgm:pt>
    <dgm:pt modelId="{2EF9653B-0942-40E9-AEC9-771CBBCEB42C}" type="pres">
      <dgm:prSet presAssocID="{A5C6A6BD-CC6D-4BBD-93F8-759EDE4D59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B845182-CD46-42A5-8103-B9F775E2D8FD}" type="pres">
      <dgm:prSet presAssocID="{A5C6A6BD-CC6D-4BBD-93F8-759EDE4D59DE}" presName="spaceRect" presStyleCnt="0"/>
      <dgm:spPr/>
    </dgm:pt>
    <dgm:pt modelId="{21DC25C5-D56F-47CB-B429-B4A2FA5BEB9F}" type="pres">
      <dgm:prSet presAssocID="{A5C6A6BD-CC6D-4BBD-93F8-759EDE4D59DE}" presName="textRect" presStyleLbl="revTx" presStyleIdx="2" presStyleCnt="6">
        <dgm:presLayoutVars>
          <dgm:chMax val="1"/>
          <dgm:chPref val="1"/>
        </dgm:presLayoutVars>
      </dgm:prSet>
      <dgm:spPr/>
    </dgm:pt>
    <dgm:pt modelId="{4B87E0B1-DA31-42F8-B705-4BD1BA4F5AA4}" type="pres">
      <dgm:prSet presAssocID="{1278D751-F18C-4B2B-B1DA-9D9F690592CE}" presName="sibTrans" presStyleCnt="0"/>
      <dgm:spPr/>
    </dgm:pt>
    <dgm:pt modelId="{904A7488-6EB3-4D7C-B8F4-4FFE50AD1ADE}" type="pres">
      <dgm:prSet presAssocID="{50C4D145-CC3B-40EF-A63A-F37F78EB603B}" presName="compNode" presStyleCnt="0"/>
      <dgm:spPr/>
    </dgm:pt>
    <dgm:pt modelId="{B24F7EAA-0931-467A-AFC5-7D91374446B2}" type="pres">
      <dgm:prSet presAssocID="{50C4D145-CC3B-40EF-A63A-F37F78EB60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CB7A3CEA-8926-4D8B-BDE1-92982E13D23E}" type="pres">
      <dgm:prSet presAssocID="{50C4D145-CC3B-40EF-A63A-F37F78EB603B}" presName="spaceRect" presStyleCnt="0"/>
      <dgm:spPr/>
    </dgm:pt>
    <dgm:pt modelId="{A4B4E752-234E-447D-9B7B-2D9102E54842}" type="pres">
      <dgm:prSet presAssocID="{50C4D145-CC3B-40EF-A63A-F37F78EB603B}" presName="textRect" presStyleLbl="revTx" presStyleIdx="3" presStyleCnt="6">
        <dgm:presLayoutVars>
          <dgm:chMax val="1"/>
          <dgm:chPref val="1"/>
        </dgm:presLayoutVars>
      </dgm:prSet>
      <dgm:spPr/>
    </dgm:pt>
    <dgm:pt modelId="{8C425E5A-38DA-4614-8241-84D90179ABC6}" type="pres">
      <dgm:prSet presAssocID="{F998C899-2EEE-4BDE-BAC1-FA38B0B302AC}" presName="sibTrans" presStyleCnt="0"/>
      <dgm:spPr/>
    </dgm:pt>
    <dgm:pt modelId="{E3F44E26-7519-45CC-9E61-A62F8999A665}" type="pres">
      <dgm:prSet presAssocID="{50643039-E80E-4158-91DD-A5F076A262A2}" presName="compNode" presStyleCnt="0"/>
      <dgm:spPr/>
    </dgm:pt>
    <dgm:pt modelId="{04CD609D-5241-451F-81DD-92EE31A56B39}" type="pres">
      <dgm:prSet presAssocID="{50643039-E80E-4158-91DD-A5F076A262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DEF87F66-A8F7-4A43-9D65-18BE9B32EE72}" type="pres">
      <dgm:prSet presAssocID="{50643039-E80E-4158-91DD-A5F076A262A2}" presName="spaceRect" presStyleCnt="0"/>
      <dgm:spPr/>
    </dgm:pt>
    <dgm:pt modelId="{BE4E1314-7AA4-44BD-9143-2CE5786BD7E8}" type="pres">
      <dgm:prSet presAssocID="{50643039-E80E-4158-91DD-A5F076A262A2}" presName="textRect" presStyleLbl="revTx" presStyleIdx="4" presStyleCnt="6">
        <dgm:presLayoutVars>
          <dgm:chMax val="1"/>
          <dgm:chPref val="1"/>
        </dgm:presLayoutVars>
      </dgm:prSet>
      <dgm:spPr/>
    </dgm:pt>
    <dgm:pt modelId="{A9D0D147-616B-4EA3-BDFF-720999FF7420}" type="pres">
      <dgm:prSet presAssocID="{D378D2AF-766A-42CC-899D-7C455E7E2B81}" presName="sibTrans" presStyleCnt="0"/>
      <dgm:spPr/>
    </dgm:pt>
    <dgm:pt modelId="{1F325895-3FB0-4215-BE06-89C6FAB5A17B}" type="pres">
      <dgm:prSet presAssocID="{3C6874F1-FF7B-4E1F-BD95-5F47BBD4CBEB}" presName="compNode" presStyleCnt="0"/>
      <dgm:spPr/>
    </dgm:pt>
    <dgm:pt modelId="{1CDF4D88-EA9E-4C88-88A2-2915DA0B52F9}" type="pres">
      <dgm:prSet presAssocID="{3C6874F1-FF7B-4E1F-BD95-5F47BBD4CBE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07707703-996D-41F5-9776-2A5B3770E2DF}" type="pres">
      <dgm:prSet presAssocID="{3C6874F1-FF7B-4E1F-BD95-5F47BBD4CBEB}" presName="spaceRect" presStyleCnt="0"/>
      <dgm:spPr/>
    </dgm:pt>
    <dgm:pt modelId="{9EFDEAF0-4BF5-4191-8D0C-BC2E1B8348FA}" type="pres">
      <dgm:prSet presAssocID="{3C6874F1-FF7B-4E1F-BD95-5F47BBD4CBEB}" presName="textRect" presStyleLbl="revTx" presStyleIdx="5" presStyleCnt="6">
        <dgm:presLayoutVars>
          <dgm:chMax val="1"/>
          <dgm:chPref val="1"/>
        </dgm:presLayoutVars>
      </dgm:prSet>
      <dgm:spPr/>
    </dgm:pt>
  </dgm:ptLst>
  <dgm:cxnLst>
    <dgm:cxn modelId="{A8F79B0F-6DB6-4450-8456-DB0556DC00EF}" srcId="{144F33D8-9A90-4BCD-901D-4A6BA101F410}" destId="{A5C6A6BD-CC6D-4BBD-93F8-759EDE4D59DE}" srcOrd="2" destOrd="0" parTransId="{73C7DECF-D367-4FF5-B191-42E64984D061}" sibTransId="{1278D751-F18C-4B2B-B1DA-9D9F690592CE}"/>
    <dgm:cxn modelId="{FF62D735-792B-4D7B-BA14-60918C649470}" type="presOf" srcId="{144F33D8-9A90-4BCD-901D-4A6BA101F410}" destId="{6FA7FB1C-760C-48D5-83B6-FE48F9CECFFB}" srcOrd="0" destOrd="0" presId="urn:microsoft.com/office/officeart/2018/2/layout/IconLabelList"/>
    <dgm:cxn modelId="{AF4A153F-3D3A-45E8-A05E-FB28CB72DBF8}" type="presOf" srcId="{A7627A3F-2230-4190-9ED8-50B1A119810B}" destId="{4683815E-087E-4A5A-A0FB-EDD580A49C44}" srcOrd="0" destOrd="0" presId="urn:microsoft.com/office/officeart/2018/2/layout/IconLabelList"/>
    <dgm:cxn modelId="{EDDEAD61-EF88-472C-9F23-554807B51F89}" srcId="{144F33D8-9A90-4BCD-901D-4A6BA101F410}" destId="{A7627A3F-2230-4190-9ED8-50B1A119810B}" srcOrd="1" destOrd="0" parTransId="{6DDF457C-49FC-4DA5-B130-4D3A9022AC96}" sibTransId="{F9F26ED2-9F78-4115-BDF2-04DE77DB0982}"/>
    <dgm:cxn modelId="{40EB9A7E-3BE1-4D79-BE5A-7CE7A6E722CE}" srcId="{144F33D8-9A90-4BCD-901D-4A6BA101F410}" destId="{50C4D145-CC3B-40EF-A63A-F37F78EB603B}" srcOrd="3" destOrd="0" parTransId="{B3DD7A0F-9FB1-4DB8-ABD7-2CC91781D495}" sibTransId="{F998C899-2EEE-4BDE-BAC1-FA38B0B302AC}"/>
    <dgm:cxn modelId="{E5D8D97E-B1D8-4DF5-80DC-846B62695845}" type="presOf" srcId="{3C6874F1-FF7B-4E1F-BD95-5F47BBD4CBEB}" destId="{9EFDEAF0-4BF5-4191-8D0C-BC2E1B8348FA}" srcOrd="0" destOrd="0" presId="urn:microsoft.com/office/officeart/2018/2/layout/IconLabelList"/>
    <dgm:cxn modelId="{505D5790-5F8B-475C-9DB5-35D63B76FC31}" srcId="{144F33D8-9A90-4BCD-901D-4A6BA101F410}" destId="{2266D628-AC94-4E90-AAC2-FA2C6FB20524}" srcOrd="0" destOrd="0" parTransId="{BCA90D1C-1B84-4165-BC4D-8512EDD9D68F}" sibTransId="{03CE51D0-CFC6-47DB-B1B8-5212FF404007}"/>
    <dgm:cxn modelId="{9C1F58A6-2E9F-496D-BDA7-B19D7CB1DDC6}" type="presOf" srcId="{A5C6A6BD-CC6D-4BBD-93F8-759EDE4D59DE}" destId="{21DC25C5-D56F-47CB-B429-B4A2FA5BEB9F}" srcOrd="0" destOrd="0" presId="urn:microsoft.com/office/officeart/2018/2/layout/IconLabelList"/>
    <dgm:cxn modelId="{EFDEB4B3-6892-46C2-9A38-1B72611263DF}" type="presOf" srcId="{50643039-E80E-4158-91DD-A5F076A262A2}" destId="{BE4E1314-7AA4-44BD-9143-2CE5786BD7E8}" srcOrd="0" destOrd="0" presId="urn:microsoft.com/office/officeart/2018/2/layout/IconLabelList"/>
    <dgm:cxn modelId="{77BCB3B8-1B72-4DEA-A47B-2381CBDE65D5}" srcId="{144F33D8-9A90-4BCD-901D-4A6BA101F410}" destId="{50643039-E80E-4158-91DD-A5F076A262A2}" srcOrd="4" destOrd="0" parTransId="{C1583D8E-4DEE-46E2-B0C6-ECAE78F5AB1F}" sibTransId="{D378D2AF-766A-42CC-899D-7C455E7E2B81}"/>
    <dgm:cxn modelId="{D9DE81D8-0A82-4789-8AF0-66D072E16EB7}" type="presOf" srcId="{50C4D145-CC3B-40EF-A63A-F37F78EB603B}" destId="{A4B4E752-234E-447D-9B7B-2D9102E54842}" srcOrd="0" destOrd="0" presId="urn:microsoft.com/office/officeart/2018/2/layout/IconLabelList"/>
    <dgm:cxn modelId="{F014C2D9-FC6E-4CF1-92C1-4149047930A2}" type="presOf" srcId="{2266D628-AC94-4E90-AAC2-FA2C6FB20524}" destId="{F5733ADC-7807-4A33-BF4A-46023DD4B802}" srcOrd="0" destOrd="0" presId="urn:microsoft.com/office/officeart/2018/2/layout/IconLabelList"/>
    <dgm:cxn modelId="{521A38FB-1128-4D27-8513-3328AD32DEB3}" srcId="{144F33D8-9A90-4BCD-901D-4A6BA101F410}" destId="{3C6874F1-FF7B-4E1F-BD95-5F47BBD4CBEB}" srcOrd="5" destOrd="0" parTransId="{739D9EF1-8A8C-40D2-A058-83022FF37EBF}" sibTransId="{6EA9B1AD-0168-480D-81BA-D2F610D119B7}"/>
    <dgm:cxn modelId="{1E0A4C18-6774-499F-976B-49090D0F6176}" type="presParOf" srcId="{6FA7FB1C-760C-48D5-83B6-FE48F9CECFFB}" destId="{464E77FF-A4FF-459A-871E-7442EFEA125E}" srcOrd="0" destOrd="0" presId="urn:microsoft.com/office/officeart/2018/2/layout/IconLabelList"/>
    <dgm:cxn modelId="{8BFD3DFA-C7C4-4694-9E81-AE904BF75E3E}" type="presParOf" srcId="{464E77FF-A4FF-459A-871E-7442EFEA125E}" destId="{B21BD4B7-79AE-41B9-BE6E-57A8F0158B93}" srcOrd="0" destOrd="0" presId="urn:microsoft.com/office/officeart/2018/2/layout/IconLabelList"/>
    <dgm:cxn modelId="{AC1BF838-7BBA-4E19-83CD-ADFAE8697231}" type="presParOf" srcId="{464E77FF-A4FF-459A-871E-7442EFEA125E}" destId="{2A36C0D9-4497-4137-A038-D837D5D2F38D}" srcOrd="1" destOrd="0" presId="urn:microsoft.com/office/officeart/2018/2/layout/IconLabelList"/>
    <dgm:cxn modelId="{D8DE0020-562D-438C-8ED1-BB8B73E5E9C8}" type="presParOf" srcId="{464E77FF-A4FF-459A-871E-7442EFEA125E}" destId="{F5733ADC-7807-4A33-BF4A-46023DD4B802}" srcOrd="2" destOrd="0" presId="urn:microsoft.com/office/officeart/2018/2/layout/IconLabelList"/>
    <dgm:cxn modelId="{BC227C68-3D18-4118-B957-CA95BB608298}" type="presParOf" srcId="{6FA7FB1C-760C-48D5-83B6-FE48F9CECFFB}" destId="{8C156DAB-8C09-4AB9-84A8-C79AE1FF51DD}" srcOrd="1" destOrd="0" presId="urn:microsoft.com/office/officeart/2018/2/layout/IconLabelList"/>
    <dgm:cxn modelId="{BE029525-E603-42AC-9325-CB141B84BADF}" type="presParOf" srcId="{6FA7FB1C-760C-48D5-83B6-FE48F9CECFFB}" destId="{C5B0E669-7DFB-4ED2-A477-7F6D6840B3AB}" srcOrd="2" destOrd="0" presId="urn:microsoft.com/office/officeart/2018/2/layout/IconLabelList"/>
    <dgm:cxn modelId="{FDA089E7-A2AF-45CB-B458-BEB48C05975C}" type="presParOf" srcId="{C5B0E669-7DFB-4ED2-A477-7F6D6840B3AB}" destId="{795A3318-7836-4BA7-97CA-0A57443DA24F}" srcOrd="0" destOrd="0" presId="urn:microsoft.com/office/officeart/2018/2/layout/IconLabelList"/>
    <dgm:cxn modelId="{B4677CF2-1E7F-41F9-B958-E05E8E8C32F3}" type="presParOf" srcId="{C5B0E669-7DFB-4ED2-A477-7F6D6840B3AB}" destId="{EC4C3031-7741-47B9-AA3A-AD4181B36661}" srcOrd="1" destOrd="0" presId="urn:microsoft.com/office/officeart/2018/2/layout/IconLabelList"/>
    <dgm:cxn modelId="{D1E09A6A-791B-4324-8568-DC9DE8827106}" type="presParOf" srcId="{C5B0E669-7DFB-4ED2-A477-7F6D6840B3AB}" destId="{4683815E-087E-4A5A-A0FB-EDD580A49C44}" srcOrd="2" destOrd="0" presId="urn:microsoft.com/office/officeart/2018/2/layout/IconLabelList"/>
    <dgm:cxn modelId="{0D49AFBB-8198-4C3B-9FFC-B1CFFDBB7143}" type="presParOf" srcId="{6FA7FB1C-760C-48D5-83B6-FE48F9CECFFB}" destId="{94CB93EA-ACFD-4241-9D97-5F94627AA90D}" srcOrd="3" destOrd="0" presId="urn:microsoft.com/office/officeart/2018/2/layout/IconLabelList"/>
    <dgm:cxn modelId="{930C481E-43A2-48AD-B22C-ADBBDC0F04F3}" type="presParOf" srcId="{6FA7FB1C-760C-48D5-83B6-FE48F9CECFFB}" destId="{9A51AB79-FB4F-49F2-98D7-8139D891F117}" srcOrd="4" destOrd="0" presId="urn:microsoft.com/office/officeart/2018/2/layout/IconLabelList"/>
    <dgm:cxn modelId="{C2160565-300A-471E-B953-08D3033952A8}" type="presParOf" srcId="{9A51AB79-FB4F-49F2-98D7-8139D891F117}" destId="{2EF9653B-0942-40E9-AEC9-771CBBCEB42C}" srcOrd="0" destOrd="0" presId="urn:microsoft.com/office/officeart/2018/2/layout/IconLabelList"/>
    <dgm:cxn modelId="{5789D114-689E-42B6-B7F4-0BA1DF72CA73}" type="presParOf" srcId="{9A51AB79-FB4F-49F2-98D7-8139D891F117}" destId="{3B845182-CD46-42A5-8103-B9F775E2D8FD}" srcOrd="1" destOrd="0" presId="urn:microsoft.com/office/officeart/2018/2/layout/IconLabelList"/>
    <dgm:cxn modelId="{F6994058-3F0E-4217-A7F3-35EB0086FDB3}" type="presParOf" srcId="{9A51AB79-FB4F-49F2-98D7-8139D891F117}" destId="{21DC25C5-D56F-47CB-B429-B4A2FA5BEB9F}" srcOrd="2" destOrd="0" presId="urn:microsoft.com/office/officeart/2018/2/layout/IconLabelList"/>
    <dgm:cxn modelId="{0C4B3374-3C49-447F-97C1-9088A6FC7758}" type="presParOf" srcId="{6FA7FB1C-760C-48D5-83B6-FE48F9CECFFB}" destId="{4B87E0B1-DA31-42F8-B705-4BD1BA4F5AA4}" srcOrd="5" destOrd="0" presId="urn:microsoft.com/office/officeart/2018/2/layout/IconLabelList"/>
    <dgm:cxn modelId="{E2CE41E5-FA80-4CB8-8846-CA1E90622D70}" type="presParOf" srcId="{6FA7FB1C-760C-48D5-83B6-FE48F9CECFFB}" destId="{904A7488-6EB3-4D7C-B8F4-4FFE50AD1ADE}" srcOrd="6" destOrd="0" presId="urn:microsoft.com/office/officeart/2018/2/layout/IconLabelList"/>
    <dgm:cxn modelId="{F070CC7A-C68C-4951-B020-4ACCCA8EF9F1}" type="presParOf" srcId="{904A7488-6EB3-4D7C-B8F4-4FFE50AD1ADE}" destId="{B24F7EAA-0931-467A-AFC5-7D91374446B2}" srcOrd="0" destOrd="0" presId="urn:microsoft.com/office/officeart/2018/2/layout/IconLabelList"/>
    <dgm:cxn modelId="{E00FA1DD-0C78-4783-B9B5-B525BAE0052B}" type="presParOf" srcId="{904A7488-6EB3-4D7C-B8F4-4FFE50AD1ADE}" destId="{CB7A3CEA-8926-4D8B-BDE1-92982E13D23E}" srcOrd="1" destOrd="0" presId="urn:microsoft.com/office/officeart/2018/2/layout/IconLabelList"/>
    <dgm:cxn modelId="{00320172-DD17-439C-A054-C09A69772CC9}" type="presParOf" srcId="{904A7488-6EB3-4D7C-B8F4-4FFE50AD1ADE}" destId="{A4B4E752-234E-447D-9B7B-2D9102E54842}" srcOrd="2" destOrd="0" presId="urn:microsoft.com/office/officeart/2018/2/layout/IconLabelList"/>
    <dgm:cxn modelId="{7765D0CE-30F9-4954-8209-6F91379264C7}" type="presParOf" srcId="{6FA7FB1C-760C-48D5-83B6-FE48F9CECFFB}" destId="{8C425E5A-38DA-4614-8241-84D90179ABC6}" srcOrd="7" destOrd="0" presId="urn:microsoft.com/office/officeart/2018/2/layout/IconLabelList"/>
    <dgm:cxn modelId="{6D446F7D-B881-439E-BB32-E1A955AFFB07}" type="presParOf" srcId="{6FA7FB1C-760C-48D5-83B6-FE48F9CECFFB}" destId="{E3F44E26-7519-45CC-9E61-A62F8999A665}" srcOrd="8" destOrd="0" presId="urn:microsoft.com/office/officeart/2018/2/layout/IconLabelList"/>
    <dgm:cxn modelId="{D1B280F9-9DEE-4F64-B547-BA2EB76D82FE}" type="presParOf" srcId="{E3F44E26-7519-45CC-9E61-A62F8999A665}" destId="{04CD609D-5241-451F-81DD-92EE31A56B39}" srcOrd="0" destOrd="0" presId="urn:microsoft.com/office/officeart/2018/2/layout/IconLabelList"/>
    <dgm:cxn modelId="{90E19A30-9DE4-4983-A761-9FF0C112AB4C}" type="presParOf" srcId="{E3F44E26-7519-45CC-9E61-A62F8999A665}" destId="{DEF87F66-A8F7-4A43-9D65-18BE9B32EE72}" srcOrd="1" destOrd="0" presId="urn:microsoft.com/office/officeart/2018/2/layout/IconLabelList"/>
    <dgm:cxn modelId="{D3B362BC-591E-43D7-9C24-84A3D34E8408}" type="presParOf" srcId="{E3F44E26-7519-45CC-9E61-A62F8999A665}" destId="{BE4E1314-7AA4-44BD-9143-2CE5786BD7E8}" srcOrd="2" destOrd="0" presId="urn:microsoft.com/office/officeart/2018/2/layout/IconLabelList"/>
    <dgm:cxn modelId="{73C506E0-C1A0-42A1-95F0-F3CEE1A0F085}" type="presParOf" srcId="{6FA7FB1C-760C-48D5-83B6-FE48F9CECFFB}" destId="{A9D0D147-616B-4EA3-BDFF-720999FF7420}" srcOrd="9" destOrd="0" presId="urn:microsoft.com/office/officeart/2018/2/layout/IconLabelList"/>
    <dgm:cxn modelId="{02078E50-B2E6-4686-B83B-AE241E3EFEB8}" type="presParOf" srcId="{6FA7FB1C-760C-48D5-83B6-FE48F9CECFFB}" destId="{1F325895-3FB0-4215-BE06-89C6FAB5A17B}" srcOrd="10" destOrd="0" presId="urn:microsoft.com/office/officeart/2018/2/layout/IconLabelList"/>
    <dgm:cxn modelId="{05B9CCDE-DA7C-49FA-9DE5-F885E7F6AD98}" type="presParOf" srcId="{1F325895-3FB0-4215-BE06-89C6FAB5A17B}" destId="{1CDF4D88-EA9E-4C88-88A2-2915DA0B52F9}" srcOrd="0" destOrd="0" presId="urn:microsoft.com/office/officeart/2018/2/layout/IconLabelList"/>
    <dgm:cxn modelId="{9C5DBD1C-149A-4600-ADCE-7E1BE047174B}" type="presParOf" srcId="{1F325895-3FB0-4215-BE06-89C6FAB5A17B}" destId="{07707703-996D-41F5-9776-2A5B3770E2DF}" srcOrd="1" destOrd="0" presId="urn:microsoft.com/office/officeart/2018/2/layout/IconLabelList"/>
    <dgm:cxn modelId="{F27F3D4F-438E-4868-923E-7AB309F9415B}" type="presParOf" srcId="{1F325895-3FB0-4215-BE06-89C6FAB5A17B}" destId="{9EFDEAF0-4BF5-4191-8D0C-BC2E1B8348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8) Which province supplies water to other Jurisdictions?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The above graph depicts that Ontario tops in the list of supplying water to other provinces followed by Quebec and Alberta.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9) Ground and surface water levels in Canada over past few years.</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visualization above ground and surface water level is steadily decreasing.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10) Population in Canada is rising constantly and as we have seen in the previous slide, ground and surface water levels are decreasing. </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64407" custLinFactNeighborX="-80" custLinFactNeighborY="-3267"/>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4F9A7-0765-4A6E-8779-B7D85810346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CE6C59-361D-43A5-AE90-02675A6331D3}">
      <dgm:prSet custT="1"/>
      <dgm:spPr/>
      <dgm:t>
        <a:bodyPr/>
        <a:lstStyle/>
        <a:p>
          <a:r>
            <a:rPr lang="en-IN" sz="2400" b="1" dirty="0"/>
            <a:t>GROUP - 007                                       </a:t>
          </a:r>
          <a:endParaRPr lang="en-US" sz="2400" dirty="0"/>
        </a:p>
      </dgm:t>
    </dgm:pt>
    <dgm:pt modelId="{7A86C12A-6BB2-4502-A92B-738F71D3F0A3}" type="parTrans" cxnId="{119A3A73-BC2E-4EFB-A401-AB2BFE890802}">
      <dgm:prSet/>
      <dgm:spPr/>
      <dgm:t>
        <a:bodyPr/>
        <a:lstStyle/>
        <a:p>
          <a:endParaRPr lang="en-US"/>
        </a:p>
      </dgm:t>
    </dgm:pt>
    <dgm:pt modelId="{F366E0E0-ED9D-401F-AD78-A9043FCE1C62}" type="sibTrans" cxnId="{119A3A73-BC2E-4EFB-A401-AB2BFE890802}">
      <dgm:prSet/>
      <dgm:spPr/>
      <dgm:t>
        <a:bodyPr/>
        <a:lstStyle/>
        <a:p>
          <a:endParaRPr lang="en-US"/>
        </a:p>
      </dgm:t>
    </dgm:pt>
    <dgm:pt modelId="{FFD7FB8D-5661-4431-8F2B-E3AB659FED06}">
      <dgm:prSet/>
      <dgm:spPr/>
      <dgm:t>
        <a:bodyPr/>
        <a:lstStyle/>
        <a:p>
          <a:endParaRPr lang="en-US" dirty="0"/>
        </a:p>
      </dgm:t>
    </dgm:pt>
    <dgm:pt modelId="{DF245FCD-0714-402D-9B88-6520405B4184}" type="parTrans" cxnId="{B1639DD0-9B2A-4C28-BFBF-CB1991662B08}">
      <dgm:prSet/>
      <dgm:spPr/>
      <dgm:t>
        <a:bodyPr/>
        <a:lstStyle/>
        <a:p>
          <a:endParaRPr lang="en-US"/>
        </a:p>
      </dgm:t>
    </dgm:pt>
    <dgm:pt modelId="{889EEFE3-1614-463E-96AD-2E485A3E7117}" type="sibTrans" cxnId="{B1639DD0-9B2A-4C28-BFBF-CB1991662B08}">
      <dgm:prSet/>
      <dgm:spPr/>
      <dgm:t>
        <a:bodyPr/>
        <a:lstStyle/>
        <a:p>
          <a:endParaRPr lang="en-US"/>
        </a:p>
      </dgm:t>
    </dgm:pt>
    <dgm:pt modelId="{D7D2738D-021C-4C46-BC4E-3C77965FDF3C}">
      <dgm:prSet custT="1"/>
      <dgm:spPr/>
      <dgm:t>
        <a:bodyPr/>
        <a:lstStyle/>
        <a:p>
          <a:r>
            <a:rPr lang="en-IN" sz="2400" dirty="0"/>
            <a:t>1)  Mohammed Anan Mansuri</a:t>
          </a:r>
          <a:endParaRPr lang="en-US" sz="2400" dirty="0"/>
        </a:p>
      </dgm:t>
    </dgm:pt>
    <dgm:pt modelId="{0268CBB5-0B97-4A5E-8300-807B90383AB2}" type="parTrans" cxnId="{EF2B3930-71F9-4EF1-B8F1-84ADD47A3D09}">
      <dgm:prSet/>
      <dgm:spPr/>
      <dgm:t>
        <a:bodyPr/>
        <a:lstStyle/>
        <a:p>
          <a:endParaRPr lang="en-US"/>
        </a:p>
      </dgm:t>
    </dgm:pt>
    <dgm:pt modelId="{3641FEB0-481E-4E1B-9212-B0909EECBCA2}" type="sibTrans" cxnId="{EF2B3930-71F9-4EF1-B8F1-84ADD47A3D09}">
      <dgm:prSet/>
      <dgm:spPr/>
      <dgm:t>
        <a:bodyPr/>
        <a:lstStyle/>
        <a:p>
          <a:endParaRPr lang="en-US"/>
        </a:p>
      </dgm:t>
    </dgm:pt>
    <dgm:pt modelId="{485AA296-48B0-474A-B69D-3E2DE332BF2A}">
      <dgm:prSet custT="1"/>
      <dgm:spPr/>
      <dgm:t>
        <a:bodyPr/>
        <a:lstStyle/>
        <a:p>
          <a:r>
            <a:rPr lang="en-IN" sz="2400" dirty="0"/>
            <a:t>2)  </a:t>
          </a:r>
          <a:r>
            <a:rPr lang="en-IN" sz="2400" dirty="0" err="1"/>
            <a:t>Miloni</a:t>
          </a:r>
          <a:r>
            <a:rPr lang="en-IN" sz="2400" dirty="0"/>
            <a:t> Patel</a:t>
          </a:r>
          <a:endParaRPr lang="en-US" sz="2400" dirty="0"/>
        </a:p>
      </dgm:t>
    </dgm:pt>
    <dgm:pt modelId="{2744846E-7F06-490F-92CD-404F765F1049}" type="parTrans" cxnId="{A163CA09-EA65-4A8D-827A-D7F41A324A05}">
      <dgm:prSet/>
      <dgm:spPr/>
      <dgm:t>
        <a:bodyPr/>
        <a:lstStyle/>
        <a:p>
          <a:endParaRPr lang="en-US"/>
        </a:p>
      </dgm:t>
    </dgm:pt>
    <dgm:pt modelId="{470F1C72-CC60-4FCF-BF64-97F5214777A0}" type="sibTrans" cxnId="{A163CA09-EA65-4A8D-827A-D7F41A324A05}">
      <dgm:prSet/>
      <dgm:spPr/>
      <dgm:t>
        <a:bodyPr/>
        <a:lstStyle/>
        <a:p>
          <a:endParaRPr lang="en-US"/>
        </a:p>
      </dgm:t>
    </dgm:pt>
    <dgm:pt modelId="{4F115E0A-8146-4E02-87DA-DCDFAA84FA9A}">
      <dgm:prSet custT="1"/>
      <dgm:spPr/>
      <dgm:t>
        <a:bodyPr/>
        <a:lstStyle/>
        <a:p>
          <a:r>
            <a:rPr lang="en-IN" sz="2400" dirty="0"/>
            <a:t>3)  Kush Patel</a:t>
          </a:r>
          <a:endParaRPr lang="en-US" sz="2400" dirty="0"/>
        </a:p>
      </dgm:t>
    </dgm:pt>
    <dgm:pt modelId="{0BA8779F-CCA3-40BB-B476-52886C53A15F}" type="parTrans" cxnId="{CD01E40B-73AC-4788-BA0F-25D3C981417E}">
      <dgm:prSet/>
      <dgm:spPr/>
      <dgm:t>
        <a:bodyPr/>
        <a:lstStyle/>
        <a:p>
          <a:endParaRPr lang="en-US"/>
        </a:p>
      </dgm:t>
    </dgm:pt>
    <dgm:pt modelId="{C743CB99-F790-464E-8BF6-DD3BBC247FD2}" type="sibTrans" cxnId="{CD01E40B-73AC-4788-BA0F-25D3C981417E}">
      <dgm:prSet/>
      <dgm:spPr/>
      <dgm:t>
        <a:bodyPr/>
        <a:lstStyle/>
        <a:p>
          <a:endParaRPr lang="en-US"/>
        </a:p>
      </dgm:t>
    </dgm:pt>
    <dgm:pt modelId="{AAAF7CAE-55DA-4321-B258-967E7517CCD6}">
      <dgm:prSet custT="1"/>
      <dgm:spPr/>
      <dgm:t>
        <a:bodyPr/>
        <a:lstStyle/>
        <a:p>
          <a:r>
            <a:rPr lang="en-IN" sz="2400" dirty="0"/>
            <a:t>5)  Mohammed Ahtesham Uddin  </a:t>
          </a:r>
          <a:endParaRPr lang="en-US" sz="2400" dirty="0"/>
        </a:p>
      </dgm:t>
    </dgm:pt>
    <dgm:pt modelId="{41EE8ACE-8DD8-41BF-9121-58CC11FCF972}" type="parTrans" cxnId="{F8A62BD1-998C-46B6-A309-6D1233A462E3}">
      <dgm:prSet/>
      <dgm:spPr/>
      <dgm:t>
        <a:bodyPr/>
        <a:lstStyle/>
        <a:p>
          <a:endParaRPr lang="en-IN"/>
        </a:p>
      </dgm:t>
    </dgm:pt>
    <dgm:pt modelId="{1B330F51-BDDE-4672-AF3E-50112D18000F}" type="sibTrans" cxnId="{F8A62BD1-998C-46B6-A309-6D1233A462E3}">
      <dgm:prSet/>
      <dgm:spPr/>
      <dgm:t>
        <a:bodyPr/>
        <a:lstStyle/>
        <a:p>
          <a:endParaRPr lang="en-IN"/>
        </a:p>
      </dgm:t>
    </dgm:pt>
    <dgm:pt modelId="{2D1852EE-14E8-427A-AF44-3AD918BF4032}">
      <dgm:prSet custT="1"/>
      <dgm:spPr/>
      <dgm:t>
        <a:bodyPr/>
        <a:lstStyle/>
        <a:p>
          <a:r>
            <a:rPr lang="en-IN" sz="2400" dirty="0"/>
            <a:t>4)  </a:t>
          </a:r>
          <a:r>
            <a:rPr lang="en-IN" sz="2400" dirty="0" err="1"/>
            <a:t>Priyal</a:t>
          </a:r>
          <a:r>
            <a:rPr lang="en-IN" sz="2400" dirty="0"/>
            <a:t> Patel</a:t>
          </a:r>
          <a:endParaRPr lang="en-US" sz="2400" dirty="0"/>
        </a:p>
      </dgm:t>
    </dgm:pt>
    <dgm:pt modelId="{EFA29CDB-1CA0-4BCF-9B97-39D4D67F6BA6}" type="parTrans" cxnId="{156F49F4-8BE3-480C-B631-2A8ADFC3047A}">
      <dgm:prSet/>
      <dgm:spPr/>
      <dgm:t>
        <a:bodyPr/>
        <a:lstStyle/>
        <a:p>
          <a:endParaRPr lang="en-IN"/>
        </a:p>
      </dgm:t>
    </dgm:pt>
    <dgm:pt modelId="{11FE481F-3E1A-4936-AD71-A24593A739F7}" type="sibTrans" cxnId="{156F49F4-8BE3-480C-B631-2A8ADFC3047A}">
      <dgm:prSet/>
      <dgm:spPr/>
      <dgm:t>
        <a:bodyPr/>
        <a:lstStyle/>
        <a:p>
          <a:endParaRPr lang="en-IN"/>
        </a:p>
      </dgm:t>
    </dgm:pt>
    <dgm:pt modelId="{20D67A2D-9300-4E35-A73B-A739F3E55920}" type="pres">
      <dgm:prSet presAssocID="{F964F9A7-0765-4A6E-8779-B7D858103460}" presName="linear" presStyleCnt="0">
        <dgm:presLayoutVars>
          <dgm:dir/>
          <dgm:animLvl val="lvl"/>
          <dgm:resizeHandles val="exact"/>
        </dgm:presLayoutVars>
      </dgm:prSet>
      <dgm:spPr/>
    </dgm:pt>
    <dgm:pt modelId="{3884461C-B933-45FD-85C6-551275E440E0}" type="pres">
      <dgm:prSet presAssocID="{C8CE6C59-361D-43A5-AE90-02675A6331D3}" presName="parentLin" presStyleCnt="0"/>
      <dgm:spPr/>
    </dgm:pt>
    <dgm:pt modelId="{DCCCA7F5-36BA-45E8-BB51-0C485FC12033}" type="pres">
      <dgm:prSet presAssocID="{C8CE6C59-361D-43A5-AE90-02675A6331D3}" presName="parentLeftMargin" presStyleLbl="node1" presStyleIdx="0" presStyleCnt="6"/>
      <dgm:spPr/>
    </dgm:pt>
    <dgm:pt modelId="{9A7ED29B-32D7-4061-8E20-15C286C6F1F0}" type="pres">
      <dgm:prSet presAssocID="{C8CE6C59-361D-43A5-AE90-02675A6331D3}" presName="parentText" presStyleLbl="node1" presStyleIdx="0" presStyleCnt="6">
        <dgm:presLayoutVars>
          <dgm:chMax val="0"/>
          <dgm:bulletEnabled val="1"/>
        </dgm:presLayoutVars>
      </dgm:prSet>
      <dgm:spPr/>
    </dgm:pt>
    <dgm:pt modelId="{7679A8C5-606C-4225-8C05-6A31245332CA}" type="pres">
      <dgm:prSet presAssocID="{C8CE6C59-361D-43A5-AE90-02675A6331D3}" presName="negativeSpace" presStyleCnt="0"/>
      <dgm:spPr/>
    </dgm:pt>
    <dgm:pt modelId="{66F4E5B9-B6B8-47CB-B8B6-F38E57D90907}" type="pres">
      <dgm:prSet presAssocID="{C8CE6C59-361D-43A5-AE90-02675A6331D3}" presName="childText" presStyleLbl="conFgAcc1" presStyleIdx="0" presStyleCnt="6">
        <dgm:presLayoutVars>
          <dgm:bulletEnabled val="1"/>
        </dgm:presLayoutVars>
      </dgm:prSet>
      <dgm:spPr/>
    </dgm:pt>
    <dgm:pt modelId="{3D681DA7-5A1B-463F-8CC1-AB64C3900534}" type="pres">
      <dgm:prSet presAssocID="{F366E0E0-ED9D-401F-AD78-A9043FCE1C62}" presName="spaceBetweenRectangles" presStyleCnt="0"/>
      <dgm:spPr/>
    </dgm:pt>
    <dgm:pt modelId="{A8CD8235-9808-4B88-9A7D-D5F8F5428E25}" type="pres">
      <dgm:prSet presAssocID="{D7D2738D-021C-4C46-BC4E-3C77965FDF3C}" presName="parentLin" presStyleCnt="0"/>
      <dgm:spPr/>
    </dgm:pt>
    <dgm:pt modelId="{BE12F3B6-1144-436F-98FF-D196CCBD3AD4}" type="pres">
      <dgm:prSet presAssocID="{D7D2738D-021C-4C46-BC4E-3C77965FDF3C}" presName="parentLeftMargin" presStyleLbl="node1" presStyleIdx="0" presStyleCnt="6"/>
      <dgm:spPr/>
    </dgm:pt>
    <dgm:pt modelId="{1CBC1DE3-6508-4F56-968E-91BC7EC16ACD}" type="pres">
      <dgm:prSet presAssocID="{D7D2738D-021C-4C46-BC4E-3C77965FDF3C}" presName="parentText" presStyleLbl="node1" presStyleIdx="1" presStyleCnt="6">
        <dgm:presLayoutVars>
          <dgm:chMax val="0"/>
          <dgm:bulletEnabled val="1"/>
        </dgm:presLayoutVars>
      </dgm:prSet>
      <dgm:spPr/>
    </dgm:pt>
    <dgm:pt modelId="{FD0489DA-1A2E-4722-9F42-E47115B81D59}" type="pres">
      <dgm:prSet presAssocID="{D7D2738D-021C-4C46-BC4E-3C77965FDF3C}" presName="negativeSpace" presStyleCnt="0"/>
      <dgm:spPr/>
    </dgm:pt>
    <dgm:pt modelId="{40383FDA-4640-4203-A769-6C9FB3726731}" type="pres">
      <dgm:prSet presAssocID="{D7D2738D-021C-4C46-BC4E-3C77965FDF3C}" presName="childText" presStyleLbl="conFgAcc1" presStyleIdx="1" presStyleCnt="6">
        <dgm:presLayoutVars>
          <dgm:bulletEnabled val="1"/>
        </dgm:presLayoutVars>
      </dgm:prSet>
      <dgm:spPr/>
    </dgm:pt>
    <dgm:pt modelId="{C5D2792C-A8D4-40C6-BA60-0F2D6A9608AF}" type="pres">
      <dgm:prSet presAssocID="{3641FEB0-481E-4E1B-9212-B0909EECBCA2}" presName="spaceBetweenRectangles" presStyleCnt="0"/>
      <dgm:spPr/>
    </dgm:pt>
    <dgm:pt modelId="{1FB4FD3C-891A-4264-8279-F606D3B0342D}" type="pres">
      <dgm:prSet presAssocID="{485AA296-48B0-474A-B69D-3E2DE332BF2A}" presName="parentLin" presStyleCnt="0"/>
      <dgm:spPr/>
    </dgm:pt>
    <dgm:pt modelId="{31503555-2033-4241-9FD0-67B087B37D9B}" type="pres">
      <dgm:prSet presAssocID="{485AA296-48B0-474A-B69D-3E2DE332BF2A}" presName="parentLeftMargin" presStyleLbl="node1" presStyleIdx="1" presStyleCnt="6"/>
      <dgm:spPr/>
    </dgm:pt>
    <dgm:pt modelId="{5DC65E18-02FB-41D4-8934-9917E0985467}" type="pres">
      <dgm:prSet presAssocID="{485AA296-48B0-474A-B69D-3E2DE332BF2A}" presName="parentText" presStyleLbl="node1" presStyleIdx="2" presStyleCnt="6">
        <dgm:presLayoutVars>
          <dgm:chMax val="0"/>
          <dgm:bulletEnabled val="1"/>
        </dgm:presLayoutVars>
      </dgm:prSet>
      <dgm:spPr/>
    </dgm:pt>
    <dgm:pt modelId="{272934DC-95ED-4B7E-B41A-B6C7EA9D8C45}" type="pres">
      <dgm:prSet presAssocID="{485AA296-48B0-474A-B69D-3E2DE332BF2A}" presName="negativeSpace" presStyleCnt="0"/>
      <dgm:spPr/>
    </dgm:pt>
    <dgm:pt modelId="{65003277-5813-4867-9DEE-4C28EBD64215}" type="pres">
      <dgm:prSet presAssocID="{485AA296-48B0-474A-B69D-3E2DE332BF2A}" presName="childText" presStyleLbl="conFgAcc1" presStyleIdx="2" presStyleCnt="6">
        <dgm:presLayoutVars>
          <dgm:bulletEnabled val="1"/>
        </dgm:presLayoutVars>
      </dgm:prSet>
      <dgm:spPr/>
    </dgm:pt>
    <dgm:pt modelId="{314FAA5E-1768-40D3-9206-64E1BE0C350B}" type="pres">
      <dgm:prSet presAssocID="{470F1C72-CC60-4FCF-BF64-97F5214777A0}" presName="spaceBetweenRectangles" presStyleCnt="0"/>
      <dgm:spPr/>
    </dgm:pt>
    <dgm:pt modelId="{9E53C1DB-FD1E-4143-B41A-0375A6EF81B5}" type="pres">
      <dgm:prSet presAssocID="{4F115E0A-8146-4E02-87DA-DCDFAA84FA9A}" presName="parentLin" presStyleCnt="0"/>
      <dgm:spPr/>
    </dgm:pt>
    <dgm:pt modelId="{B525185B-33CF-4E6F-BED3-FEDAE01FB2BA}" type="pres">
      <dgm:prSet presAssocID="{4F115E0A-8146-4E02-87DA-DCDFAA84FA9A}" presName="parentLeftMargin" presStyleLbl="node1" presStyleIdx="2" presStyleCnt="6"/>
      <dgm:spPr/>
    </dgm:pt>
    <dgm:pt modelId="{E82AD3DD-892B-42FE-AF5B-8C6C86440F24}" type="pres">
      <dgm:prSet presAssocID="{4F115E0A-8146-4E02-87DA-DCDFAA84FA9A}" presName="parentText" presStyleLbl="node1" presStyleIdx="3" presStyleCnt="6">
        <dgm:presLayoutVars>
          <dgm:chMax val="0"/>
          <dgm:bulletEnabled val="1"/>
        </dgm:presLayoutVars>
      </dgm:prSet>
      <dgm:spPr/>
    </dgm:pt>
    <dgm:pt modelId="{FC124167-EFD3-4583-B658-205C4F144095}" type="pres">
      <dgm:prSet presAssocID="{4F115E0A-8146-4E02-87DA-DCDFAA84FA9A}" presName="negativeSpace" presStyleCnt="0"/>
      <dgm:spPr/>
    </dgm:pt>
    <dgm:pt modelId="{65E03CAB-49B0-4424-BFDD-8C4A83FFB01E}" type="pres">
      <dgm:prSet presAssocID="{4F115E0A-8146-4E02-87DA-DCDFAA84FA9A}" presName="childText" presStyleLbl="conFgAcc1" presStyleIdx="3" presStyleCnt="6">
        <dgm:presLayoutVars>
          <dgm:bulletEnabled val="1"/>
        </dgm:presLayoutVars>
      </dgm:prSet>
      <dgm:spPr/>
    </dgm:pt>
    <dgm:pt modelId="{2B4C4C13-C65A-4471-B9B1-187752157FA3}" type="pres">
      <dgm:prSet presAssocID="{C743CB99-F790-464E-8BF6-DD3BBC247FD2}" presName="spaceBetweenRectangles" presStyleCnt="0"/>
      <dgm:spPr/>
    </dgm:pt>
    <dgm:pt modelId="{17D7A41A-88A8-44C1-9C03-AD2FBDD1F7DD}" type="pres">
      <dgm:prSet presAssocID="{2D1852EE-14E8-427A-AF44-3AD918BF4032}" presName="parentLin" presStyleCnt="0"/>
      <dgm:spPr/>
    </dgm:pt>
    <dgm:pt modelId="{D4A991F8-A6C5-4D54-8CAB-A4AF7DB9B688}" type="pres">
      <dgm:prSet presAssocID="{2D1852EE-14E8-427A-AF44-3AD918BF4032}" presName="parentLeftMargin" presStyleLbl="node1" presStyleIdx="3" presStyleCnt="6"/>
      <dgm:spPr/>
    </dgm:pt>
    <dgm:pt modelId="{EA865399-BD46-441B-9B1E-AC1EF336FB70}" type="pres">
      <dgm:prSet presAssocID="{2D1852EE-14E8-427A-AF44-3AD918BF4032}" presName="parentText" presStyleLbl="node1" presStyleIdx="4" presStyleCnt="6">
        <dgm:presLayoutVars>
          <dgm:chMax val="0"/>
          <dgm:bulletEnabled val="1"/>
        </dgm:presLayoutVars>
      </dgm:prSet>
      <dgm:spPr/>
    </dgm:pt>
    <dgm:pt modelId="{B6D3FEE4-9660-40B8-8A23-1DFD87E2B961}" type="pres">
      <dgm:prSet presAssocID="{2D1852EE-14E8-427A-AF44-3AD918BF4032}" presName="negativeSpace" presStyleCnt="0"/>
      <dgm:spPr/>
    </dgm:pt>
    <dgm:pt modelId="{4BBA733D-E991-404F-96A4-60C5185EDE5B}" type="pres">
      <dgm:prSet presAssocID="{2D1852EE-14E8-427A-AF44-3AD918BF4032}" presName="childText" presStyleLbl="conFgAcc1" presStyleIdx="4" presStyleCnt="6">
        <dgm:presLayoutVars>
          <dgm:bulletEnabled val="1"/>
        </dgm:presLayoutVars>
      </dgm:prSet>
      <dgm:spPr/>
    </dgm:pt>
    <dgm:pt modelId="{D3B4B456-EBBA-4605-89E3-228452A5DB52}" type="pres">
      <dgm:prSet presAssocID="{11FE481F-3E1A-4936-AD71-A24593A739F7}" presName="spaceBetweenRectangles" presStyleCnt="0"/>
      <dgm:spPr/>
    </dgm:pt>
    <dgm:pt modelId="{A5893D30-375C-43A0-B3E4-C58668D61A6E}" type="pres">
      <dgm:prSet presAssocID="{AAAF7CAE-55DA-4321-B258-967E7517CCD6}" presName="parentLin" presStyleCnt="0"/>
      <dgm:spPr/>
    </dgm:pt>
    <dgm:pt modelId="{F9C4973C-7A25-487E-AE3D-5FA88E596B3D}" type="pres">
      <dgm:prSet presAssocID="{AAAF7CAE-55DA-4321-B258-967E7517CCD6}" presName="parentLeftMargin" presStyleLbl="node1" presStyleIdx="4" presStyleCnt="6"/>
      <dgm:spPr/>
    </dgm:pt>
    <dgm:pt modelId="{4A924DBF-E1C9-44D6-A893-9F3F88930036}" type="pres">
      <dgm:prSet presAssocID="{AAAF7CAE-55DA-4321-B258-967E7517CCD6}" presName="parentText" presStyleLbl="node1" presStyleIdx="5" presStyleCnt="6">
        <dgm:presLayoutVars>
          <dgm:chMax val="0"/>
          <dgm:bulletEnabled val="1"/>
        </dgm:presLayoutVars>
      </dgm:prSet>
      <dgm:spPr/>
    </dgm:pt>
    <dgm:pt modelId="{9FD725BB-4165-41EC-BBE1-81350C1991E1}" type="pres">
      <dgm:prSet presAssocID="{AAAF7CAE-55DA-4321-B258-967E7517CCD6}" presName="negativeSpace" presStyleCnt="0"/>
      <dgm:spPr/>
    </dgm:pt>
    <dgm:pt modelId="{FA488CCA-B46C-4657-AC5F-059D21C8AB25}" type="pres">
      <dgm:prSet presAssocID="{AAAF7CAE-55DA-4321-B258-967E7517CCD6}" presName="childText" presStyleLbl="conFgAcc1" presStyleIdx="5" presStyleCnt="6">
        <dgm:presLayoutVars>
          <dgm:bulletEnabled val="1"/>
        </dgm:presLayoutVars>
      </dgm:prSet>
      <dgm:spPr/>
    </dgm:pt>
  </dgm:ptLst>
  <dgm:cxnLst>
    <dgm:cxn modelId="{F6096603-C6D0-44A0-B2A5-59409E31D065}" type="presOf" srcId="{D7D2738D-021C-4C46-BC4E-3C77965FDF3C}" destId="{1CBC1DE3-6508-4F56-968E-91BC7EC16ACD}" srcOrd="1" destOrd="0" presId="urn:microsoft.com/office/officeart/2005/8/layout/list1"/>
    <dgm:cxn modelId="{A163CA09-EA65-4A8D-827A-D7F41A324A05}" srcId="{F964F9A7-0765-4A6E-8779-B7D858103460}" destId="{485AA296-48B0-474A-B69D-3E2DE332BF2A}" srcOrd="2" destOrd="0" parTransId="{2744846E-7F06-490F-92CD-404F765F1049}" sibTransId="{470F1C72-CC60-4FCF-BF64-97F5214777A0}"/>
    <dgm:cxn modelId="{F785450B-8F33-4820-B3A5-00E0AF4CFA98}" type="presOf" srcId="{C8CE6C59-361D-43A5-AE90-02675A6331D3}" destId="{DCCCA7F5-36BA-45E8-BB51-0C485FC12033}" srcOrd="0" destOrd="0" presId="urn:microsoft.com/office/officeart/2005/8/layout/list1"/>
    <dgm:cxn modelId="{CD01E40B-73AC-4788-BA0F-25D3C981417E}" srcId="{F964F9A7-0765-4A6E-8779-B7D858103460}" destId="{4F115E0A-8146-4E02-87DA-DCDFAA84FA9A}" srcOrd="3" destOrd="0" parTransId="{0BA8779F-CCA3-40BB-B476-52886C53A15F}" sibTransId="{C743CB99-F790-464E-8BF6-DD3BBC247FD2}"/>
    <dgm:cxn modelId="{B2C48A2E-BE94-43FC-9F31-5F141CF92CA8}" type="presOf" srcId="{2D1852EE-14E8-427A-AF44-3AD918BF4032}" destId="{D4A991F8-A6C5-4D54-8CAB-A4AF7DB9B688}" srcOrd="0" destOrd="0" presId="urn:microsoft.com/office/officeart/2005/8/layout/list1"/>
    <dgm:cxn modelId="{EF2B3930-71F9-4EF1-B8F1-84ADD47A3D09}" srcId="{F964F9A7-0765-4A6E-8779-B7D858103460}" destId="{D7D2738D-021C-4C46-BC4E-3C77965FDF3C}" srcOrd="1" destOrd="0" parTransId="{0268CBB5-0B97-4A5E-8300-807B90383AB2}" sibTransId="{3641FEB0-481E-4E1B-9212-B0909EECBCA2}"/>
    <dgm:cxn modelId="{31E39166-D2A6-40CE-83C2-4FCC0EC20897}" type="presOf" srcId="{AAAF7CAE-55DA-4321-B258-967E7517CCD6}" destId="{4A924DBF-E1C9-44D6-A893-9F3F88930036}" srcOrd="1" destOrd="0" presId="urn:microsoft.com/office/officeart/2005/8/layout/list1"/>
    <dgm:cxn modelId="{119A3A73-BC2E-4EFB-A401-AB2BFE890802}" srcId="{F964F9A7-0765-4A6E-8779-B7D858103460}" destId="{C8CE6C59-361D-43A5-AE90-02675A6331D3}" srcOrd="0" destOrd="0" parTransId="{7A86C12A-6BB2-4502-A92B-738F71D3F0A3}" sibTransId="{F366E0E0-ED9D-401F-AD78-A9043FCE1C62}"/>
    <dgm:cxn modelId="{B9CA627C-7CA6-418A-9E35-4EFA48992948}" type="presOf" srcId="{4F115E0A-8146-4E02-87DA-DCDFAA84FA9A}" destId="{B525185B-33CF-4E6F-BED3-FEDAE01FB2BA}" srcOrd="0" destOrd="0" presId="urn:microsoft.com/office/officeart/2005/8/layout/list1"/>
    <dgm:cxn modelId="{5F79BF7D-8FD4-4C68-9FFA-000D9F5697CB}" type="presOf" srcId="{485AA296-48B0-474A-B69D-3E2DE332BF2A}" destId="{5DC65E18-02FB-41D4-8934-9917E0985467}" srcOrd="1" destOrd="0" presId="urn:microsoft.com/office/officeart/2005/8/layout/list1"/>
    <dgm:cxn modelId="{A4A89282-3DBF-45DA-9390-B16C22D55ECE}" type="presOf" srcId="{F964F9A7-0765-4A6E-8779-B7D858103460}" destId="{20D67A2D-9300-4E35-A73B-A739F3E55920}" srcOrd="0" destOrd="0" presId="urn:microsoft.com/office/officeart/2005/8/layout/list1"/>
    <dgm:cxn modelId="{2772B782-8AD9-4AED-9EEA-E7E3E672440B}" type="presOf" srcId="{FFD7FB8D-5661-4431-8F2B-E3AB659FED06}" destId="{66F4E5B9-B6B8-47CB-B8B6-F38E57D90907}" srcOrd="0" destOrd="0" presId="urn:microsoft.com/office/officeart/2005/8/layout/list1"/>
    <dgm:cxn modelId="{7339BE85-D713-4569-9BD8-C42F6891DB8B}" type="presOf" srcId="{AAAF7CAE-55DA-4321-B258-967E7517CCD6}" destId="{F9C4973C-7A25-487E-AE3D-5FA88E596B3D}" srcOrd="0" destOrd="0" presId="urn:microsoft.com/office/officeart/2005/8/layout/list1"/>
    <dgm:cxn modelId="{905EE286-7946-4CBD-9259-6D8B4EBF6123}" type="presOf" srcId="{485AA296-48B0-474A-B69D-3E2DE332BF2A}" destId="{31503555-2033-4241-9FD0-67B087B37D9B}" srcOrd="0" destOrd="0" presId="urn:microsoft.com/office/officeart/2005/8/layout/list1"/>
    <dgm:cxn modelId="{156F08A8-36CA-42EA-A680-DFB84259F863}" type="presOf" srcId="{2D1852EE-14E8-427A-AF44-3AD918BF4032}" destId="{EA865399-BD46-441B-9B1E-AC1EF336FB70}" srcOrd="1" destOrd="0" presId="urn:microsoft.com/office/officeart/2005/8/layout/list1"/>
    <dgm:cxn modelId="{4A2FCAB1-EBCE-4D74-93FC-7BF0FD6C22F1}" type="presOf" srcId="{D7D2738D-021C-4C46-BC4E-3C77965FDF3C}" destId="{BE12F3B6-1144-436F-98FF-D196CCBD3AD4}" srcOrd="0" destOrd="0" presId="urn:microsoft.com/office/officeart/2005/8/layout/list1"/>
    <dgm:cxn modelId="{B1639DD0-9B2A-4C28-BFBF-CB1991662B08}" srcId="{C8CE6C59-361D-43A5-AE90-02675A6331D3}" destId="{FFD7FB8D-5661-4431-8F2B-E3AB659FED06}" srcOrd="0" destOrd="0" parTransId="{DF245FCD-0714-402D-9B88-6520405B4184}" sibTransId="{889EEFE3-1614-463E-96AD-2E485A3E7117}"/>
    <dgm:cxn modelId="{F8A62BD1-998C-46B6-A309-6D1233A462E3}" srcId="{F964F9A7-0765-4A6E-8779-B7D858103460}" destId="{AAAF7CAE-55DA-4321-B258-967E7517CCD6}" srcOrd="5" destOrd="0" parTransId="{41EE8ACE-8DD8-41BF-9121-58CC11FCF972}" sibTransId="{1B330F51-BDDE-4672-AF3E-50112D18000F}"/>
    <dgm:cxn modelId="{982C1EDF-ADBF-466D-A940-3983797BE199}" type="presOf" srcId="{4F115E0A-8146-4E02-87DA-DCDFAA84FA9A}" destId="{E82AD3DD-892B-42FE-AF5B-8C6C86440F24}" srcOrd="1" destOrd="0" presId="urn:microsoft.com/office/officeart/2005/8/layout/list1"/>
    <dgm:cxn modelId="{B1D4B5E1-7E03-44F4-A6CF-0DB0E9DB3BC8}" type="presOf" srcId="{C8CE6C59-361D-43A5-AE90-02675A6331D3}" destId="{9A7ED29B-32D7-4061-8E20-15C286C6F1F0}" srcOrd="1" destOrd="0" presId="urn:microsoft.com/office/officeart/2005/8/layout/list1"/>
    <dgm:cxn modelId="{156F49F4-8BE3-480C-B631-2A8ADFC3047A}" srcId="{F964F9A7-0765-4A6E-8779-B7D858103460}" destId="{2D1852EE-14E8-427A-AF44-3AD918BF4032}" srcOrd="4" destOrd="0" parTransId="{EFA29CDB-1CA0-4BCF-9B97-39D4D67F6BA6}" sibTransId="{11FE481F-3E1A-4936-AD71-A24593A739F7}"/>
    <dgm:cxn modelId="{3346CA22-CC95-41F2-86D6-DB00CBF26ED4}" type="presParOf" srcId="{20D67A2D-9300-4E35-A73B-A739F3E55920}" destId="{3884461C-B933-45FD-85C6-551275E440E0}" srcOrd="0" destOrd="0" presId="urn:microsoft.com/office/officeart/2005/8/layout/list1"/>
    <dgm:cxn modelId="{DF9112E3-71BE-4649-940D-7E095CF22EE0}" type="presParOf" srcId="{3884461C-B933-45FD-85C6-551275E440E0}" destId="{DCCCA7F5-36BA-45E8-BB51-0C485FC12033}" srcOrd="0" destOrd="0" presId="urn:microsoft.com/office/officeart/2005/8/layout/list1"/>
    <dgm:cxn modelId="{7B770D5F-E0F8-4940-A7A5-A159BCEB63CD}" type="presParOf" srcId="{3884461C-B933-45FD-85C6-551275E440E0}" destId="{9A7ED29B-32D7-4061-8E20-15C286C6F1F0}" srcOrd="1" destOrd="0" presId="urn:microsoft.com/office/officeart/2005/8/layout/list1"/>
    <dgm:cxn modelId="{B2A2D86A-93FB-409B-A0F8-D157E167E93A}" type="presParOf" srcId="{20D67A2D-9300-4E35-A73B-A739F3E55920}" destId="{7679A8C5-606C-4225-8C05-6A31245332CA}" srcOrd="1" destOrd="0" presId="urn:microsoft.com/office/officeart/2005/8/layout/list1"/>
    <dgm:cxn modelId="{2E284C6F-B0CD-4F43-B51F-B07803466F8D}" type="presParOf" srcId="{20D67A2D-9300-4E35-A73B-A739F3E55920}" destId="{66F4E5B9-B6B8-47CB-B8B6-F38E57D90907}" srcOrd="2" destOrd="0" presId="urn:microsoft.com/office/officeart/2005/8/layout/list1"/>
    <dgm:cxn modelId="{EDF38E0D-B2AE-4508-AB42-B56729F36CD3}" type="presParOf" srcId="{20D67A2D-9300-4E35-A73B-A739F3E55920}" destId="{3D681DA7-5A1B-463F-8CC1-AB64C3900534}" srcOrd="3" destOrd="0" presId="urn:microsoft.com/office/officeart/2005/8/layout/list1"/>
    <dgm:cxn modelId="{43B60C42-E24E-4BE1-9D2A-237AD5725E39}" type="presParOf" srcId="{20D67A2D-9300-4E35-A73B-A739F3E55920}" destId="{A8CD8235-9808-4B88-9A7D-D5F8F5428E25}" srcOrd="4" destOrd="0" presId="urn:microsoft.com/office/officeart/2005/8/layout/list1"/>
    <dgm:cxn modelId="{0E62D033-CCC5-421B-B9B9-CD0DDA9C701D}" type="presParOf" srcId="{A8CD8235-9808-4B88-9A7D-D5F8F5428E25}" destId="{BE12F3B6-1144-436F-98FF-D196CCBD3AD4}" srcOrd="0" destOrd="0" presId="urn:microsoft.com/office/officeart/2005/8/layout/list1"/>
    <dgm:cxn modelId="{A2413205-6D5D-4541-9506-952818247A3B}" type="presParOf" srcId="{A8CD8235-9808-4B88-9A7D-D5F8F5428E25}" destId="{1CBC1DE3-6508-4F56-968E-91BC7EC16ACD}" srcOrd="1" destOrd="0" presId="urn:microsoft.com/office/officeart/2005/8/layout/list1"/>
    <dgm:cxn modelId="{00465FD5-44D0-4B4C-B2B0-AA31D0307ACD}" type="presParOf" srcId="{20D67A2D-9300-4E35-A73B-A739F3E55920}" destId="{FD0489DA-1A2E-4722-9F42-E47115B81D59}" srcOrd="5" destOrd="0" presId="urn:microsoft.com/office/officeart/2005/8/layout/list1"/>
    <dgm:cxn modelId="{1706C026-C69D-4B2D-8D48-A2980304AC71}" type="presParOf" srcId="{20D67A2D-9300-4E35-A73B-A739F3E55920}" destId="{40383FDA-4640-4203-A769-6C9FB3726731}" srcOrd="6" destOrd="0" presId="urn:microsoft.com/office/officeart/2005/8/layout/list1"/>
    <dgm:cxn modelId="{0615CA47-3497-440A-B4B7-DD0908FE4D5B}" type="presParOf" srcId="{20D67A2D-9300-4E35-A73B-A739F3E55920}" destId="{C5D2792C-A8D4-40C6-BA60-0F2D6A9608AF}" srcOrd="7" destOrd="0" presId="urn:microsoft.com/office/officeart/2005/8/layout/list1"/>
    <dgm:cxn modelId="{C9731818-79CB-4603-9189-853446A3AC78}" type="presParOf" srcId="{20D67A2D-9300-4E35-A73B-A739F3E55920}" destId="{1FB4FD3C-891A-4264-8279-F606D3B0342D}" srcOrd="8" destOrd="0" presId="urn:microsoft.com/office/officeart/2005/8/layout/list1"/>
    <dgm:cxn modelId="{F9067FF4-FF4C-484C-A61D-C51614919604}" type="presParOf" srcId="{1FB4FD3C-891A-4264-8279-F606D3B0342D}" destId="{31503555-2033-4241-9FD0-67B087B37D9B}" srcOrd="0" destOrd="0" presId="urn:microsoft.com/office/officeart/2005/8/layout/list1"/>
    <dgm:cxn modelId="{89FC491D-29A0-40D5-9BC5-CA663DBF47E9}" type="presParOf" srcId="{1FB4FD3C-891A-4264-8279-F606D3B0342D}" destId="{5DC65E18-02FB-41D4-8934-9917E0985467}" srcOrd="1" destOrd="0" presId="urn:microsoft.com/office/officeart/2005/8/layout/list1"/>
    <dgm:cxn modelId="{C8318DB7-8C65-4B12-9FD5-D3E9467A6B48}" type="presParOf" srcId="{20D67A2D-9300-4E35-A73B-A739F3E55920}" destId="{272934DC-95ED-4B7E-B41A-B6C7EA9D8C45}" srcOrd="9" destOrd="0" presId="urn:microsoft.com/office/officeart/2005/8/layout/list1"/>
    <dgm:cxn modelId="{C589E03B-CB38-4E1E-A696-24EB7443417D}" type="presParOf" srcId="{20D67A2D-9300-4E35-A73B-A739F3E55920}" destId="{65003277-5813-4867-9DEE-4C28EBD64215}" srcOrd="10" destOrd="0" presId="urn:microsoft.com/office/officeart/2005/8/layout/list1"/>
    <dgm:cxn modelId="{F64A7264-7E89-4231-8EAA-15C56D3B1B34}" type="presParOf" srcId="{20D67A2D-9300-4E35-A73B-A739F3E55920}" destId="{314FAA5E-1768-40D3-9206-64E1BE0C350B}" srcOrd="11" destOrd="0" presId="urn:microsoft.com/office/officeart/2005/8/layout/list1"/>
    <dgm:cxn modelId="{F860FFD9-C098-4D85-9690-AEAED958831C}" type="presParOf" srcId="{20D67A2D-9300-4E35-A73B-A739F3E55920}" destId="{9E53C1DB-FD1E-4143-B41A-0375A6EF81B5}" srcOrd="12" destOrd="0" presId="urn:microsoft.com/office/officeart/2005/8/layout/list1"/>
    <dgm:cxn modelId="{64173AA1-8CB0-42E0-BE6E-ED533A19C601}" type="presParOf" srcId="{9E53C1DB-FD1E-4143-B41A-0375A6EF81B5}" destId="{B525185B-33CF-4E6F-BED3-FEDAE01FB2BA}" srcOrd="0" destOrd="0" presId="urn:microsoft.com/office/officeart/2005/8/layout/list1"/>
    <dgm:cxn modelId="{B708B351-586A-4329-A764-AAD2B49A574B}" type="presParOf" srcId="{9E53C1DB-FD1E-4143-B41A-0375A6EF81B5}" destId="{E82AD3DD-892B-42FE-AF5B-8C6C86440F24}" srcOrd="1" destOrd="0" presId="urn:microsoft.com/office/officeart/2005/8/layout/list1"/>
    <dgm:cxn modelId="{AAD9D434-F833-44D9-B0C6-A33E3408474B}" type="presParOf" srcId="{20D67A2D-9300-4E35-A73B-A739F3E55920}" destId="{FC124167-EFD3-4583-B658-205C4F144095}" srcOrd="13" destOrd="0" presId="urn:microsoft.com/office/officeart/2005/8/layout/list1"/>
    <dgm:cxn modelId="{4BEF8032-4A73-45C0-AEAB-77537542ED7B}" type="presParOf" srcId="{20D67A2D-9300-4E35-A73B-A739F3E55920}" destId="{65E03CAB-49B0-4424-BFDD-8C4A83FFB01E}" srcOrd="14" destOrd="0" presId="urn:microsoft.com/office/officeart/2005/8/layout/list1"/>
    <dgm:cxn modelId="{1A81BF58-459F-4E6D-8039-C204DCEDE1D4}" type="presParOf" srcId="{20D67A2D-9300-4E35-A73B-A739F3E55920}" destId="{2B4C4C13-C65A-4471-B9B1-187752157FA3}" srcOrd="15" destOrd="0" presId="urn:microsoft.com/office/officeart/2005/8/layout/list1"/>
    <dgm:cxn modelId="{6C4F9D79-3890-4E26-82D2-F7E86667C955}" type="presParOf" srcId="{20D67A2D-9300-4E35-A73B-A739F3E55920}" destId="{17D7A41A-88A8-44C1-9C03-AD2FBDD1F7DD}" srcOrd="16" destOrd="0" presId="urn:microsoft.com/office/officeart/2005/8/layout/list1"/>
    <dgm:cxn modelId="{C33F214B-5537-4E58-A094-4E9BA92C0FBA}" type="presParOf" srcId="{17D7A41A-88A8-44C1-9C03-AD2FBDD1F7DD}" destId="{D4A991F8-A6C5-4D54-8CAB-A4AF7DB9B688}" srcOrd="0" destOrd="0" presId="urn:microsoft.com/office/officeart/2005/8/layout/list1"/>
    <dgm:cxn modelId="{44C0C188-23B5-4C99-90DE-6F2899281D62}" type="presParOf" srcId="{17D7A41A-88A8-44C1-9C03-AD2FBDD1F7DD}" destId="{EA865399-BD46-441B-9B1E-AC1EF336FB70}" srcOrd="1" destOrd="0" presId="urn:microsoft.com/office/officeart/2005/8/layout/list1"/>
    <dgm:cxn modelId="{DAA9EDB1-2B67-44C0-98CE-0D5DD81C2660}" type="presParOf" srcId="{20D67A2D-9300-4E35-A73B-A739F3E55920}" destId="{B6D3FEE4-9660-40B8-8A23-1DFD87E2B961}" srcOrd="17" destOrd="0" presId="urn:microsoft.com/office/officeart/2005/8/layout/list1"/>
    <dgm:cxn modelId="{61F17A05-E768-4A76-A572-BBB1481E6D9A}" type="presParOf" srcId="{20D67A2D-9300-4E35-A73B-A739F3E55920}" destId="{4BBA733D-E991-404F-96A4-60C5185EDE5B}" srcOrd="18" destOrd="0" presId="urn:microsoft.com/office/officeart/2005/8/layout/list1"/>
    <dgm:cxn modelId="{685D8E19-B405-4203-8264-14EA847B3D9E}" type="presParOf" srcId="{20D67A2D-9300-4E35-A73B-A739F3E55920}" destId="{D3B4B456-EBBA-4605-89E3-228452A5DB52}" srcOrd="19" destOrd="0" presId="urn:microsoft.com/office/officeart/2005/8/layout/list1"/>
    <dgm:cxn modelId="{E80A4F04-AD8C-4C96-9E31-9CE623DA4385}" type="presParOf" srcId="{20D67A2D-9300-4E35-A73B-A739F3E55920}" destId="{A5893D30-375C-43A0-B3E4-C58668D61A6E}" srcOrd="20" destOrd="0" presId="urn:microsoft.com/office/officeart/2005/8/layout/list1"/>
    <dgm:cxn modelId="{CE59BD84-D49F-41B3-976B-AFA9095FDD3D}" type="presParOf" srcId="{A5893D30-375C-43A0-B3E4-C58668D61A6E}" destId="{F9C4973C-7A25-487E-AE3D-5FA88E596B3D}" srcOrd="0" destOrd="0" presId="urn:microsoft.com/office/officeart/2005/8/layout/list1"/>
    <dgm:cxn modelId="{448BD55C-DF65-45B0-AF55-CB69688F4590}" type="presParOf" srcId="{A5893D30-375C-43A0-B3E4-C58668D61A6E}" destId="{4A924DBF-E1C9-44D6-A893-9F3F88930036}" srcOrd="1" destOrd="0" presId="urn:microsoft.com/office/officeart/2005/8/layout/list1"/>
    <dgm:cxn modelId="{738C7D08-97C9-4244-BC10-E493497DF4EA}" type="presParOf" srcId="{20D67A2D-9300-4E35-A73B-A739F3E55920}" destId="{9FD725BB-4165-41EC-BBE1-81350C1991E1}" srcOrd="21" destOrd="0" presId="urn:microsoft.com/office/officeart/2005/8/layout/list1"/>
    <dgm:cxn modelId="{68A7A3D8-65F7-4DDF-A44C-3CCB83B676F1}" type="presParOf" srcId="{20D67A2D-9300-4E35-A73B-A739F3E55920}" destId="{FA488CCA-B46C-4657-AC5F-059D21C8AB25}"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1) Which province in Canada has the highest residential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2) Which province in Canada has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can see from the visualization that Ontario has the highest water usage from past 10 years followed by Quebec and British Columbia.</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3) Year-wise water usage in various provinces of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all provinces have observed a gradually increasing trend in water usage, especially in Newfoundland and Quebec province.</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4) Which province has highest and lowest water loss during distribution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We can see from the visualization that Quebec province has the highest and northwest territories have lowest water loss from distribution system.</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5) Which province has highest and lowest unknown usage of water in Canada?</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per the data Quebec province has the highest unaccountability of water usage and Yukon have lowest water loss from distribution system.</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DE3DA3EA-6B98-474D-8263-41201A9C8A09}">
      <dgm:prSet/>
      <dgm:spPr/>
      <dgm:t>
        <a:bodyPr/>
        <a:lstStyle/>
        <a:p>
          <a:r>
            <a:rPr lang="en-US" dirty="0"/>
            <a:t>6) Depiction of potable water distribution in several areas and the amount of population served over past few years.</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1ACB42B7-1202-49C3-8056-B44040ABF4A1}" type="pres">
      <dgm:prSet presAssocID="{DE3DA3EA-6B98-474D-8263-41201A9C8A09}" presName="thickLine" presStyleLbl="alignNode1" presStyleIdx="0" presStyleCnt="1"/>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0" presStyleCnt="1" custScaleY="72473" custLinFactNeighborX="209" custLinFactNeighborY="45"/>
      <dgm:spPr/>
    </dgm:pt>
    <dgm:pt modelId="{A681BC81-DF22-4699-A38E-5484F3AE9096}" type="pres">
      <dgm:prSet presAssocID="{DE3DA3EA-6B98-474D-8263-41201A9C8A09}" presName="vert1" presStyleCnt="0"/>
      <dgm:spPr/>
    </dgm:pt>
  </dgm:ptLst>
  <dgm:cxnL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0"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2A505DA6-FA45-4A68-9196-8E1E7EDC4255}" type="presParOf" srcId="{49E01A21-B248-4D28-8F3B-427883661BD5}" destId="{1ACB42B7-1202-49C3-8056-B44040ABF4A1}" srcOrd="0" destOrd="0" presId="urn:microsoft.com/office/officeart/2008/layout/LinedList"/>
    <dgm:cxn modelId="{94809980-0371-425F-9391-E3FD775FD9B5}" type="presParOf" srcId="{49E01A21-B248-4D28-8F3B-427883661BD5}" destId="{B0A0560E-573C-4AB4-B810-F8E60AF99495}" srcOrd="1"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A2338C-8CEF-4DB0-8B4F-6953A06015DE}"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17FFE6DC-E5B6-489C-B587-024D47FD8DFA}">
      <dgm:prSet/>
      <dgm:spPr/>
      <dgm:t>
        <a:bodyPr/>
        <a:lstStyle/>
        <a:p>
          <a:r>
            <a:rPr lang="en-IN" dirty="0"/>
            <a:t>7) Which months have the highest water usage?</a:t>
          </a:r>
          <a:endParaRPr lang="en-US" dirty="0"/>
        </a:p>
      </dgm:t>
    </dgm:pt>
    <dgm:pt modelId="{162DBF8D-8632-4CA5-8C5A-0BB5FA649427}" type="parTrans" cxnId="{4BB8C243-8DBC-4E4A-A7BD-999B32A8356C}">
      <dgm:prSet/>
      <dgm:spPr/>
      <dgm:t>
        <a:bodyPr/>
        <a:lstStyle/>
        <a:p>
          <a:endParaRPr lang="en-US"/>
        </a:p>
      </dgm:t>
    </dgm:pt>
    <dgm:pt modelId="{EDC96D39-DB73-4F4A-9363-B92821F2316B}" type="sibTrans" cxnId="{4BB8C243-8DBC-4E4A-A7BD-999B32A8356C}">
      <dgm:prSet/>
      <dgm:spPr/>
      <dgm:t>
        <a:bodyPr/>
        <a:lstStyle/>
        <a:p>
          <a:endParaRPr lang="en-US"/>
        </a:p>
      </dgm:t>
    </dgm:pt>
    <dgm:pt modelId="{DE3DA3EA-6B98-474D-8263-41201A9C8A09}">
      <dgm:prSet/>
      <dgm:spPr/>
      <dgm:t>
        <a:bodyPr/>
        <a:lstStyle/>
        <a:p>
          <a:r>
            <a:rPr lang="en-US" dirty="0"/>
            <a:t>As we observed, the usage of potable water is usually high during summertime(May-Aug).</a:t>
          </a:r>
        </a:p>
      </dgm:t>
    </dgm:pt>
    <dgm:pt modelId="{5B374382-80A1-45E9-BA41-BC1F0C507E37}" type="sibTrans" cxnId="{C65BB499-B431-49F4-A1A9-917DE1CF8DD8}">
      <dgm:prSet/>
      <dgm:spPr/>
      <dgm:t>
        <a:bodyPr/>
        <a:lstStyle/>
        <a:p>
          <a:endParaRPr lang="en-US"/>
        </a:p>
      </dgm:t>
    </dgm:pt>
    <dgm:pt modelId="{1A9F5346-2373-4D24-8195-9C954B4C7DBC}" type="parTrans" cxnId="{C65BB499-B431-49F4-A1A9-917DE1CF8DD8}">
      <dgm:prSet/>
      <dgm:spPr/>
      <dgm:t>
        <a:bodyPr/>
        <a:lstStyle/>
        <a:p>
          <a:endParaRPr lang="en-US"/>
        </a:p>
      </dgm:t>
    </dgm:pt>
    <dgm:pt modelId="{49E01A21-B248-4D28-8F3B-427883661BD5}" type="pres">
      <dgm:prSet presAssocID="{ABA2338C-8CEF-4DB0-8B4F-6953A06015DE}" presName="vert0" presStyleCnt="0">
        <dgm:presLayoutVars>
          <dgm:dir/>
          <dgm:animOne val="branch"/>
          <dgm:animLvl val="lvl"/>
        </dgm:presLayoutVars>
      </dgm:prSet>
      <dgm:spPr/>
    </dgm:pt>
    <dgm:pt modelId="{EEE5D0C0-BB40-4607-9E6F-971AAD413981}" type="pres">
      <dgm:prSet presAssocID="{17FFE6DC-E5B6-489C-B587-024D47FD8DFA}" presName="thickLine" presStyleLbl="alignNode1" presStyleIdx="0" presStyleCnt="2"/>
      <dgm:spPr/>
    </dgm:pt>
    <dgm:pt modelId="{006CAA4D-9469-4ABC-98FA-1678C0837217}" type="pres">
      <dgm:prSet presAssocID="{17FFE6DC-E5B6-489C-B587-024D47FD8DFA}" presName="horz1" presStyleCnt="0"/>
      <dgm:spPr/>
    </dgm:pt>
    <dgm:pt modelId="{6DACB461-42D2-4342-B1A6-0DE5923C8108}" type="pres">
      <dgm:prSet presAssocID="{17FFE6DC-E5B6-489C-B587-024D47FD8DFA}" presName="tx1" presStyleLbl="revTx" presStyleIdx="0" presStyleCnt="2" custScaleY="49360"/>
      <dgm:spPr/>
    </dgm:pt>
    <dgm:pt modelId="{4C7DA424-C427-47C2-AFEA-83B609C51F37}" type="pres">
      <dgm:prSet presAssocID="{17FFE6DC-E5B6-489C-B587-024D47FD8DFA}" presName="vert1" presStyleCnt="0"/>
      <dgm:spPr/>
    </dgm:pt>
    <dgm:pt modelId="{1ACB42B7-1202-49C3-8056-B44040ABF4A1}" type="pres">
      <dgm:prSet presAssocID="{DE3DA3EA-6B98-474D-8263-41201A9C8A09}" presName="thickLine" presStyleLbl="alignNode1" presStyleIdx="1" presStyleCnt="2"/>
      <dgm:spPr/>
    </dgm:pt>
    <dgm:pt modelId="{B0A0560E-573C-4AB4-B810-F8E60AF99495}" type="pres">
      <dgm:prSet presAssocID="{DE3DA3EA-6B98-474D-8263-41201A9C8A09}" presName="horz1" presStyleCnt="0"/>
      <dgm:spPr/>
    </dgm:pt>
    <dgm:pt modelId="{E502F0F2-75D8-4424-9832-C8F75424003E}" type="pres">
      <dgm:prSet presAssocID="{DE3DA3EA-6B98-474D-8263-41201A9C8A09}" presName="tx1" presStyleLbl="revTx" presStyleIdx="1" presStyleCnt="2"/>
      <dgm:spPr/>
    </dgm:pt>
    <dgm:pt modelId="{A681BC81-DF22-4699-A38E-5484F3AE9096}" type="pres">
      <dgm:prSet presAssocID="{DE3DA3EA-6B98-474D-8263-41201A9C8A09}" presName="vert1" presStyleCnt="0"/>
      <dgm:spPr/>
    </dgm:pt>
  </dgm:ptLst>
  <dgm:cxnLst>
    <dgm:cxn modelId="{4BB8C243-8DBC-4E4A-A7BD-999B32A8356C}" srcId="{ABA2338C-8CEF-4DB0-8B4F-6953A06015DE}" destId="{17FFE6DC-E5B6-489C-B587-024D47FD8DFA}" srcOrd="0" destOrd="0" parTransId="{162DBF8D-8632-4CA5-8C5A-0BB5FA649427}" sibTransId="{EDC96D39-DB73-4F4A-9363-B92821F2316B}"/>
    <dgm:cxn modelId="{2C715F6E-C097-44BB-817E-92708496C4F7}" type="presOf" srcId="{17FFE6DC-E5B6-489C-B587-024D47FD8DFA}" destId="{6DACB461-42D2-4342-B1A6-0DE5923C8108}" srcOrd="0" destOrd="0" presId="urn:microsoft.com/office/officeart/2008/layout/LinedList"/>
    <dgm:cxn modelId="{0DF5978B-5BBE-4ACF-AAAD-0C4D1B3B5D44}" type="presOf" srcId="{DE3DA3EA-6B98-474D-8263-41201A9C8A09}" destId="{E502F0F2-75D8-4424-9832-C8F75424003E}" srcOrd="0" destOrd="0" presId="urn:microsoft.com/office/officeart/2008/layout/LinedList"/>
    <dgm:cxn modelId="{C65BB499-B431-49F4-A1A9-917DE1CF8DD8}" srcId="{ABA2338C-8CEF-4DB0-8B4F-6953A06015DE}" destId="{DE3DA3EA-6B98-474D-8263-41201A9C8A09}" srcOrd="1" destOrd="0" parTransId="{1A9F5346-2373-4D24-8195-9C954B4C7DBC}" sibTransId="{5B374382-80A1-45E9-BA41-BC1F0C507E37}"/>
    <dgm:cxn modelId="{16159DA9-F93E-46C4-8C32-AD41103533E7}" type="presOf" srcId="{ABA2338C-8CEF-4DB0-8B4F-6953A06015DE}" destId="{49E01A21-B248-4D28-8F3B-427883661BD5}" srcOrd="0" destOrd="0" presId="urn:microsoft.com/office/officeart/2008/layout/LinedList"/>
    <dgm:cxn modelId="{A6B71AE8-2D7D-44E5-B1D1-06F28F26E7FF}" type="presParOf" srcId="{49E01A21-B248-4D28-8F3B-427883661BD5}" destId="{EEE5D0C0-BB40-4607-9E6F-971AAD413981}" srcOrd="0" destOrd="0" presId="urn:microsoft.com/office/officeart/2008/layout/LinedList"/>
    <dgm:cxn modelId="{CB73C2D3-4CC4-4999-AD58-7CB70A99923A}" type="presParOf" srcId="{49E01A21-B248-4D28-8F3B-427883661BD5}" destId="{006CAA4D-9469-4ABC-98FA-1678C0837217}" srcOrd="1" destOrd="0" presId="urn:microsoft.com/office/officeart/2008/layout/LinedList"/>
    <dgm:cxn modelId="{61A9087D-DA20-46DB-807E-87E99CB99EE9}" type="presParOf" srcId="{006CAA4D-9469-4ABC-98FA-1678C0837217}" destId="{6DACB461-42D2-4342-B1A6-0DE5923C8108}" srcOrd="0" destOrd="0" presId="urn:microsoft.com/office/officeart/2008/layout/LinedList"/>
    <dgm:cxn modelId="{B341DE33-CE5C-4E1A-8D17-20136260037F}" type="presParOf" srcId="{006CAA4D-9469-4ABC-98FA-1678C0837217}" destId="{4C7DA424-C427-47C2-AFEA-83B609C51F37}" srcOrd="1" destOrd="0" presId="urn:microsoft.com/office/officeart/2008/layout/LinedList"/>
    <dgm:cxn modelId="{2A505DA6-FA45-4A68-9196-8E1E7EDC4255}" type="presParOf" srcId="{49E01A21-B248-4D28-8F3B-427883661BD5}" destId="{1ACB42B7-1202-49C3-8056-B44040ABF4A1}" srcOrd="2" destOrd="0" presId="urn:microsoft.com/office/officeart/2008/layout/LinedList"/>
    <dgm:cxn modelId="{94809980-0371-425F-9391-E3FD775FD9B5}" type="presParOf" srcId="{49E01A21-B248-4D28-8F3B-427883661BD5}" destId="{B0A0560E-573C-4AB4-B810-F8E60AF99495}" srcOrd="3" destOrd="0" presId="urn:microsoft.com/office/officeart/2008/layout/LinedList"/>
    <dgm:cxn modelId="{E12FD4C3-B725-457B-A8FA-E4DDDC449E84}" type="presParOf" srcId="{B0A0560E-573C-4AB4-B810-F8E60AF99495}" destId="{E502F0F2-75D8-4424-9832-C8F75424003E}" srcOrd="0" destOrd="0" presId="urn:microsoft.com/office/officeart/2008/layout/LinedList"/>
    <dgm:cxn modelId="{4061137B-0271-42F0-8596-A68541ACD5D7}" type="presParOf" srcId="{B0A0560E-573C-4AB4-B810-F8E60AF99495}" destId="{A681BC81-DF22-4699-A38E-5484F3AE90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BD4B7-79AE-41B9-BE6E-57A8F0158B93}">
      <dsp:nvSpPr>
        <dsp:cNvPr id="0" name=""/>
        <dsp:cNvSpPr/>
      </dsp:nvSpPr>
      <dsp:spPr>
        <a:xfrm>
          <a:off x="835121" y="250393"/>
          <a:ext cx="673154" cy="673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33ADC-7807-4A33-BF4A-46023DD4B802}">
      <dsp:nvSpPr>
        <dsp:cNvPr id="0" name=""/>
        <dsp:cNvSpPr/>
      </dsp:nvSpPr>
      <dsp:spPr>
        <a:xfrm>
          <a:off x="42374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Team Introduction</a:t>
          </a:r>
        </a:p>
      </dsp:txBody>
      <dsp:txXfrm>
        <a:off x="423749" y="1166778"/>
        <a:ext cx="1495898" cy="673154"/>
      </dsp:txXfrm>
    </dsp:sp>
    <dsp:sp modelId="{795A3318-7836-4BA7-97CA-0A57443DA24F}">
      <dsp:nvSpPr>
        <dsp:cNvPr id="0" name=""/>
        <dsp:cNvSpPr/>
      </dsp:nvSpPr>
      <dsp:spPr>
        <a:xfrm>
          <a:off x="2592801" y="250393"/>
          <a:ext cx="673154" cy="673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3815E-087E-4A5A-A0FB-EDD580A49C44}">
      <dsp:nvSpPr>
        <dsp:cNvPr id="0" name=""/>
        <dsp:cNvSpPr/>
      </dsp:nvSpPr>
      <dsp:spPr>
        <a:xfrm>
          <a:off x="2181429"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Background</a:t>
          </a:r>
        </a:p>
        <a:p>
          <a:pPr marL="0" lvl="0" indent="0" algn="ctr" defTabSz="800100">
            <a:lnSpc>
              <a:spcPct val="100000"/>
            </a:lnSpc>
            <a:spcBef>
              <a:spcPct val="0"/>
            </a:spcBef>
            <a:spcAft>
              <a:spcPct val="35000"/>
            </a:spcAft>
            <a:buNone/>
          </a:pPr>
          <a:r>
            <a:rPr lang="en-US" sz="1800" kern="1200" dirty="0"/>
            <a:t>/motivation</a:t>
          </a:r>
        </a:p>
      </dsp:txBody>
      <dsp:txXfrm>
        <a:off x="2181429" y="1166778"/>
        <a:ext cx="1495898" cy="673154"/>
      </dsp:txXfrm>
    </dsp:sp>
    <dsp:sp modelId="{2EF9653B-0942-40E9-AEC9-771CBBCEB42C}">
      <dsp:nvSpPr>
        <dsp:cNvPr id="0" name=""/>
        <dsp:cNvSpPr/>
      </dsp:nvSpPr>
      <dsp:spPr>
        <a:xfrm>
          <a:off x="4350482" y="250393"/>
          <a:ext cx="673154" cy="673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C25C5-D56F-47CB-B429-B4A2FA5BEB9F}">
      <dsp:nvSpPr>
        <dsp:cNvPr id="0" name=""/>
        <dsp:cNvSpPr/>
      </dsp:nvSpPr>
      <dsp:spPr>
        <a:xfrm>
          <a:off x="3939110" y="1166778"/>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Problem Statement</a:t>
          </a:r>
        </a:p>
      </dsp:txBody>
      <dsp:txXfrm>
        <a:off x="3939110" y="1166778"/>
        <a:ext cx="1495898" cy="673154"/>
      </dsp:txXfrm>
    </dsp:sp>
    <dsp:sp modelId="{B24F7EAA-0931-467A-AFC5-7D91374446B2}">
      <dsp:nvSpPr>
        <dsp:cNvPr id="0" name=""/>
        <dsp:cNvSpPr/>
      </dsp:nvSpPr>
      <dsp:spPr>
        <a:xfrm>
          <a:off x="835121" y="2213907"/>
          <a:ext cx="673154" cy="6731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4E752-234E-447D-9B7B-2D9102E54842}">
      <dsp:nvSpPr>
        <dsp:cNvPr id="0" name=""/>
        <dsp:cNvSpPr/>
      </dsp:nvSpPr>
      <dsp:spPr>
        <a:xfrm>
          <a:off x="42374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Project Proposal</a:t>
          </a:r>
        </a:p>
      </dsp:txBody>
      <dsp:txXfrm>
        <a:off x="423749" y="3130292"/>
        <a:ext cx="1495898" cy="673154"/>
      </dsp:txXfrm>
    </dsp:sp>
    <dsp:sp modelId="{04CD609D-5241-451F-81DD-92EE31A56B39}">
      <dsp:nvSpPr>
        <dsp:cNvPr id="0" name=""/>
        <dsp:cNvSpPr/>
      </dsp:nvSpPr>
      <dsp:spPr>
        <a:xfrm>
          <a:off x="2592801" y="2213907"/>
          <a:ext cx="673154" cy="6731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E1314-7AA4-44BD-9143-2CE5786BD7E8}">
      <dsp:nvSpPr>
        <dsp:cNvPr id="0" name=""/>
        <dsp:cNvSpPr/>
      </dsp:nvSpPr>
      <dsp:spPr>
        <a:xfrm>
          <a:off x="2181429"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Analysis Questions</a:t>
          </a:r>
        </a:p>
      </dsp:txBody>
      <dsp:txXfrm>
        <a:off x="2181429" y="3130292"/>
        <a:ext cx="1495898" cy="673154"/>
      </dsp:txXfrm>
    </dsp:sp>
    <dsp:sp modelId="{1CDF4D88-EA9E-4C88-88A2-2915DA0B52F9}">
      <dsp:nvSpPr>
        <dsp:cNvPr id="0" name=""/>
        <dsp:cNvSpPr/>
      </dsp:nvSpPr>
      <dsp:spPr>
        <a:xfrm>
          <a:off x="4350482" y="2213907"/>
          <a:ext cx="673154" cy="6731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FDEAF0-4BF5-4191-8D0C-BC2E1B8348FA}">
      <dsp:nvSpPr>
        <dsp:cNvPr id="0" name=""/>
        <dsp:cNvSpPr/>
      </dsp:nvSpPr>
      <dsp:spPr>
        <a:xfrm>
          <a:off x="3939110" y="3130292"/>
          <a:ext cx="1495898" cy="673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Dataset Description and EDA</a:t>
          </a:r>
        </a:p>
      </dsp:txBody>
      <dsp:txXfrm>
        <a:off x="3939110" y="3130292"/>
        <a:ext cx="1495898" cy="673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8) Which province supplies water to other Jurisdictions?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The above graph depicts that Ontario tops in the list of supplying water to other provinces followed by Quebec and Alberta.</a:t>
          </a:r>
        </a:p>
      </dsp:txBody>
      <dsp:txXfrm>
        <a:off x="0" y="569072"/>
        <a:ext cx="11241740" cy="11513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9) Ground and surface water levels in Canada over past few years.</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visualization above ground and surface water level is steadily decreasing.</a:t>
          </a:r>
        </a:p>
      </dsp:txBody>
      <dsp:txXfrm>
        <a:off x="0" y="569072"/>
        <a:ext cx="11241740" cy="11513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24618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200989"/>
          <a:ext cx="11241740" cy="89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10) Population in Canada is rising constantly and as we have seen in the previous slide, ground and surface water levels are decreasing. </a:t>
          </a:r>
        </a:p>
      </dsp:txBody>
      <dsp:txXfrm>
        <a:off x="0" y="200989"/>
        <a:ext cx="11241740" cy="890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F4E5B9-B6B8-47CB-B8B6-F38E57D90907}">
      <dsp:nvSpPr>
        <dsp:cNvPr id="0" name=""/>
        <dsp:cNvSpPr/>
      </dsp:nvSpPr>
      <dsp:spPr>
        <a:xfrm>
          <a:off x="0" y="2610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4503" tIns="354076" rIns="664503" bIns="120904" numCol="1" spcCol="1270" anchor="t" anchorCtr="0">
          <a:noAutofit/>
        </a:bodyPr>
        <a:lstStyle/>
        <a:p>
          <a:pPr marL="171450" lvl="1" indent="-171450" algn="l" defTabSz="755650">
            <a:lnSpc>
              <a:spcPct val="90000"/>
            </a:lnSpc>
            <a:spcBef>
              <a:spcPct val="0"/>
            </a:spcBef>
            <a:spcAft>
              <a:spcPct val="15000"/>
            </a:spcAft>
            <a:buChar char="•"/>
          </a:pPr>
          <a:endParaRPr lang="en-US" sz="1700" kern="1200" dirty="0"/>
        </a:p>
      </dsp:txBody>
      <dsp:txXfrm>
        <a:off x="0" y="261006"/>
        <a:ext cx="8561953" cy="428400"/>
      </dsp:txXfrm>
    </dsp:sp>
    <dsp:sp modelId="{9A7ED29B-32D7-4061-8E20-15C286C6F1F0}">
      <dsp:nvSpPr>
        <dsp:cNvPr id="0" name=""/>
        <dsp:cNvSpPr/>
      </dsp:nvSpPr>
      <dsp:spPr>
        <a:xfrm>
          <a:off x="428097" y="100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b="1" kern="1200" dirty="0"/>
            <a:t>GROUP - 007                                       </a:t>
          </a:r>
          <a:endParaRPr lang="en-US" sz="2400" kern="1200" dirty="0"/>
        </a:p>
      </dsp:txBody>
      <dsp:txXfrm>
        <a:off x="452595" y="34584"/>
        <a:ext cx="5944371" cy="452844"/>
      </dsp:txXfrm>
    </dsp:sp>
    <dsp:sp modelId="{40383FDA-4640-4203-A769-6C9FB3726731}">
      <dsp:nvSpPr>
        <dsp:cNvPr id="0" name=""/>
        <dsp:cNvSpPr/>
      </dsp:nvSpPr>
      <dsp:spPr>
        <a:xfrm>
          <a:off x="0" y="103212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BC1DE3-6508-4F56-968E-91BC7EC16ACD}">
      <dsp:nvSpPr>
        <dsp:cNvPr id="0" name=""/>
        <dsp:cNvSpPr/>
      </dsp:nvSpPr>
      <dsp:spPr>
        <a:xfrm>
          <a:off x="428097" y="78120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1)  Mohammed Anan Mansuri</a:t>
          </a:r>
          <a:endParaRPr lang="en-US" sz="2400" kern="1200" dirty="0"/>
        </a:p>
      </dsp:txBody>
      <dsp:txXfrm>
        <a:off x="452595" y="805704"/>
        <a:ext cx="5944371" cy="452844"/>
      </dsp:txXfrm>
    </dsp:sp>
    <dsp:sp modelId="{65003277-5813-4867-9DEE-4C28EBD64215}">
      <dsp:nvSpPr>
        <dsp:cNvPr id="0" name=""/>
        <dsp:cNvSpPr/>
      </dsp:nvSpPr>
      <dsp:spPr>
        <a:xfrm>
          <a:off x="0" y="180324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C65E18-02FB-41D4-8934-9917E0985467}">
      <dsp:nvSpPr>
        <dsp:cNvPr id="0" name=""/>
        <dsp:cNvSpPr/>
      </dsp:nvSpPr>
      <dsp:spPr>
        <a:xfrm>
          <a:off x="428097" y="155232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2)  </a:t>
          </a:r>
          <a:r>
            <a:rPr lang="en-IN" sz="2400" kern="1200" dirty="0" err="1"/>
            <a:t>Miloni</a:t>
          </a:r>
          <a:r>
            <a:rPr lang="en-IN" sz="2400" kern="1200" dirty="0"/>
            <a:t> Patel</a:t>
          </a:r>
          <a:endParaRPr lang="en-US" sz="2400" kern="1200" dirty="0"/>
        </a:p>
      </dsp:txBody>
      <dsp:txXfrm>
        <a:off x="452595" y="1576824"/>
        <a:ext cx="5944371" cy="452844"/>
      </dsp:txXfrm>
    </dsp:sp>
    <dsp:sp modelId="{65E03CAB-49B0-4424-BFDD-8C4A83FFB01E}">
      <dsp:nvSpPr>
        <dsp:cNvPr id="0" name=""/>
        <dsp:cNvSpPr/>
      </dsp:nvSpPr>
      <dsp:spPr>
        <a:xfrm>
          <a:off x="0" y="257436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AD3DD-892B-42FE-AF5B-8C6C86440F24}">
      <dsp:nvSpPr>
        <dsp:cNvPr id="0" name=""/>
        <dsp:cNvSpPr/>
      </dsp:nvSpPr>
      <dsp:spPr>
        <a:xfrm>
          <a:off x="428097" y="232344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3)  Kush Patel</a:t>
          </a:r>
          <a:endParaRPr lang="en-US" sz="2400" kern="1200" dirty="0"/>
        </a:p>
      </dsp:txBody>
      <dsp:txXfrm>
        <a:off x="452595" y="2347944"/>
        <a:ext cx="5944371" cy="452844"/>
      </dsp:txXfrm>
    </dsp:sp>
    <dsp:sp modelId="{4BBA733D-E991-404F-96A4-60C5185EDE5B}">
      <dsp:nvSpPr>
        <dsp:cNvPr id="0" name=""/>
        <dsp:cNvSpPr/>
      </dsp:nvSpPr>
      <dsp:spPr>
        <a:xfrm>
          <a:off x="0" y="334548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5399-BD46-441B-9B1E-AC1EF336FB70}">
      <dsp:nvSpPr>
        <dsp:cNvPr id="0" name=""/>
        <dsp:cNvSpPr/>
      </dsp:nvSpPr>
      <dsp:spPr>
        <a:xfrm>
          <a:off x="428097" y="309456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4)  </a:t>
          </a:r>
          <a:r>
            <a:rPr lang="en-IN" sz="2400" kern="1200" dirty="0" err="1"/>
            <a:t>Priyal</a:t>
          </a:r>
          <a:r>
            <a:rPr lang="en-IN" sz="2400" kern="1200" dirty="0"/>
            <a:t> Patel</a:t>
          </a:r>
          <a:endParaRPr lang="en-US" sz="2400" kern="1200" dirty="0"/>
        </a:p>
      </dsp:txBody>
      <dsp:txXfrm>
        <a:off x="452595" y="3119064"/>
        <a:ext cx="5944371" cy="452844"/>
      </dsp:txXfrm>
    </dsp:sp>
    <dsp:sp modelId="{FA488CCA-B46C-4657-AC5F-059D21C8AB25}">
      <dsp:nvSpPr>
        <dsp:cNvPr id="0" name=""/>
        <dsp:cNvSpPr/>
      </dsp:nvSpPr>
      <dsp:spPr>
        <a:xfrm>
          <a:off x="0" y="4116606"/>
          <a:ext cx="8561953"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924DBF-E1C9-44D6-A893-9F3F88930036}">
      <dsp:nvSpPr>
        <dsp:cNvPr id="0" name=""/>
        <dsp:cNvSpPr/>
      </dsp:nvSpPr>
      <dsp:spPr>
        <a:xfrm>
          <a:off x="428097" y="3865686"/>
          <a:ext cx="5993367"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5" tIns="0" rIns="226535" bIns="0" numCol="1" spcCol="1270" anchor="ctr" anchorCtr="0">
          <a:noAutofit/>
        </a:bodyPr>
        <a:lstStyle/>
        <a:p>
          <a:pPr marL="0" lvl="0" indent="0" algn="l" defTabSz="1066800">
            <a:lnSpc>
              <a:spcPct val="90000"/>
            </a:lnSpc>
            <a:spcBef>
              <a:spcPct val="0"/>
            </a:spcBef>
            <a:spcAft>
              <a:spcPct val="35000"/>
            </a:spcAft>
            <a:buNone/>
          </a:pPr>
          <a:r>
            <a:rPr lang="en-IN" sz="2400" kern="1200" dirty="0"/>
            <a:t>5)  Mohammed Ahtesham Uddin  </a:t>
          </a:r>
          <a:endParaRPr lang="en-US" sz="2400" kern="1200" dirty="0"/>
        </a:p>
      </dsp:txBody>
      <dsp:txXfrm>
        <a:off x="452595" y="3890184"/>
        <a:ext cx="594437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1) Which province in Canada has the highest residential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2) Which province in Canada has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can see from the visualization that Ontario has the highest water usage from past 10 years followed by Quebec and British Columbia.</a:t>
          </a:r>
        </a:p>
      </dsp:txBody>
      <dsp:txXfrm>
        <a:off x="0" y="569072"/>
        <a:ext cx="11241740" cy="1151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3) Year-wise water usage in various provinces of Canada.</a:t>
          </a:r>
          <a:endParaRPr lang="en-US" sz="26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We can see from the visualization that all provinces have observed a gradually increasing trend in water usage, especially in Newfoundland and Quebec province.</a:t>
          </a:r>
        </a:p>
      </dsp:txBody>
      <dsp:txXfrm>
        <a:off x="0" y="569072"/>
        <a:ext cx="11241740" cy="11513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4) Which province has highest and lowest water loss during distribution in Canada?</a:t>
          </a:r>
          <a:endParaRPr lang="en-US" sz="25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We can see from the visualization that Quebec province has the highest and northwest territories have lowest water loss from distribution system.</a:t>
          </a:r>
        </a:p>
      </dsp:txBody>
      <dsp:txXfrm>
        <a:off x="0" y="569072"/>
        <a:ext cx="11241740" cy="11513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5) Which province has highest and lowest unknown usage of water in Canada?</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per the data Quebec province has the highest unaccountability of water usage and Yukon have lowest water loss from distribution system.</a:t>
          </a:r>
        </a:p>
      </dsp:txBody>
      <dsp:txXfrm>
        <a:off x="0" y="569072"/>
        <a:ext cx="11241740" cy="11513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B42B7-1202-49C3-8056-B44040ABF4A1}">
      <dsp:nvSpPr>
        <dsp:cNvPr id="0" name=""/>
        <dsp:cNvSpPr/>
      </dsp:nvSpPr>
      <dsp:spPr>
        <a:xfrm>
          <a:off x="0" y="161584"/>
          <a:ext cx="11233465"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162112"/>
          <a:ext cx="11233465" cy="850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6) Depiction of potable water distribution in several areas and the amount of population served over past few years.</a:t>
          </a:r>
        </a:p>
      </dsp:txBody>
      <dsp:txXfrm>
        <a:off x="0" y="162112"/>
        <a:ext cx="11233465" cy="8508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5D0C0-BB40-4607-9E6F-971AAD413981}">
      <dsp:nvSpPr>
        <dsp:cNvPr id="0" name=""/>
        <dsp:cNvSpPr/>
      </dsp:nvSpPr>
      <dsp:spPr>
        <a:xfrm>
          <a:off x="0" y="74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DACB461-42D2-4342-B1A6-0DE5923C8108}">
      <dsp:nvSpPr>
        <dsp:cNvPr id="0" name=""/>
        <dsp:cNvSpPr/>
      </dsp:nvSpPr>
      <dsp:spPr>
        <a:xfrm>
          <a:off x="0" y="742"/>
          <a:ext cx="11241740" cy="568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7) Which months have the highest water usage?</a:t>
          </a:r>
          <a:endParaRPr lang="en-US" sz="2700" kern="1200" dirty="0"/>
        </a:p>
      </dsp:txBody>
      <dsp:txXfrm>
        <a:off x="0" y="742"/>
        <a:ext cx="11241740" cy="568329"/>
      </dsp:txXfrm>
    </dsp:sp>
    <dsp:sp modelId="{1ACB42B7-1202-49C3-8056-B44040ABF4A1}">
      <dsp:nvSpPr>
        <dsp:cNvPr id="0" name=""/>
        <dsp:cNvSpPr/>
      </dsp:nvSpPr>
      <dsp:spPr>
        <a:xfrm>
          <a:off x="0" y="569072"/>
          <a:ext cx="11241740" cy="0"/>
        </a:xfrm>
        <a:prstGeom prst="line">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w="6350"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502F0F2-75D8-4424-9832-C8F75424003E}">
      <dsp:nvSpPr>
        <dsp:cNvPr id="0" name=""/>
        <dsp:cNvSpPr/>
      </dsp:nvSpPr>
      <dsp:spPr>
        <a:xfrm>
          <a:off x="0" y="569072"/>
          <a:ext cx="11241740" cy="1151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As we observed, the usage of potable water is usually high during summertime(May-Aug).</a:t>
          </a:r>
        </a:p>
      </dsp:txBody>
      <dsp:txXfrm>
        <a:off x="0" y="569072"/>
        <a:ext cx="11241740" cy="11513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50242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01150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722488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2382776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00373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47423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860509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78739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53912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3284884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2575256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68240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06716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03788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1153217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580527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142786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Case Studies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5346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95823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Improving access</a:t>
            </a:r>
          </a:p>
          <a:p>
            <a:pPr marL="171450" indent="-171450">
              <a:buFont typeface="Arial" panose="020B0604020202020204" pitchFamily="34" charset="0"/>
              <a:buChar char="•"/>
            </a:pPr>
            <a:r>
              <a:rPr lang="en-US" dirty="0"/>
              <a:t>Reclaimed water</a:t>
            </a:r>
          </a:p>
          <a:p>
            <a:pPr marL="171450" indent="-171450">
              <a:buFont typeface="Arial" panose="020B0604020202020204" pitchFamily="34" charset="0"/>
              <a:buChar char="•"/>
            </a:pPr>
            <a:r>
              <a:rPr lang="en-US" dirty="0"/>
              <a:t>Purification</a:t>
            </a:r>
          </a:p>
          <a:p>
            <a:pPr marL="171450" indent="-171450">
              <a:buFont typeface="Arial" panose="020B0604020202020204" pitchFamily="34" charset="0"/>
              <a:buChar char="•"/>
            </a:pPr>
            <a:r>
              <a:rPr lang="en-US" dirty="0"/>
              <a:t>Global programs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57262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Contaminant Reduction through Policy &amp; Market Improvements</a:t>
            </a:r>
          </a:p>
          <a:p>
            <a:pPr marL="171450" indent="-171450">
              <a:buFont typeface="Arial" panose="020B0604020202020204" pitchFamily="34" charset="0"/>
              <a:buChar char="•"/>
            </a:pPr>
            <a:r>
              <a:rPr lang="en-US" dirty="0"/>
              <a:t>Water treatment options</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22124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70432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1560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98271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12/2/2021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126621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orymaps.arcgis.com/stories/cbdc979bf27642bfba51689ca3c180e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150.statcan.gc.ca/t1/tbl1/en/tv.action?pid=1710000901" TargetMode="External"/><Relationship Id="rId2" Type="http://schemas.openxmlformats.org/officeDocument/2006/relationships/hyperlink" Target="https://www150.statcan.gc.ca/t1/tbl1/en/tv.action?pid=3810027101" TargetMode="External"/><Relationship Id="rId1" Type="http://schemas.openxmlformats.org/officeDocument/2006/relationships/slideLayout" Target="../slideLayouts/slideLayout2.xml"/><Relationship Id="rId5" Type="http://schemas.openxmlformats.org/officeDocument/2006/relationships/hyperlink" Target="https://www150.statcan.gc.ca/t1/tbl1/en/tv.action?pid=3810027201" TargetMode="External"/><Relationship Id="rId4" Type="http://schemas.openxmlformats.org/officeDocument/2006/relationships/hyperlink" Target="https://www150.statcan.gc.ca/t1/tbl1/en/tv.action?pid=381000920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hyperlink" Target="https://www.nationalgeographic.com/science/article/partner-content-where-our-water-goes-canada"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4.xml.rels><?xml version="1.0" encoding="UTF-8" standalone="yes"?>
<Relationships xmlns="http://schemas.openxmlformats.org/package/2006/relationships"><Relationship Id="rId3" Type="http://schemas.openxmlformats.org/officeDocument/2006/relationships/hyperlink" Target="https://www.sac-isc.gc.ca/eng/1506514143353/153331713066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lobalreportingcentre.org/lytton-water/img/water-governance.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nadians.org/sites/default/files/inline-images/DrinkingWater-Report-map.jpg"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cgill.ca/waterislife/waterathome/how-much-are-we-using"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world/2021/apr/30/canada-first-nations-justin-trudeau-drinking-wat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Potable Water Usage By SectoR In CANADA</a:t>
            </a:r>
          </a:p>
        </p:txBody>
      </p:sp>
      <p:sp>
        <p:nvSpPr>
          <p:cNvPr id="27" name="Rectangle 22">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4">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r>
              <a:rPr lang="en-US">
                <a:solidFill>
                  <a:srgbClr val="FFFFFF"/>
                </a:solidFill>
              </a:rPr>
              <a:t>DAB 103- Analytics Tools &amp; Decision Making Project</a:t>
            </a:r>
          </a:p>
        </p:txBody>
      </p:sp>
    </p:spTree>
    <p:extLst>
      <p:ext uri="{BB962C8B-B14F-4D97-AF65-F5344CB8AC3E}">
        <p14:creationId xmlns:p14="http://schemas.microsoft.com/office/powerpoint/2010/main" val="15166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Analysis</a:t>
            </a:r>
            <a:br>
              <a:rPr lang="en-US" dirty="0">
                <a:solidFill>
                  <a:srgbClr val="FFFFFF"/>
                </a:solidFill>
              </a:rPr>
            </a:br>
            <a:r>
              <a:rPr lang="en-US" dirty="0">
                <a:solidFill>
                  <a:srgbClr val="FFFFFF"/>
                </a:solidFill>
              </a:rPr>
              <a:t>Questions</a:t>
            </a:r>
          </a:p>
        </p:txBody>
      </p:sp>
      <p:sp>
        <p:nvSpPr>
          <p:cNvPr id="5" name="TextBox 4">
            <a:extLst>
              <a:ext uri="{FF2B5EF4-FFF2-40B4-BE49-F238E27FC236}">
                <a16:creationId xmlns:a16="http://schemas.microsoft.com/office/drawing/2014/main" id="{DB08927F-ECF1-402B-BA11-21CC9C623A30}"/>
              </a:ext>
            </a:extLst>
          </p:cNvPr>
          <p:cNvSpPr txBox="1"/>
          <p:nvPr/>
        </p:nvSpPr>
        <p:spPr>
          <a:xfrm>
            <a:off x="5232805" y="100931"/>
            <a:ext cx="6246529" cy="7478970"/>
          </a:xfrm>
          <a:prstGeom prst="rect">
            <a:avLst/>
          </a:prstGeom>
          <a:noFill/>
        </p:spPr>
        <p:txBody>
          <a:bodyPr wrap="square" rtlCol="0">
            <a:spAutoFit/>
          </a:bodyPr>
          <a:lstStyle/>
          <a:p>
            <a:pPr marL="285750" indent="-285750">
              <a:buFont typeface="Arial" panose="020B0604020202020204" pitchFamily="34" charset="0"/>
              <a:buChar char="•"/>
            </a:pPr>
            <a:r>
              <a:rPr lang="en-IN" sz="2200" dirty="0"/>
              <a:t>Which province has the highest and lowest water loss?</a:t>
            </a:r>
          </a:p>
          <a:p>
            <a:pPr marL="285750" indent="-285750">
              <a:buFont typeface="Arial" panose="020B0604020202020204" pitchFamily="34" charset="0"/>
              <a:buChar char="•"/>
            </a:pPr>
            <a:r>
              <a:rPr lang="en-IN" sz="2200" dirty="0"/>
              <a:t>Which province has most unaccountable water usage?</a:t>
            </a:r>
          </a:p>
          <a:p>
            <a:pPr marL="285750" indent="-285750">
              <a:buFont typeface="Arial" panose="020B0604020202020204" pitchFamily="34" charset="0"/>
              <a:buChar char="•"/>
            </a:pPr>
            <a:r>
              <a:rPr lang="en-IN" sz="2200" dirty="0"/>
              <a:t>Which province provides water to other Jurisdictions?</a:t>
            </a:r>
          </a:p>
          <a:p>
            <a:pPr marL="285750" indent="-285750">
              <a:buFont typeface="Arial" panose="020B0604020202020204" pitchFamily="34" charset="0"/>
              <a:buChar char="•"/>
            </a:pPr>
            <a:r>
              <a:rPr lang="en-IN" sz="2200" dirty="0"/>
              <a:t>Which province is best in managing potable water distribution?</a:t>
            </a:r>
          </a:p>
          <a:p>
            <a:pPr marL="285750" indent="-285750">
              <a:buFont typeface="Arial" panose="020B0604020202020204" pitchFamily="34" charset="0"/>
              <a:buChar char="•"/>
            </a:pPr>
            <a:r>
              <a:rPr lang="en-IN" sz="2200" dirty="0"/>
              <a:t>Industries and non-residential sectors are provided with potable water.</a:t>
            </a:r>
          </a:p>
          <a:p>
            <a:pPr marL="285750" indent="-285750">
              <a:buFont typeface="Arial" panose="020B0604020202020204" pitchFamily="34" charset="0"/>
              <a:buChar char="•"/>
            </a:pPr>
            <a:r>
              <a:rPr lang="en-IN" sz="2200" dirty="0"/>
              <a:t>Households are not provided with grey water for cleaning purpose.</a:t>
            </a:r>
          </a:p>
          <a:p>
            <a:pPr marL="285750" indent="-285750">
              <a:buFont typeface="Wingdings" panose="05000000000000000000" pitchFamily="2" charset="2"/>
              <a:buChar char="§"/>
            </a:pPr>
            <a:r>
              <a:rPr lang="en-IN" sz="2200" dirty="0"/>
              <a:t>Loss of  water during distribution is the major problem.</a:t>
            </a:r>
          </a:p>
          <a:p>
            <a:pPr marL="285750" indent="-285750">
              <a:buFont typeface="Wingdings" panose="05000000000000000000" pitchFamily="2" charset="2"/>
              <a:buChar char="§"/>
            </a:pPr>
            <a:r>
              <a:rPr lang="en-IN" sz="2200" dirty="0"/>
              <a:t>Large proportion of water usage is unknown.</a:t>
            </a:r>
          </a:p>
          <a:p>
            <a:pPr marL="285750" indent="-285750">
              <a:buFont typeface="Wingdings" panose="05000000000000000000" pitchFamily="2" charset="2"/>
              <a:buChar char="§"/>
            </a:pPr>
            <a:r>
              <a:rPr lang="en-US" sz="2200" dirty="0">
                <a:solidFill>
                  <a:srgbClr val="121212"/>
                </a:solidFill>
              </a:rPr>
              <a:t>T</a:t>
            </a:r>
            <a:r>
              <a:rPr lang="en-US" sz="2200" b="0" i="0" dirty="0">
                <a:solidFill>
                  <a:srgbClr val="121212"/>
                </a:solidFill>
                <a:effectLst/>
              </a:rPr>
              <a:t>he government does not </a:t>
            </a:r>
            <a:r>
              <a:rPr lang="en-US" sz="2200" b="0" i="0" u="none" strike="noStrike" dirty="0">
                <a:solidFill>
                  <a:srgbClr val="C70000"/>
                </a:solidFill>
                <a:effectLst/>
                <a:hlinkClick r:id="rId3"/>
              </a:rPr>
              <a:t>track waterborne illnesses</a:t>
            </a:r>
            <a:r>
              <a:rPr lang="en-US" sz="2200" b="0" i="0" dirty="0">
                <a:solidFill>
                  <a:srgbClr val="121212"/>
                </a:solidFill>
                <a:effectLst/>
              </a:rPr>
              <a:t> in First Nations communities, or potential deaths that could be related to water quality.</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endParaRPr lang="en-IN" sz="2200" dirty="0"/>
          </a:p>
          <a:p>
            <a:pPr marL="285750" indent="-285750">
              <a:buFont typeface="Wingdings" panose="05000000000000000000" pitchFamily="2" charset="2"/>
              <a:buChar char="§"/>
            </a:pPr>
            <a:endParaRPr lang="en-US" sz="2200" b="0" i="0" dirty="0">
              <a:solidFill>
                <a:srgbClr val="121212"/>
              </a:solidFill>
              <a:effectLst/>
            </a:endParaRPr>
          </a:p>
          <a:p>
            <a:endParaRPr lang="en-IN" dirty="0"/>
          </a:p>
        </p:txBody>
      </p:sp>
      <p:sp>
        <p:nvSpPr>
          <p:cNvPr id="3" name="TextBox 2">
            <a:extLst>
              <a:ext uri="{FF2B5EF4-FFF2-40B4-BE49-F238E27FC236}">
                <a16:creationId xmlns:a16="http://schemas.microsoft.com/office/drawing/2014/main" id="{7D46FC21-DDF7-48AC-A3B7-08E8491DF2EE}"/>
              </a:ext>
            </a:extLst>
          </p:cNvPr>
          <p:cNvSpPr txBox="1"/>
          <p:nvPr/>
        </p:nvSpPr>
        <p:spPr>
          <a:xfrm>
            <a:off x="3696789" y="6387737"/>
            <a:ext cx="8386354" cy="369332"/>
          </a:xfrm>
          <a:prstGeom prst="rect">
            <a:avLst/>
          </a:prstGeom>
          <a:noFill/>
        </p:spPr>
        <p:txBody>
          <a:bodyPr wrap="square" rtlCol="0">
            <a:spAutoFit/>
          </a:bodyPr>
          <a:lstStyle/>
          <a:p>
            <a:r>
              <a:rPr lang="en-IN" dirty="0"/>
              <a:t>Ref: </a:t>
            </a:r>
            <a:r>
              <a:rPr lang="en-IN" dirty="0">
                <a:hlinkClick r:id="rId3"/>
              </a:rPr>
              <a:t>https://storymaps.arcgis.com/stories/cbdc979bf27642bfba51689ca3c180e8</a:t>
            </a:r>
            <a:endParaRPr lang="en-IN" dirty="0"/>
          </a:p>
        </p:txBody>
      </p:sp>
    </p:spTree>
    <p:extLst>
      <p:ext uri="{BB962C8B-B14F-4D97-AF65-F5344CB8AC3E}">
        <p14:creationId xmlns:p14="http://schemas.microsoft.com/office/powerpoint/2010/main" val="205643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613954"/>
            <a:ext cx="6811149" cy="5630092"/>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is based on potable(drinking) water use by sector and average daily use dataset obtained from statistics Canada source.</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We are using four datasets for this analysis.</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First one is potable water usage by province, second is population in Canada yearly, third is water availability from different sources and the last one is water usage by month.</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first dataset consists year wise data of water usage from 2011 to 2019 for various provinces of Canada, the second one has data from 1950-2021 and the third, fourth have data from 2005-2019 respectively.</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rPr>
              <a:t>The analysis we are going to perform on includes sectors namely:</a:t>
            </a:r>
          </a:p>
          <a:p>
            <a:pPr marL="285750" indent="-228600" defTabSz="914400">
              <a:lnSpc>
                <a:spcPct val="120000"/>
              </a:lnSpc>
              <a:spcBef>
                <a:spcPts val="1000"/>
              </a:spcBef>
              <a:buClr>
                <a:schemeClr val="accent2"/>
              </a:buClr>
              <a:buFont typeface="Arial" panose="020B0604020202020204" pitchFamily="34" charset="0"/>
              <a:buChar char="•"/>
            </a:pPr>
            <a:r>
              <a:rPr lang="en-US" sz="8000" b="0" i="0" u="none" strike="noStrike" dirty="0">
                <a:solidFill>
                  <a:srgbClr val="000000"/>
                </a:solidFill>
                <a:effectLst/>
              </a:rPr>
              <a:t>Residential, Industrial, commercial, institutional, other non-residential sectors and Responding population served for the average daily residential use.</a:t>
            </a: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36661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DATAset</a:t>
            </a:r>
            <a:br>
              <a:rPr lang="en-US" sz="2300" kern="1200" cap="all" spc="200" baseline="0">
                <a:solidFill>
                  <a:srgbClr val="FFFFFF"/>
                </a:solidFill>
                <a:latin typeface="+mj-lt"/>
                <a:ea typeface="+mj-ea"/>
                <a:cs typeface="+mj-cs"/>
              </a:rPr>
            </a:br>
            <a:r>
              <a:rPr lang="en-US" sz="2300" kern="1200" cap="all" spc="200" baseline="0">
                <a:solidFill>
                  <a:srgbClr val="FFFFFF"/>
                </a:solidFill>
                <a:latin typeface="+mj-lt"/>
                <a:ea typeface="+mj-ea"/>
                <a:cs typeface="+mj-cs"/>
              </a:rPr>
              <a:t>DEscription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5089355" y="257907"/>
            <a:ext cx="7098049" cy="6103369"/>
          </a:xfrm>
          <a:prstGeom prst="rect">
            <a:avLst/>
          </a:prstGeom>
        </p:spPr>
        <p:txBody>
          <a:bodyPr vert="horz" lIns="91440" tIns="45720" rIns="91440" bIns="45720" rtlCol="0" anchor="ctr">
            <a:normAutofit fontScale="25000" lnSpcReduction="20000"/>
          </a:bodyPr>
          <a:lstStyle/>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96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rgbClr val="000000"/>
                </a:solidFill>
                <a:latin typeface="+mj-lt"/>
              </a:rPr>
              <a:t>Total Volume of water supply and demand Canada had from 2011-2019.</a:t>
            </a:r>
            <a:endParaRPr lang="en-US" sz="80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mj-lt"/>
              </a:rPr>
              <a:t>Yearly Surface and ground water levels in various Canadian provinces.</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mj-lt"/>
              </a:rPr>
              <a:t>Monthly water consumption in various Canadian provinces from 2006-2020.</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mj-lt"/>
              </a:rPr>
              <a:t>All the values described in datasets are in cubic meters.</a:t>
            </a:r>
          </a:p>
          <a:p>
            <a:pPr marL="285750" indent="-228600" defTabSz="914400">
              <a:lnSpc>
                <a:spcPct val="120000"/>
              </a:lnSpc>
              <a:spcBef>
                <a:spcPts val="1000"/>
              </a:spcBef>
              <a:buClr>
                <a:schemeClr val="accent2"/>
              </a:buClr>
              <a:buFont typeface="Arial" panose="020B0604020202020204" pitchFamily="34" charset="0"/>
              <a:buChar char="•"/>
            </a:pPr>
            <a:r>
              <a:rPr lang="en-US" sz="8000" dirty="0">
                <a:solidFill>
                  <a:schemeClr val="tx1">
                    <a:lumMod val="85000"/>
                    <a:lumOff val="15000"/>
                  </a:schemeClr>
                </a:solidFill>
                <a:latin typeface="+mj-lt"/>
              </a:rPr>
              <a:t>Links to the dataset used: </a:t>
            </a:r>
            <a:r>
              <a:rPr lang="en-US" sz="7200" dirty="0">
                <a:solidFill>
                  <a:schemeClr val="tx1">
                    <a:lumMod val="85000"/>
                    <a:lumOff val="15000"/>
                  </a:schemeClr>
                </a:solidFill>
                <a:latin typeface="+mj-lt"/>
                <a:hlinkClick r:id="rId2"/>
              </a:rPr>
              <a:t>https://www150.statcan.gc.ca/t1/tbl1/en/tv.action?pid=3810027101</a:t>
            </a:r>
            <a:endParaRPr lang="en-US" sz="72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US" sz="7200" dirty="0">
                <a:solidFill>
                  <a:schemeClr val="tx1">
                    <a:lumMod val="85000"/>
                    <a:lumOff val="15000"/>
                  </a:schemeClr>
                </a:solidFill>
                <a:latin typeface="+mj-lt"/>
                <a:hlinkClick r:id="rId3"/>
              </a:rPr>
              <a:t>https://www150.statcan.gc.ca/t1/tbl1/en/tv.action?pid=1710000901</a:t>
            </a:r>
            <a:endParaRPr lang="en-US" sz="72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US" sz="7200" dirty="0">
                <a:solidFill>
                  <a:schemeClr val="tx1">
                    <a:lumMod val="85000"/>
                    <a:lumOff val="15000"/>
                  </a:schemeClr>
                </a:solidFill>
                <a:latin typeface="+mj-lt"/>
                <a:hlinkClick r:id="rId4"/>
              </a:rPr>
              <a:t>https://www150.statcan.gc.ca/t1/tbl1/en/tv.action?pid=3810009201</a:t>
            </a:r>
            <a:endParaRPr lang="en-US" sz="72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r>
              <a:rPr lang="en-IN" sz="7200" b="0" i="0" u="none" strike="noStrike" dirty="0">
                <a:solidFill>
                  <a:srgbClr val="000000"/>
                </a:solidFill>
                <a:effectLst/>
                <a:latin typeface="+mj-lt"/>
                <a:hlinkClick r:id="rId5"/>
              </a:rPr>
              <a:t>https://www150.statcan.gc.ca/t1/tbl1/en/tv.action?pid=3810027201</a:t>
            </a:r>
            <a:r>
              <a:rPr lang="en-IN" sz="7200" dirty="0">
                <a:latin typeface="+mj-lt"/>
                <a:hlinkClick r:id="rId5"/>
              </a:rPr>
              <a:t> </a:t>
            </a:r>
            <a:endParaRPr lang="en-US" sz="7200" dirty="0">
              <a:solidFill>
                <a:schemeClr val="tx1">
                  <a:lumMod val="85000"/>
                  <a:lumOff val="15000"/>
                </a:schemeClr>
              </a:solidFill>
              <a:latin typeface="+mj-lt"/>
            </a:endParaRPr>
          </a:p>
          <a:p>
            <a:pPr marL="285750" indent="-228600" defTabSz="914400">
              <a:lnSpc>
                <a:spcPct val="120000"/>
              </a:lnSpc>
              <a:spcBef>
                <a:spcPts val="1000"/>
              </a:spcBef>
              <a:buClr>
                <a:schemeClr val="accent2"/>
              </a:buClr>
              <a:buFont typeface="Arial" panose="020B0604020202020204" pitchFamily="34" charset="0"/>
              <a:buChar char="•"/>
            </a:pPr>
            <a:endParaRPr lang="en-US" sz="64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285750" indent="-228600" defTabSz="914400">
              <a:lnSpc>
                <a:spcPct val="120000"/>
              </a:lnSpc>
              <a:spcBef>
                <a:spcPts val="1000"/>
              </a:spcBef>
              <a:buClr>
                <a:schemeClr val="accent2"/>
              </a:buClr>
              <a:buFont typeface="Arial" panose="020B0604020202020204" pitchFamily="34" charset="0"/>
              <a:buChar char="•"/>
            </a:pPr>
            <a:endParaRPr lang="en-US" sz="8000" dirty="0">
              <a:solidFill>
                <a:schemeClr val="tx1">
                  <a:lumMod val="85000"/>
                  <a:lumOff val="15000"/>
                </a:schemeClr>
              </a:solidFill>
            </a:endParaRPr>
          </a:p>
          <a:p>
            <a:pPr marL="57150" defTabSz="914400">
              <a:lnSpc>
                <a:spcPct val="120000"/>
              </a:lnSpc>
              <a:spcBef>
                <a:spcPts val="1000"/>
              </a:spcBef>
              <a:buClr>
                <a:schemeClr val="accent2"/>
              </a:buClr>
            </a:pPr>
            <a:endParaRPr lang="en-US" sz="14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400" dirty="0">
              <a:solidFill>
                <a:schemeClr val="tx1">
                  <a:lumMod val="85000"/>
                  <a:lumOff val="15000"/>
                </a:schemeClr>
              </a:solidFill>
            </a:endParaRPr>
          </a:p>
        </p:txBody>
      </p:sp>
    </p:spTree>
    <p:extLst>
      <p:ext uri="{BB962C8B-B14F-4D97-AF65-F5344CB8AC3E}">
        <p14:creationId xmlns:p14="http://schemas.microsoft.com/office/powerpoint/2010/main" val="404697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F5F-162D-49B0-8690-300D163A84B1}"/>
              </a:ext>
            </a:extLst>
          </p:cNvPr>
          <p:cNvSpPr>
            <a:spLocks noGrp="1"/>
          </p:cNvSpPr>
          <p:nvPr>
            <p:ph type="title"/>
          </p:nvPr>
        </p:nvSpPr>
        <p:spPr>
          <a:xfrm>
            <a:off x="804672" y="964692"/>
            <a:ext cx="3066937" cy="1188720"/>
          </a:xfrm>
        </p:spPr>
        <p:txBody>
          <a:bodyPr vert="horz" lIns="274320" tIns="182880" rIns="274320" bIns="182880" rtlCol="0" anchorCtr="1">
            <a:normAutofit/>
          </a:bodyPr>
          <a:lstStyle/>
          <a:p>
            <a:r>
              <a:rPr lang="en-US" sz="2200"/>
              <a:t>preliminary VISUALIZATIONS</a:t>
            </a:r>
          </a:p>
        </p:txBody>
      </p:sp>
      <p:sp>
        <p:nvSpPr>
          <p:cNvPr id="13" name="Content Placeholder 10">
            <a:extLst>
              <a:ext uri="{FF2B5EF4-FFF2-40B4-BE49-F238E27FC236}">
                <a16:creationId xmlns:a16="http://schemas.microsoft.com/office/drawing/2014/main" id="{ED0FEBD7-1C1C-4F05-8902-B5CC3FD3C7BE}"/>
              </a:ext>
            </a:extLst>
          </p:cNvPr>
          <p:cNvSpPr>
            <a:spLocks noGrp="1"/>
          </p:cNvSpPr>
          <p:nvPr>
            <p:ph idx="1"/>
          </p:nvPr>
        </p:nvSpPr>
        <p:spPr>
          <a:xfrm>
            <a:off x="803244" y="2638044"/>
            <a:ext cx="3063765" cy="3263206"/>
          </a:xfrm>
        </p:spPr>
        <p:txBody>
          <a:bodyPr>
            <a:normAutofit/>
          </a:bodyPr>
          <a:lstStyle/>
          <a:p>
            <a:r>
              <a:rPr lang="en-US" sz="2000" dirty="0">
                <a:latin typeface="Times New Roman" panose="02020603050405020304" pitchFamily="18" charset="0"/>
                <a:cs typeface="Times New Roman" panose="02020603050405020304" pitchFamily="18" charset="0"/>
              </a:rPr>
              <a:t>Heatmap for the c</a:t>
            </a:r>
            <a:r>
              <a:rPr lang="en-US" sz="2000" i="0" dirty="0">
                <a:solidFill>
                  <a:srgbClr val="222222"/>
                </a:solidFill>
                <a:effectLst/>
                <a:latin typeface="Times New Roman" panose="02020603050405020304" pitchFamily="18" charset="0"/>
                <a:cs typeface="Times New Roman" panose="02020603050405020304" pitchFamily="18" charset="0"/>
              </a:rPr>
              <a:t>orrelation coefficients which </a:t>
            </a:r>
            <a:r>
              <a:rPr lang="en-US" sz="2000" b="0" i="0" dirty="0">
                <a:solidFill>
                  <a:srgbClr val="222222"/>
                </a:solidFill>
                <a:effectLst/>
                <a:latin typeface="Times New Roman" panose="02020603050405020304" pitchFamily="18" charset="0"/>
                <a:cs typeface="Times New Roman" panose="02020603050405020304" pitchFamily="18" charset="0"/>
              </a:rPr>
              <a:t>quantify the association between </a:t>
            </a:r>
            <a:r>
              <a:rPr lang="en-US" sz="2000" b="0" i="0" u="none" strike="noStrike" dirty="0">
                <a:solidFill>
                  <a:srgbClr val="619CCD"/>
                </a:solidFill>
                <a:effectLst/>
                <a:latin typeface="Times New Roman" panose="02020603050405020304" pitchFamily="18" charset="0"/>
                <a:cs typeface="Times New Roman" panose="02020603050405020304" pitchFamily="18" charset="0"/>
                <a:hlinkClick r:id="rId3"/>
              </a:rPr>
              <a:t>variables</a:t>
            </a:r>
            <a:r>
              <a:rPr lang="en-US" sz="2000" b="0" i="0" dirty="0">
                <a:solidFill>
                  <a:srgbClr val="222222"/>
                </a:solidFill>
                <a:effectLst/>
                <a:latin typeface="Times New Roman" panose="02020603050405020304" pitchFamily="18" charset="0"/>
                <a:cs typeface="Times New Roman" panose="02020603050405020304" pitchFamily="18" charset="0"/>
              </a:rPr>
              <a:t> and features of a dataset.</a:t>
            </a:r>
            <a:endParaRPr lang="en-US" sz="2000" dirty="0">
              <a:latin typeface="Times New Roman" panose="02020603050405020304" pitchFamily="18" charset="0"/>
              <a:cs typeface="Times New Roman" panose="02020603050405020304" pitchFamily="18" charset="0"/>
            </a:endParaRPr>
          </a:p>
        </p:txBody>
      </p:sp>
      <p:pic>
        <p:nvPicPr>
          <p:cNvPr id="7" name="Content Placeholder 6" descr="Shape, square&#10;&#10;Description automatically generated">
            <a:extLst>
              <a:ext uri="{FF2B5EF4-FFF2-40B4-BE49-F238E27FC236}">
                <a16:creationId xmlns:a16="http://schemas.microsoft.com/office/drawing/2014/main" id="{EA6EECCC-B98B-43CE-B39E-F201DEB916DF}"/>
              </a:ext>
            </a:extLst>
          </p:cNvPr>
          <p:cNvPicPr>
            <a:picLocks noChangeAspect="1"/>
          </p:cNvPicPr>
          <p:nvPr/>
        </p:nvPicPr>
        <p:blipFill>
          <a:blip r:embed="rId4"/>
          <a:stretch>
            <a:fillRect/>
          </a:stretch>
        </p:blipFill>
        <p:spPr>
          <a:xfrm>
            <a:off x="4212236" y="119921"/>
            <a:ext cx="7979763" cy="6565692"/>
          </a:xfrm>
          <a:prstGeom prst="rect">
            <a:avLst/>
          </a:prstGeom>
        </p:spPr>
      </p:pic>
    </p:spTree>
    <p:extLst>
      <p:ext uri="{BB962C8B-B14F-4D97-AF65-F5344CB8AC3E}">
        <p14:creationId xmlns:p14="http://schemas.microsoft.com/office/powerpoint/2010/main" val="194734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F5F-162D-49B0-8690-300D163A84B1}"/>
              </a:ext>
            </a:extLst>
          </p:cNvPr>
          <p:cNvSpPr>
            <a:spLocks noGrp="1"/>
          </p:cNvSpPr>
          <p:nvPr>
            <p:ph type="title" idx="4294967295"/>
          </p:nvPr>
        </p:nvSpPr>
        <p:spPr>
          <a:xfrm>
            <a:off x="104503" y="974362"/>
            <a:ext cx="3063875" cy="1187450"/>
          </a:xfrm>
        </p:spPr>
        <p:txBody>
          <a:bodyPr vert="horz" lIns="274320" tIns="182880" rIns="274320" bIns="182880" rtlCol="0" anchorCtr="1">
            <a:normAutofit/>
          </a:bodyPr>
          <a:lstStyle/>
          <a:p>
            <a:r>
              <a:rPr lang="en-US" sz="2200" dirty="0"/>
              <a:t>preliminary VISUALIZATIONS</a:t>
            </a:r>
          </a:p>
        </p:txBody>
      </p:sp>
      <p:sp>
        <p:nvSpPr>
          <p:cNvPr id="13" name="Content Placeholder 10">
            <a:extLst>
              <a:ext uri="{FF2B5EF4-FFF2-40B4-BE49-F238E27FC236}">
                <a16:creationId xmlns:a16="http://schemas.microsoft.com/office/drawing/2014/main" id="{ED0FEBD7-1C1C-4F05-8902-B5CC3FD3C7BE}"/>
              </a:ext>
            </a:extLst>
          </p:cNvPr>
          <p:cNvSpPr>
            <a:spLocks noGrp="1"/>
          </p:cNvSpPr>
          <p:nvPr>
            <p:ph idx="4294967295"/>
          </p:nvPr>
        </p:nvSpPr>
        <p:spPr>
          <a:xfrm>
            <a:off x="111669" y="3218771"/>
            <a:ext cx="3063875" cy="2954836"/>
          </a:xfrm>
        </p:spPr>
        <p:txBody>
          <a:bodyPr>
            <a:normAutofit/>
          </a:bodyPr>
          <a:lstStyle/>
          <a:p>
            <a:r>
              <a:rPr lang="en-US" sz="2000">
                <a:latin typeface="Times New Roman" panose="02020603050405020304" pitchFamily="18" charset="0"/>
                <a:cs typeface="Times New Roman" panose="02020603050405020304" pitchFamily="18" charset="0"/>
              </a:rPr>
              <a:t>Boxplot for various provinces of Canada and their associated values in the dataset</a:t>
            </a:r>
            <a:endParaRPr lang="en-US" sz="2000" dirty="0">
              <a:latin typeface="Times New Roman" panose="02020603050405020304" pitchFamily="18" charset="0"/>
              <a:cs typeface="Times New Roman" panose="02020603050405020304" pitchFamily="18" charset="0"/>
            </a:endParaRPr>
          </a:p>
        </p:txBody>
      </p:sp>
      <p:pic>
        <p:nvPicPr>
          <p:cNvPr id="4" name="Picture 3" descr="Chart, box and whisker chart&#10;&#10;Description automatically generated">
            <a:extLst>
              <a:ext uri="{FF2B5EF4-FFF2-40B4-BE49-F238E27FC236}">
                <a16:creationId xmlns:a16="http://schemas.microsoft.com/office/drawing/2014/main" id="{ADFC3545-5625-40BE-A124-8C3FC534A5C9}"/>
              </a:ext>
            </a:extLst>
          </p:cNvPr>
          <p:cNvPicPr>
            <a:picLocks noChangeAspect="1"/>
          </p:cNvPicPr>
          <p:nvPr/>
        </p:nvPicPr>
        <p:blipFill>
          <a:blip r:embed="rId3"/>
          <a:stretch>
            <a:fillRect/>
          </a:stretch>
        </p:blipFill>
        <p:spPr>
          <a:xfrm>
            <a:off x="3063875" y="215537"/>
            <a:ext cx="9128125" cy="6426926"/>
          </a:xfrm>
          <a:prstGeom prst="rect">
            <a:avLst/>
          </a:prstGeom>
        </p:spPr>
      </p:pic>
    </p:spTree>
    <p:extLst>
      <p:ext uri="{BB962C8B-B14F-4D97-AF65-F5344CB8AC3E}">
        <p14:creationId xmlns:p14="http://schemas.microsoft.com/office/powerpoint/2010/main" val="136207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F5F-162D-49B0-8690-300D163A84B1}"/>
              </a:ext>
            </a:extLst>
          </p:cNvPr>
          <p:cNvSpPr>
            <a:spLocks noGrp="1"/>
          </p:cNvSpPr>
          <p:nvPr>
            <p:ph type="title" idx="4294967295"/>
          </p:nvPr>
        </p:nvSpPr>
        <p:spPr>
          <a:xfrm>
            <a:off x="804673" y="2133600"/>
            <a:ext cx="3044952" cy="1898904"/>
          </a:xfrm>
        </p:spPr>
        <p:txBody>
          <a:bodyPr vert="horz" lIns="274320" tIns="182880" rIns="274320" bIns="182880" rtlCol="0" anchor="ctr" anchorCtr="1">
            <a:normAutofit/>
          </a:bodyPr>
          <a:lstStyle/>
          <a:p>
            <a:r>
              <a:rPr lang="en-US" sz="2200" dirty="0"/>
              <a:t>preliminary VISUALIZATIONS</a:t>
            </a:r>
          </a:p>
        </p:txBody>
      </p:sp>
      <p:sp>
        <p:nvSpPr>
          <p:cNvPr id="13" name="Content Placeholder 10">
            <a:extLst>
              <a:ext uri="{FF2B5EF4-FFF2-40B4-BE49-F238E27FC236}">
                <a16:creationId xmlns:a16="http://schemas.microsoft.com/office/drawing/2014/main" id="{ED0FEBD7-1C1C-4F05-8902-B5CC3FD3C7BE}"/>
              </a:ext>
            </a:extLst>
          </p:cNvPr>
          <p:cNvSpPr>
            <a:spLocks noGrp="1"/>
          </p:cNvSpPr>
          <p:nvPr>
            <p:ph idx="4294967295"/>
          </p:nvPr>
        </p:nvSpPr>
        <p:spPr>
          <a:xfrm>
            <a:off x="993088" y="4352543"/>
            <a:ext cx="2668122" cy="1387983"/>
          </a:xfrm>
        </p:spPr>
        <p:txBody>
          <a:bodyPr vert="horz" lIns="91440" tIns="45720" rIns="91440" bIns="45720" rtlCol="0">
            <a:noAutofit/>
          </a:bodyPr>
          <a:lstStyle/>
          <a:p>
            <a:pPr marL="0" indent="0" algn="ctr">
              <a:lnSpc>
                <a:spcPct val="90000"/>
              </a:lnSpc>
              <a:buNone/>
            </a:pPr>
            <a:r>
              <a:rPr lang="en-US" sz="2400" kern="1200" dirty="0">
                <a:solidFill>
                  <a:schemeClr val="tx1"/>
                </a:solidFill>
                <a:latin typeface="+mn-lt"/>
                <a:ea typeface="+mn-ea"/>
                <a:cs typeface="+mn-cs"/>
              </a:rPr>
              <a:t>Boxplot for various sectors of water usage in Canada and their associated values in the dataset.</a:t>
            </a:r>
          </a:p>
        </p:txBody>
      </p:sp>
      <p:pic>
        <p:nvPicPr>
          <p:cNvPr id="4" name="Picture 3">
            <a:extLst>
              <a:ext uri="{FF2B5EF4-FFF2-40B4-BE49-F238E27FC236}">
                <a16:creationId xmlns:a16="http://schemas.microsoft.com/office/drawing/2014/main" id="{ADFC3545-5625-40BE-A124-8C3FC534A5C9}"/>
              </a:ext>
            </a:extLst>
          </p:cNvPr>
          <p:cNvPicPr>
            <a:picLocks noChangeAspect="1"/>
          </p:cNvPicPr>
          <p:nvPr/>
        </p:nvPicPr>
        <p:blipFill>
          <a:blip r:embed="rId3"/>
          <a:stretch/>
        </p:blipFill>
        <p:spPr>
          <a:xfrm>
            <a:off x="5140452" y="1479240"/>
            <a:ext cx="5925312" cy="3584813"/>
          </a:xfrm>
          <a:prstGeom prst="rect">
            <a:avLst/>
          </a:prstGeom>
        </p:spPr>
      </p:pic>
    </p:spTree>
    <p:extLst>
      <p:ext uri="{BB962C8B-B14F-4D97-AF65-F5344CB8AC3E}">
        <p14:creationId xmlns:p14="http://schemas.microsoft.com/office/powerpoint/2010/main" val="319888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F5F-162D-49B0-8690-300D163A84B1}"/>
              </a:ext>
            </a:extLst>
          </p:cNvPr>
          <p:cNvSpPr>
            <a:spLocks noGrp="1"/>
          </p:cNvSpPr>
          <p:nvPr>
            <p:ph type="title" idx="4294967295"/>
          </p:nvPr>
        </p:nvSpPr>
        <p:spPr>
          <a:xfrm>
            <a:off x="804673" y="2133600"/>
            <a:ext cx="3044952" cy="1898904"/>
          </a:xfrm>
        </p:spPr>
        <p:txBody>
          <a:bodyPr vert="horz" lIns="274320" tIns="182880" rIns="274320" bIns="182880" rtlCol="0" anchor="ctr" anchorCtr="1">
            <a:normAutofit/>
          </a:bodyPr>
          <a:lstStyle/>
          <a:p>
            <a:r>
              <a:rPr lang="en-US" sz="2200" dirty="0"/>
              <a:t>preliminary VISUALIZATIONS</a:t>
            </a:r>
          </a:p>
        </p:txBody>
      </p:sp>
      <p:sp>
        <p:nvSpPr>
          <p:cNvPr id="13" name="Content Placeholder 10">
            <a:extLst>
              <a:ext uri="{FF2B5EF4-FFF2-40B4-BE49-F238E27FC236}">
                <a16:creationId xmlns:a16="http://schemas.microsoft.com/office/drawing/2014/main" id="{ED0FEBD7-1C1C-4F05-8902-B5CC3FD3C7BE}"/>
              </a:ext>
            </a:extLst>
          </p:cNvPr>
          <p:cNvSpPr>
            <a:spLocks noGrp="1"/>
          </p:cNvSpPr>
          <p:nvPr>
            <p:ph idx="4294967295"/>
          </p:nvPr>
        </p:nvSpPr>
        <p:spPr>
          <a:xfrm>
            <a:off x="993088" y="4352543"/>
            <a:ext cx="2668122" cy="1387983"/>
          </a:xfrm>
        </p:spPr>
        <p:txBody>
          <a:bodyPr vert="horz" lIns="91440" tIns="45720" rIns="91440" bIns="45720" rtlCol="0">
            <a:noAutofit/>
          </a:bodyPr>
          <a:lstStyle/>
          <a:p>
            <a:pPr marL="0" indent="0" algn="ctr">
              <a:lnSpc>
                <a:spcPct val="90000"/>
              </a:lnSpc>
              <a:buNone/>
            </a:pPr>
            <a:r>
              <a:rPr lang="en-US" sz="2400" kern="1200" dirty="0">
                <a:solidFill>
                  <a:schemeClr val="tx1"/>
                </a:solidFill>
                <a:latin typeface="+mn-lt"/>
                <a:ea typeface="+mn-ea"/>
                <a:cs typeface="+mn-cs"/>
              </a:rPr>
              <a:t>Violin plot for various provinces of water usage in Canada and their associated years in the dataset.</a:t>
            </a:r>
          </a:p>
        </p:txBody>
      </p:sp>
      <p:pic>
        <p:nvPicPr>
          <p:cNvPr id="4" name="Picture 3">
            <a:extLst>
              <a:ext uri="{FF2B5EF4-FFF2-40B4-BE49-F238E27FC236}">
                <a16:creationId xmlns:a16="http://schemas.microsoft.com/office/drawing/2014/main" id="{ADFC3545-5625-40BE-A124-8C3FC534A5C9}"/>
              </a:ext>
            </a:extLst>
          </p:cNvPr>
          <p:cNvPicPr>
            <a:picLocks noChangeAspect="1"/>
          </p:cNvPicPr>
          <p:nvPr/>
        </p:nvPicPr>
        <p:blipFill>
          <a:blip r:embed="rId3"/>
          <a:stretch/>
        </p:blipFill>
        <p:spPr>
          <a:xfrm>
            <a:off x="5140452" y="1770262"/>
            <a:ext cx="5925312" cy="3002769"/>
          </a:xfrm>
          <a:prstGeom prst="rect">
            <a:avLst/>
          </a:prstGeom>
        </p:spPr>
      </p:pic>
    </p:spTree>
    <p:extLst>
      <p:ext uri="{BB962C8B-B14F-4D97-AF65-F5344CB8AC3E}">
        <p14:creationId xmlns:p14="http://schemas.microsoft.com/office/powerpoint/2010/main" val="301082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7F5F-162D-49B0-8690-300D163A84B1}"/>
              </a:ext>
            </a:extLst>
          </p:cNvPr>
          <p:cNvSpPr>
            <a:spLocks noGrp="1"/>
          </p:cNvSpPr>
          <p:nvPr>
            <p:ph type="title" idx="4294967295"/>
          </p:nvPr>
        </p:nvSpPr>
        <p:spPr>
          <a:xfrm>
            <a:off x="804673" y="2133600"/>
            <a:ext cx="3044952" cy="1898904"/>
          </a:xfrm>
        </p:spPr>
        <p:txBody>
          <a:bodyPr vert="horz" lIns="274320" tIns="182880" rIns="274320" bIns="182880" rtlCol="0" anchor="ctr" anchorCtr="1">
            <a:normAutofit/>
          </a:bodyPr>
          <a:lstStyle/>
          <a:p>
            <a:r>
              <a:rPr lang="en-US" sz="2200"/>
              <a:t>preliminary VISUALIZATIONS</a:t>
            </a:r>
            <a:endParaRPr lang="en-US" sz="2200" dirty="0"/>
          </a:p>
        </p:txBody>
      </p:sp>
      <p:sp>
        <p:nvSpPr>
          <p:cNvPr id="13" name="Content Placeholder 10">
            <a:extLst>
              <a:ext uri="{FF2B5EF4-FFF2-40B4-BE49-F238E27FC236}">
                <a16:creationId xmlns:a16="http://schemas.microsoft.com/office/drawing/2014/main" id="{ED0FEBD7-1C1C-4F05-8902-B5CC3FD3C7BE}"/>
              </a:ext>
            </a:extLst>
          </p:cNvPr>
          <p:cNvSpPr>
            <a:spLocks noGrp="1"/>
          </p:cNvSpPr>
          <p:nvPr>
            <p:ph idx="4294967295"/>
          </p:nvPr>
        </p:nvSpPr>
        <p:spPr>
          <a:xfrm>
            <a:off x="993088" y="4352543"/>
            <a:ext cx="2668122" cy="1387983"/>
          </a:xfrm>
        </p:spPr>
        <p:txBody>
          <a:bodyPr vert="horz" lIns="91440" tIns="45720" rIns="91440" bIns="45720" rtlCol="0">
            <a:noAutofit/>
          </a:bodyPr>
          <a:lstStyle/>
          <a:p>
            <a:pPr marL="0" indent="0" algn="ctr">
              <a:lnSpc>
                <a:spcPct val="90000"/>
              </a:lnSpc>
              <a:buNone/>
            </a:pPr>
            <a:r>
              <a:rPr lang="en-US" sz="2400" kern="1200" dirty="0" err="1">
                <a:solidFill>
                  <a:schemeClr val="tx1"/>
                </a:solidFill>
                <a:latin typeface="+mn-lt"/>
                <a:ea typeface="+mn-ea"/>
                <a:cs typeface="+mn-cs"/>
              </a:rPr>
              <a:t>Dist</a:t>
            </a:r>
            <a:r>
              <a:rPr lang="en-US" sz="2400" kern="1200" dirty="0">
                <a:solidFill>
                  <a:schemeClr val="tx1"/>
                </a:solidFill>
                <a:latin typeface="+mn-lt"/>
                <a:ea typeface="+mn-ea"/>
                <a:cs typeface="+mn-cs"/>
              </a:rPr>
              <a:t> plot for measuring skewness of the data.</a:t>
            </a:r>
          </a:p>
        </p:txBody>
      </p:sp>
      <p:pic>
        <p:nvPicPr>
          <p:cNvPr id="4" name="Picture 3">
            <a:extLst>
              <a:ext uri="{FF2B5EF4-FFF2-40B4-BE49-F238E27FC236}">
                <a16:creationId xmlns:a16="http://schemas.microsoft.com/office/drawing/2014/main" id="{ADFC3545-5625-40BE-A124-8C3FC534A5C9}"/>
              </a:ext>
            </a:extLst>
          </p:cNvPr>
          <p:cNvPicPr>
            <a:picLocks noChangeAspect="1"/>
          </p:cNvPicPr>
          <p:nvPr/>
        </p:nvPicPr>
        <p:blipFill>
          <a:blip r:embed="rId3"/>
          <a:srcRect/>
          <a:stretch/>
        </p:blipFill>
        <p:spPr>
          <a:xfrm>
            <a:off x="4886677" y="1117473"/>
            <a:ext cx="6432862" cy="4366348"/>
          </a:xfrm>
          <a:prstGeom prst="rect">
            <a:avLst/>
          </a:prstGeom>
        </p:spPr>
      </p:pic>
    </p:spTree>
    <p:extLst>
      <p:ext uri="{BB962C8B-B14F-4D97-AF65-F5344CB8AC3E}">
        <p14:creationId xmlns:p14="http://schemas.microsoft.com/office/powerpoint/2010/main" val="3970933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E7FE9-AF41-4822-8631-51851D0DF392}"/>
              </a:ext>
            </a:extLst>
          </p:cNvPr>
          <p:cNvSpPr>
            <a:spLocks noGrp="1"/>
          </p:cNvSpPr>
          <p:nvPr>
            <p:ph type="ctrTitle"/>
          </p:nvPr>
        </p:nvSpPr>
        <p:spPr>
          <a:xfrm>
            <a:off x="1600200" y="4269282"/>
            <a:ext cx="8991600" cy="1264762"/>
          </a:xfrm>
        </p:spPr>
        <p:txBody>
          <a:bodyPr>
            <a:normAutofit/>
          </a:bodyPr>
          <a:lstStyle/>
          <a:p>
            <a:r>
              <a:rPr lang="en-IN" sz="3200"/>
              <a:t>Second Submission</a:t>
            </a:r>
          </a:p>
        </p:txBody>
      </p:sp>
      <p:pic>
        <p:nvPicPr>
          <p:cNvPr id="6" name="Graphic 5" descr="Backlog">
            <a:extLst>
              <a:ext uri="{FF2B5EF4-FFF2-40B4-BE49-F238E27FC236}">
                <a16:creationId xmlns:a16="http://schemas.microsoft.com/office/drawing/2014/main" id="{41397D23-B61A-458D-AADB-CF6B643BA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7513651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prstGeom prst="ellipse">
            <a:avLst/>
          </a:prstGeom>
          <a:solidFill>
            <a:srgbClr val="FFFFFF"/>
          </a:solidFill>
        </p:spPr>
        <p:txBody>
          <a:bodyPr vert="horz" lIns="182880" tIns="182880" rIns="182880" bIns="182880" rtlCol="0" anchor="ctr">
            <a:noAutofit/>
          </a:bodyPr>
          <a:lstStyle/>
          <a:p>
            <a:r>
              <a:rPr lang="en-US" sz="2200" kern="1200" cap="all" spc="200" baseline="0" dirty="0">
                <a:solidFill>
                  <a:srgbClr val="262626"/>
                </a:solidFill>
                <a:latin typeface="+mj-lt"/>
                <a:ea typeface="+mj-ea"/>
                <a:cs typeface="+mj-cs"/>
              </a:rPr>
              <a:t>DATA</a:t>
            </a:r>
            <a:br>
              <a:rPr lang="en-US" sz="2200" kern="1200" cap="all" spc="200" baseline="0" dirty="0">
                <a:solidFill>
                  <a:srgbClr val="262626"/>
                </a:solidFill>
                <a:latin typeface="+mj-lt"/>
                <a:ea typeface="+mj-ea"/>
                <a:cs typeface="+mj-cs"/>
              </a:rPr>
            </a:br>
            <a:r>
              <a:rPr lang="en-US" sz="2200" kern="1200" cap="all" spc="200" baseline="0" dirty="0">
                <a:solidFill>
                  <a:srgbClr val="262626"/>
                </a:solidFill>
                <a:latin typeface="+mj-lt"/>
                <a:ea typeface="+mj-ea"/>
                <a:cs typeface="+mj-cs"/>
              </a:rPr>
              <a:t>Cleaning and</a:t>
            </a:r>
            <a:br>
              <a:rPr lang="en-US" sz="2200" kern="1200" cap="all" spc="200" baseline="0" dirty="0">
                <a:solidFill>
                  <a:srgbClr val="262626"/>
                </a:solidFill>
                <a:latin typeface="+mj-lt"/>
                <a:ea typeface="+mj-ea"/>
                <a:cs typeface="+mj-cs"/>
              </a:rPr>
            </a:br>
            <a:r>
              <a:rPr lang="en-US" sz="2200" kern="1200" cap="all" spc="200" baseline="0" dirty="0">
                <a:solidFill>
                  <a:srgbClr val="262626"/>
                </a:solidFill>
                <a:latin typeface="+mj-lt"/>
                <a:ea typeface="+mj-ea"/>
                <a:cs typeface="+mj-cs"/>
              </a:rPr>
              <a:t>tranformation</a:t>
            </a:r>
          </a:p>
        </p:txBody>
      </p:sp>
      <p:sp>
        <p:nvSpPr>
          <p:cNvPr id="4" name="TextBox 3">
            <a:extLst>
              <a:ext uri="{FF2B5EF4-FFF2-40B4-BE49-F238E27FC236}">
                <a16:creationId xmlns:a16="http://schemas.microsoft.com/office/drawing/2014/main" id="{3FD4132C-7C43-4B3E-A8D7-0F698E1763E3}"/>
              </a:ext>
            </a:extLst>
          </p:cNvPr>
          <p:cNvSpPr txBox="1"/>
          <p:nvPr/>
        </p:nvSpPr>
        <p:spPr>
          <a:xfrm>
            <a:off x="1706244" y="1843590"/>
            <a:ext cx="8779512" cy="3669704"/>
          </a:xfrm>
          <a:prstGeom prst="rect">
            <a:avLst/>
          </a:prstGeom>
        </p:spPr>
        <p:txBody>
          <a:bodyPr vert="horz" lIns="91440" tIns="45720" rIns="91440" bIns="45720" rtlCol="0">
            <a:normAutofit fontScale="47500" lnSpcReduction="20000"/>
          </a:bodyPr>
          <a:lstStyle/>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In the potable water usage dataset added country column and removed columns named: DGUID,UOM_ID,SCALAR_ID,VECTOR,COORDINATE,STATUS,DECIMAL,</a:t>
            </a:r>
          </a:p>
          <a:p>
            <a:pPr marL="57150" defTabSz="914400">
              <a:spcBef>
                <a:spcPts val="1000"/>
              </a:spcBef>
              <a:buClr>
                <a:schemeClr val="accent2"/>
              </a:buClr>
            </a:pPr>
            <a:r>
              <a:rPr lang="en-US" sz="3800" dirty="0">
                <a:solidFill>
                  <a:srgbClr val="404040"/>
                </a:solidFill>
              </a:rPr>
              <a:t>    SYMBOL,TERMINATED.</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In the year wise population dataset sliced the data from the 2006-2021 and added country column.</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Removed rows which have invalid or incomplete records.</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Changed the datatype of year to date from string and other variables as per the use.</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Renamed the columns in an easy understandable format.</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Did not remove the outliers.</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Used python for data cleaning and transformation before feeding the data to tableau.</a:t>
            </a:r>
          </a:p>
          <a:p>
            <a:pPr marL="285750" indent="-228600" defTabSz="914400">
              <a:spcBef>
                <a:spcPts val="1000"/>
              </a:spcBef>
              <a:buClr>
                <a:schemeClr val="accent2"/>
              </a:buClr>
              <a:buFont typeface="Arial" panose="020B0604020202020204" pitchFamily="34" charset="0"/>
              <a:buChar char="•"/>
            </a:pPr>
            <a:r>
              <a:rPr lang="en-US" sz="3800" dirty="0">
                <a:solidFill>
                  <a:srgbClr val="404040"/>
                </a:solidFill>
              </a:rPr>
              <a:t>Made sure the data is in consistent state.</a:t>
            </a:r>
          </a:p>
          <a:p>
            <a:pPr marL="285750"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359082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Contents</a:t>
            </a:r>
          </a:p>
        </p:txBody>
      </p:sp>
      <p:graphicFrame>
        <p:nvGraphicFramePr>
          <p:cNvPr id="15" name="Content Placeholder 2">
            <a:extLst>
              <a:ext uri="{FF2B5EF4-FFF2-40B4-BE49-F238E27FC236}">
                <a16:creationId xmlns:a16="http://schemas.microsoft.com/office/drawing/2014/main" id="{92CC82ED-3A8B-4A64-9D92-51451BE13C6F}"/>
              </a:ext>
            </a:extLst>
          </p:cNvPr>
          <p:cNvGraphicFramePr/>
          <p:nvPr>
            <p:extLst>
              <p:ext uri="{D42A27DB-BD31-4B8C-83A1-F6EECF244321}">
                <p14:modId xmlns:p14="http://schemas.microsoft.com/office/powerpoint/2010/main" val="4139109588"/>
              </p:ext>
            </p:extLst>
          </p:nvPr>
        </p:nvGraphicFramePr>
        <p:xfrm>
          <a:off x="5610431" y="605246"/>
          <a:ext cx="5858758"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689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89D3ABB-9C0B-4B01-B153-DB3DE3C8E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46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E5E06A58-CBBB-4C27-A13D-9855E8EA8DBB}"/>
              </a:ext>
            </a:extLst>
          </p:cNvPr>
          <p:cNvSpPr>
            <a:spLocks noGrp="1"/>
          </p:cNvSpPr>
          <p:nvPr>
            <p:ph type="title"/>
          </p:nvPr>
        </p:nvSpPr>
        <p:spPr>
          <a:xfrm>
            <a:off x="804672" y="816429"/>
            <a:ext cx="3044950" cy="4604657"/>
          </a:xfrm>
          <a:prstGeom prst="rect">
            <a:avLst/>
          </a:prstGeom>
          <a:noFill/>
          <a:ln>
            <a:noFill/>
          </a:ln>
        </p:spPr>
        <p:txBody>
          <a:bodyPr vert="horz" lIns="274320" tIns="182880" rIns="274320" bIns="182880" rtlCol="0" anchor="ctr" anchorCtr="1">
            <a:normAutofit/>
          </a:bodyPr>
          <a:lstStyle/>
          <a:p>
            <a:pPr algn="l"/>
            <a:r>
              <a:rPr lang="en-US">
                <a:solidFill>
                  <a:srgbClr val="FFFFFF"/>
                </a:solidFill>
              </a:rPr>
              <a:t>Data Analysis</a:t>
            </a:r>
          </a:p>
        </p:txBody>
      </p:sp>
      <p:pic>
        <p:nvPicPr>
          <p:cNvPr id="25" name="Picture 24" descr="Magnifying glass showing decling performance">
            <a:extLst>
              <a:ext uri="{FF2B5EF4-FFF2-40B4-BE49-F238E27FC236}">
                <a16:creationId xmlns:a16="http://schemas.microsoft.com/office/drawing/2014/main" id="{56F364EB-654D-4079-BB05-818472D0763E}"/>
              </a:ext>
            </a:extLst>
          </p:cNvPr>
          <p:cNvPicPr>
            <a:picLocks noChangeAspect="1"/>
          </p:cNvPicPr>
          <p:nvPr/>
        </p:nvPicPr>
        <p:blipFill rotWithShape="1">
          <a:blip r:embed="rId2"/>
          <a:srcRect r="26633" b="-1"/>
          <a:stretch/>
        </p:blipFill>
        <p:spPr>
          <a:xfrm>
            <a:off x="4654296" y="10"/>
            <a:ext cx="7537703" cy="6857990"/>
          </a:xfrm>
          <a:prstGeom prst="rect">
            <a:avLst/>
          </a:prstGeom>
        </p:spPr>
      </p:pic>
    </p:spTree>
    <p:extLst>
      <p:ext uri="{BB962C8B-B14F-4D97-AF65-F5344CB8AC3E}">
        <p14:creationId xmlns:p14="http://schemas.microsoft.com/office/powerpoint/2010/main" val="394677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540976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Chart, bar chart&#10;&#10;Description automatically generated">
            <a:extLst>
              <a:ext uri="{FF2B5EF4-FFF2-40B4-BE49-F238E27FC236}">
                <a16:creationId xmlns:a16="http://schemas.microsoft.com/office/drawing/2014/main" id="{7CE90D9A-581C-47EF-B368-6A0AA9C611C0}"/>
              </a:ext>
            </a:extLst>
          </p:cNvPr>
          <p:cNvPicPr>
            <a:picLocks noChangeAspect="1"/>
          </p:cNvPicPr>
          <p:nvPr/>
        </p:nvPicPr>
        <p:blipFill>
          <a:blip r:embed="rId8"/>
          <a:stretch>
            <a:fillRect/>
          </a:stretch>
        </p:blipFill>
        <p:spPr>
          <a:xfrm>
            <a:off x="314793" y="124185"/>
            <a:ext cx="11877207" cy="5012591"/>
          </a:xfrm>
          <a:prstGeom prst="rect">
            <a:avLst/>
          </a:prstGeom>
        </p:spPr>
      </p:pic>
    </p:spTree>
    <p:extLst>
      <p:ext uri="{BB962C8B-B14F-4D97-AF65-F5344CB8AC3E}">
        <p14:creationId xmlns:p14="http://schemas.microsoft.com/office/powerpoint/2010/main" val="218158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23738843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124185"/>
            <a:ext cx="10750062" cy="5012591"/>
          </a:xfrm>
          <a:prstGeom prst="rect">
            <a:avLst/>
          </a:prstGeom>
        </p:spPr>
      </p:pic>
    </p:spTree>
    <p:extLst>
      <p:ext uri="{BB962C8B-B14F-4D97-AF65-F5344CB8AC3E}">
        <p14:creationId xmlns:p14="http://schemas.microsoft.com/office/powerpoint/2010/main" val="387206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5504082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0"/>
            <a:ext cx="10750062" cy="5005753"/>
          </a:xfrm>
          <a:prstGeom prst="rect">
            <a:avLst/>
          </a:prstGeom>
        </p:spPr>
      </p:pic>
    </p:spTree>
    <p:extLst>
      <p:ext uri="{BB962C8B-B14F-4D97-AF65-F5344CB8AC3E}">
        <p14:creationId xmlns:p14="http://schemas.microsoft.com/office/powerpoint/2010/main" val="2606234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4161121010"/>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8165" y="0"/>
            <a:ext cx="10372931" cy="5005753"/>
          </a:xfrm>
          <a:prstGeom prst="rect">
            <a:avLst/>
          </a:prstGeom>
        </p:spPr>
      </p:pic>
    </p:spTree>
    <p:extLst>
      <p:ext uri="{BB962C8B-B14F-4D97-AF65-F5344CB8AC3E}">
        <p14:creationId xmlns:p14="http://schemas.microsoft.com/office/powerpoint/2010/main" val="122606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691421511"/>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131023"/>
            <a:ext cx="10029576" cy="5005753"/>
          </a:xfrm>
          <a:prstGeom prst="rect">
            <a:avLst/>
          </a:prstGeom>
        </p:spPr>
      </p:pic>
    </p:spTree>
    <p:extLst>
      <p:ext uri="{BB962C8B-B14F-4D97-AF65-F5344CB8AC3E}">
        <p14:creationId xmlns:p14="http://schemas.microsoft.com/office/powerpoint/2010/main" val="3267533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068668914"/>
              </p:ext>
            </p:extLst>
          </p:nvPr>
        </p:nvGraphicFramePr>
        <p:xfrm>
          <a:off x="479267" y="5134707"/>
          <a:ext cx="11233465" cy="117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76057" y="549287"/>
            <a:ext cx="10029576" cy="4585419"/>
          </a:xfrm>
          <a:prstGeom prst="rect">
            <a:avLst/>
          </a:prstGeom>
        </p:spPr>
      </p:pic>
    </p:spTree>
    <p:extLst>
      <p:ext uri="{BB962C8B-B14F-4D97-AF65-F5344CB8AC3E}">
        <p14:creationId xmlns:p14="http://schemas.microsoft.com/office/powerpoint/2010/main" val="368738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616473435"/>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1247493" y="0"/>
            <a:ext cx="9216367" cy="5005753"/>
          </a:xfrm>
          <a:prstGeom prst="rect">
            <a:avLst/>
          </a:prstGeom>
        </p:spPr>
      </p:pic>
    </p:spTree>
    <p:extLst>
      <p:ext uri="{BB962C8B-B14F-4D97-AF65-F5344CB8AC3E}">
        <p14:creationId xmlns:p14="http://schemas.microsoft.com/office/powerpoint/2010/main" val="466187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843101713"/>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805351" y="257907"/>
            <a:ext cx="10816944" cy="4607169"/>
          </a:xfrm>
          <a:prstGeom prst="rect">
            <a:avLst/>
          </a:prstGeom>
        </p:spPr>
      </p:pic>
    </p:spTree>
    <p:extLst>
      <p:ext uri="{BB962C8B-B14F-4D97-AF65-F5344CB8AC3E}">
        <p14:creationId xmlns:p14="http://schemas.microsoft.com/office/powerpoint/2010/main" val="376773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1702050252"/>
              </p:ext>
            </p:extLst>
          </p:nvPr>
        </p:nvGraphicFramePr>
        <p:xfrm>
          <a:off x="484095" y="5136776"/>
          <a:ext cx="11241740" cy="17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609600" y="314558"/>
            <a:ext cx="10750062" cy="4339504"/>
          </a:xfrm>
          <a:prstGeom prst="rect">
            <a:avLst/>
          </a:prstGeom>
        </p:spPr>
      </p:pic>
    </p:spTree>
    <p:extLst>
      <p:ext uri="{BB962C8B-B14F-4D97-AF65-F5344CB8AC3E}">
        <p14:creationId xmlns:p14="http://schemas.microsoft.com/office/powerpoint/2010/main" val="82451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276777" y="209437"/>
            <a:ext cx="9638443" cy="484633"/>
          </a:xfrm>
        </p:spPr>
        <p:txBody>
          <a:bodyPr>
            <a:noAutofit/>
          </a:bodyPr>
          <a:lstStyle/>
          <a:p>
            <a:r>
              <a:rPr lang="en-IN" sz="3200" dirty="0"/>
              <a:t>DAB 103- Analytics Tools &amp; Decision Making Project</a:t>
            </a:r>
            <a:endParaRPr sz="3200" dirty="0"/>
          </a:p>
        </p:txBody>
      </p:sp>
      <p:graphicFrame>
        <p:nvGraphicFramePr>
          <p:cNvPr id="6" name="TextBox 3">
            <a:extLst>
              <a:ext uri="{FF2B5EF4-FFF2-40B4-BE49-F238E27FC236}">
                <a16:creationId xmlns:a16="http://schemas.microsoft.com/office/drawing/2014/main" id="{9A1BD503-5CCC-4309-A0B1-BF782EF5852B}"/>
              </a:ext>
            </a:extLst>
          </p:cNvPr>
          <p:cNvGraphicFramePr/>
          <p:nvPr>
            <p:extLst>
              <p:ext uri="{D42A27DB-BD31-4B8C-83A1-F6EECF244321}">
                <p14:modId xmlns:p14="http://schemas.microsoft.com/office/powerpoint/2010/main" val="434337126"/>
              </p:ext>
            </p:extLst>
          </p:nvPr>
        </p:nvGraphicFramePr>
        <p:xfrm>
          <a:off x="1919526" y="1151453"/>
          <a:ext cx="8561953" cy="4555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7160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F8CD9DC1-1114-4CFB-A8AF-6D1ECD0D704A}"/>
              </a:ext>
            </a:extLst>
          </p:cNvPr>
          <p:cNvGraphicFramePr>
            <a:graphicFrameLocks noGrp="1"/>
          </p:cNvGraphicFramePr>
          <p:nvPr>
            <p:ph idx="1"/>
            <p:extLst>
              <p:ext uri="{D42A27DB-BD31-4B8C-83A1-F6EECF244321}">
                <p14:modId xmlns:p14="http://schemas.microsoft.com/office/powerpoint/2010/main" val="2592640686"/>
              </p:ext>
            </p:extLst>
          </p:nvPr>
        </p:nvGraphicFramePr>
        <p:xfrm>
          <a:off x="484095" y="5064370"/>
          <a:ext cx="11241740" cy="1383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7CE90D9A-581C-47EF-B368-6A0AA9C611C0}"/>
              </a:ext>
            </a:extLst>
          </p:cNvPr>
          <p:cNvPicPr>
            <a:picLocks noChangeAspect="1"/>
          </p:cNvPicPr>
          <p:nvPr/>
        </p:nvPicPr>
        <p:blipFill>
          <a:blip r:embed="rId8"/>
          <a:srcRect/>
          <a:stretch/>
        </p:blipFill>
        <p:spPr>
          <a:xfrm>
            <a:off x="797169" y="314557"/>
            <a:ext cx="10910736" cy="4925657"/>
          </a:xfrm>
          <a:prstGeom prst="rect">
            <a:avLst/>
          </a:prstGeom>
        </p:spPr>
      </p:pic>
    </p:spTree>
    <p:extLst>
      <p:ext uri="{BB962C8B-B14F-4D97-AF65-F5344CB8AC3E}">
        <p14:creationId xmlns:p14="http://schemas.microsoft.com/office/powerpoint/2010/main" val="2884762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3530FE0-C542-45A1-BCD8-935787009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51" y="640080"/>
            <a:ext cx="8924024" cy="5200996"/>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543" y="825096"/>
            <a:ext cx="8549640" cy="48309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984738" y="1283546"/>
            <a:ext cx="6404788" cy="3914063"/>
          </a:xfrm>
        </p:spPr>
        <p:txBody>
          <a:bodyPr vert="horz" lIns="91440" tIns="45720" rIns="91440" bIns="45720" rtlCol="0" anchor="ctr">
            <a:normAutofit/>
          </a:bodyPr>
          <a:lstStyle/>
          <a:p>
            <a:r>
              <a:rPr lang="en-US" sz="2000" dirty="0">
                <a:solidFill>
                  <a:srgbClr val="404040"/>
                </a:solidFill>
                <a:cs typeface="Times New Roman" panose="02020603050405020304" pitchFamily="18" charset="0"/>
              </a:rPr>
              <a:t>According to the findings, Quebec has a poor water management system that needs to be upgraded. Even being the most populous province, Ontario excels at water management and assists other jurisdictions with water delivery. Among all water-using sectors, the residential sector uses the most, followed by the industrial sector. When compared to other seasons, summer water demand is significantly higher. Every year, Canada's population grows at a rapid rate, but ground and surface water levels continue to decrease.</a:t>
            </a:r>
          </a:p>
        </p:txBody>
      </p:sp>
      <p:sp>
        <p:nvSpPr>
          <p:cNvPr id="34" name="Oval 29">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6718"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a:xfrm>
            <a:off x="7720168" y="1586484"/>
            <a:ext cx="3685032" cy="3685032"/>
          </a:xfrm>
          <a:prstGeom prst="ellipse">
            <a:avLst/>
          </a:prstGeom>
          <a:solidFill>
            <a:schemeClr val="accent2"/>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Conclusion</a:t>
            </a:r>
          </a:p>
        </p:txBody>
      </p:sp>
    </p:spTree>
    <p:extLst>
      <p:ext uri="{BB962C8B-B14F-4D97-AF65-F5344CB8AC3E}">
        <p14:creationId xmlns:p14="http://schemas.microsoft.com/office/powerpoint/2010/main" val="718251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A9AD-3EB1-4AF4-9A33-4CB228F079D8}"/>
              </a:ext>
            </a:extLst>
          </p:cNvPr>
          <p:cNvSpPr>
            <a:spLocks noGrp="1"/>
          </p:cNvSpPr>
          <p:nvPr>
            <p:ph type="title"/>
          </p:nvPr>
        </p:nvSpPr>
        <p:spPr/>
        <p:txBody>
          <a:bodyPr/>
          <a:lstStyle/>
          <a:p>
            <a:r>
              <a:rPr lang="en-IN"/>
              <a:t>Recommendations</a:t>
            </a:r>
            <a:endParaRPr lang="en-IN" dirty="0"/>
          </a:p>
        </p:txBody>
      </p:sp>
      <p:sp>
        <p:nvSpPr>
          <p:cNvPr id="3" name="Content Placeholder 2">
            <a:extLst>
              <a:ext uri="{FF2B5EF4-FFF2-40B4-BE49-F238E27FC236}">
                <a16:creationId xmlns:a16="http://schemas.microsoft.com/office/drawing/2014/main" id="{6D30D025-E371-4738-A89C-03A6D458A0D5}"/>
              </a:ext>
            </a:extLst>
          </p:cNvPr>
          <p:cNvSpPr>
            <a:spLocks noGrp="1"/>
          </p:cNvSpPr>
          <p:nvPr>
            <p:ph idx="1"/>
          </p:nvPr>
        </p:nvSpPr>
        <p:spPr>
          <a:xfrm>
            <a:off x="6435969" y="804672"/>
            <a:ext cx="5251939" cy="5248656"/>
          </a:xfrm>
        </p:spPr>
        <p:txBody>
          <a:bodyPr>
            <a:normAutofit lnSpcReduction="10000"/>
          </a:bodyPr>
          <a:lstStyle/>
          <a:p>
            <a:pPr algn="l"/>
            <a:r>
              <a:rPr lang="en-US" b="0" i="0" dirty="0">
                <a:solidFill>
                  <a:srgbClr val="333333"/>
                </a:solidFill>
                <a:effectLst/>
              </a:rPr>
              <a:t>As responsible water stewards, we can take further action to show the rest of the world how to conserve and sustainably use water. Fitting faucets with aerators and installing modern, dual-flush toilets help to achieve the same results with much less water, while simple habit changes like only washing full loads of clothes and turning the tap off while brushing teeth also result in substantial savings. And it all adds up—just reducing time spent showering by two minutes can save around 2,600 liters of water per month, and not pre-rinsing dishes before loading the dishwasher </a:t>
            </a:r>
            <a:r>
              <a:rPr lang="en-US" b="0" i="0" u="none" strike="noStrike" dirty="0">
                <a:solidFill>
                  <a:srgbClr val="333333"/>
                </a:solidFill>
                <a:effectLst/>
              </a:rPr>
              <a:t>saves up to 75 liters per load</a:t>
            </a:r>
            <a:r>
              <a:rPr lang="en-US" b="0" i="0" dirty="0">
                <a:solidFill>
                  <a:srgbClr val="333333"/>
                </a:solidFill>
                <a:effectLst/>
              </a:rPr>
              <a:t>.</a:t>
            </a:r>
          </a:p>
          <a:p>
            <a:pPr algn="l"/>
            <a:r>
              <a:rPr lang="en-US" b="0" i="0" dirty="0">
                <a:solidFill>
                  <a:srgbClr val="333333"/>
                </a:solidFill>
                <a:effectLst/>
              </a:rPr>
              <a:t>These are small, water-conscious choices that each of us can make every single day. And, if a water-rich country like Canada continues to reduce its consumption, the rest of the world will likely agree that they should, too.</a:t>
            </a:r>
          </a:p>
          <a:p>
            <a:pPr algn="l"/>
            <a:endParaRPr lang="en-US" dirty="0">
              <a:solidFill>
                <a:srgbClr val="333333"/>
              </a:solidFill>
            </a:endParaRPr>
          </a:p>
        </p:txBody>
      </p:sp>
      <p:sp>
        <p:nvSpPr>
          <p:cNvPr id="5" name="TextBox 4">
            <a:extLst>
              <a:ext uri="{FF2B5EF4-FFF2-40B4-BE49-F238E27FC236}">
                <a16:creationId xmlns:a16="http://schemas.microsoft.com/office/drawing/2014/main" id="{D422E76E-7C3B-4FF8-B6D0-C148BA24F4DD}"/>
              </a:ext>
            </a:extLst>
          </p:cNvPr>
          <p:cNvSpPr txBox="1"/>
          <p:nvPr/>
        </p:nvSpPr>
        <p:spPr>
          <a:xfrm>
            <a:off x="7450015" y="322500"/>
            <a:ext cx="3387969" cy="400110"/>
          </a:xfrm>
          <a:prstGeom prst="rect">
            <a:avLst/>
          </a:prstGeom>
          <a:noFill/>
        </p:spPr>
        <p:txBody>
          <a:bodyPr wrap="square">
            <a:spAutoFit/>
          </a:bodyPr>
          <a:lstStyle/>
          <a:p>
            <a:pPr algn="l"/>
            <a:r>
              <a:rPr lang="en-US" sz="2000" b="1" i="0" dirty="0">
                <a:solidFill>
                  <a:srgbClr val="000000"/>
                </a:solidFill>
                <a:effectLst/>
                <a:latin typeface="TiemposHeadlineMedium"/>
              </a:rPr>
              <a:t>Canada can lead by example</a:t>
            </a:r>
          </a:p>
        </p:txBody>
      </p:sp>
      <p:sp>
        <p:nvSpPr>
          <p:cNvPr id="7" name="TextBox 6">
            <a:extLst>
              <a:ext uri="{FF2B5EF4-FFF2-40B4-BE49-F238E27FC236}">
                <a16:creationId xmlns:a16="http://schemas.microsoft.com/office/drawing/2014/main" id="{38CA10CA-247B-4E40-80E9-B5063A8F3F00}"/>
              </a:ext>
            </a:extLst>
          </p:cNvPr>
          <p:cNvSpPr txBox="1"/>
          <p:nvPr/>
        </p:nvSpPr>
        <p:spPr>
          <a:xfrm>
            <a:off x="6257839" y="6053328"/>
            <a:ext cx="6096000" cy="523220"/>
          </a:xfrm>
          <a:prstGeom prst="rect">
            <a:avLst/>
          </a:prstGeom>
          <a:noFill/>
        </p:spPr>
        <p:txBody>
          <a:bodyPr wrap="square">
            <a:spAutoFit/>
          </a:bodyPr>
          <a:lstStyle/>
          <a:p>
            <a:pPr algn="l"/>
            <a:r>
              <a:rPr lang="en-US" sz="1400" b="0" i="0" dirty="0">
                <a:solidFill>
                  <a:srgbClr val="333333"/>
                </a:solidFill>
                <a:effectLst/>
              </a:rPr>
              <a:t>Ref: </a:t>
            </a:r>
            <a:r>
              <a:rPr lang="en-US" sz="1400" b="0" i="0" dirty="0">
                <a:solidFill>
                  <a:srgbClr val="333333"/>
                </a:solidFill>
                <a:effectLst/>
                <a:hlinkClick r:id="rId2"/>
              </a:rPr>
              <a:t>https://www.nationalgeographic.com/science/article/partner-content-where-our-water-goes-canada</a:t>
            </a:r>
            <a:endParaRPr lang="en-US" sz="1400" b="0" i="0" dirty="0">
              <a:solidFill>
                <a:srgbClr val="333333"/>
              </a:solidFill>
              <a:effectLst/>
            </a:endParaRPr>
          </a:p>
        </p:txBody>
      </p:sp>
    </p:spTree>
    <p:extLst>
      <p:ext uri="{BB962C8B-B14F-4D97-AF65-F5344CB8AC3E}">
        <p14:creationId xmlns:p14="http://schemas.microsoft.com/office/powerpoint/2010/main" val="4071286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6" y="643467"/>
            <a:ext cx="6242719" cy="1728044"/>
          </a:xfrm>
          <a:prstGeom prst="ellipse">
            <a:avLst/>
          </a:prstGeom>
          <a:noFill/>
          <a:ln>
            <a:solidFill>
              <a:schemeClr val="bg1"/>
            </a:solidFill>
          </a:ln>
        </p:spPr>
        <p:txBody>
          <a:bodyPr wrap="square">
            <a:normAutofit fontScale="90000"/>
          </a:bodyPr>
          <a:lstStyle/>
          <a:p>
            <a:r>
              <a:rPr lang="en-US" dirty="0">
                <a:solidFill>
                  <a:schemeClr val="bg1"/>
                </a:solidFill>
              </a:rPr>
              <a:t>Thank You.</a:t>
            </a:r>
            <a:br>
              <a:rPr lang="en-US" dirty="0">
                <a:solidFill>
                  <a:schemeClr val="bg1"/>
                </a:solidFill>
              </a:rPr>
            </a:br>
            <a:r>
              <a:rPr lang="en-US" dirty="0">
                <a:solidFill>
                  <a:schemeClr val="bg1"/>
                </a:solidFill>
              </a:rPr>
              <a:t>Any questions?</a:t>
            </a:r>
            <a:br>
              <a:rPr lang="en-US" dirty="0">
                <a:solidFill>
                  <a:schemeClr val="bg1"/>
                </a:solidFill>
              </a:rPr>
            </a:br>
            <a:endParaRPr lang="en-US" dirty="0">
              <a:solidFill>
                <a:schemeClr val="bg1"/>
              </a:solidFill>
            </a:endParaRPr>
          </a:p>
        </p:txBody>
      </p:sp>
      <p:sp>
        <p:nvSpPr>
          <p:cNvPr id="10" name="Content Placeholder 9">
            <a:extLst>
              <a:ext uri="{FF2B5EF4-FFF2-40B4-BE49-F238E27FC236}">
                <a16:creationId xmlns:a16="http://schemas.microsoft.com/office/drawing/2014/main" id="{FE55D601-DAF6-4536-91A1-C5FB696D04B7}"/>
              </a:ext>
            </a:extLst>
          </p:cNvPr>
          <p:cNvSpPr>
            <a:spLocks noGrp="1"/>
          </p:cNvSpPr>
          <p:nvPr>
            <p:ph idx="1"/>
          </p:nvPr>
        </p:nvSpPr>
        <p:spPr>
          <a:xfrm>
            <a:off x="643467" y="2638044"/>
            <a:ext cx="6242715" cy="3415622"/>
          </a:xfrm>
        </p:spPr>
        <p:txBody>
          <a:bodyPr>
            <a:norm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pPr marL="0" indent="0">
              <a:buNone/>
            </a:pP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pic>
        <p:nvPicPr>
          <p:cNvPr id="17" name="Graphic 16" descr="Smiling Face with No Fill">
            <a:extLst>
              <a:ext uri="{FF2B5EF4-FFF2-40B4-BE49-F238E27FC236}">
                <a16:creationId xmlns:a16="http://schemas.microsoft.com/office/drawing/2014/main" id="{8A58FFA5-80DA-4CB2-BD14-B2F7FDE2DB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380339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89147" y="1586484"/>
            <a:ext cx="3828483" cy="3685032"/>
          </a:xfrm>
          <a:prstGeom prst="ellipse">
            <a:avLst/>
          </a:prstGeom>
          <a:solidFill>
            <a:schemeClr val="accent2">
              <a:lumMod val="75000"/>
            </a:schemeClr>
          </a:solidFill>
          <a:ln>
            <a:noFill/>
          </a:ln>
        </p:spPr>
        <p:txBody>
          <a:bodyPr>
            <a:normAutofit/>
          </a:bodyPr>
          <a:lstStyle/>
          <a:p>
            <a:r>
              <a:rPr lang="en-US" sz="2300">
                <a:solidFill>
                  <a:srgbClr val="FFFFFF"/>
                </a:solidFill>
              </a:rPr>
              <a:t>BackgroUNd/Motivation</a:t>
            </a:r>
            <a:endParaRPr lang="en-US" sz="2300" dirty="0">
              <a:solidFill>
                <a:srgbClr val="FFFFFF"/>
              </a:solidFill>
            </a:endParaRPr>
          </a:p>
        </p:txBody>
      </p:sp>
      <p:sp>
        <p:nvSpPr>
          <p:cNvPr id="4" name="TextBox 3">
            <a:extLst>
              <a:ext uri="{FF2B5EF4-FFF2-40B4-BE49-F238E27FC236}">
                <a16:creationId xmlns:a16="http://schemas.microsoft.com/office/drawing/2014/main" id="{6A300CB0-CBBF-4F74-9348-1251B5FFDFFE}"/>
              </a:ext>
            </a:extLst>
          </p:cNvPr>
          <p:cNvSpPr txBox="1"/>
          <p:nvPr/>
        </p:nvSpPr>
        <p:spPr>
          <a:xfrm>
            <a:off x="5342710" y="1058091"/>
            <a:ext cx="6596742" cy="3816429"/>
          </a:xfrm>
          <a:prstGeom prst="rect">
            <a:avLst/>
          </a:prstGeom>
          <a:noFill/>
        </p:spPr>
        <p:txBody>
          <a:bodyPr wrap="square" rtlCol="0">
            <a:spAutoFit/>
          </a:bodyPr>
          <a:lstStyle/>
          <a:p>
            <a:r>
              <a:rPr lang="en-US" sz="2200" b="0" i="0" dirty="0">
                <a:solidFill>
                  <a:srgbClr val="121212"/>
                </a:solidFill>
                <a:effectLst/>
                <a:latin typeface="GuardianTextEgyptian"/>
              </a:rPr>
              <a:t>Despite being one of the most water-rich nations in the world, for generations Canada has been unwilling to guarantee access to clean water for Indigenous peoples. The water in dozens of communities has been considered unsafe to drink for at least a year – and the government admits it has failed. In 2016, there were 105 communities with long-term drinking water advisories in place –meaning the water had been unsafe to use or consume for at least a year. </a:t>
            </a:r>
            <a:r>
              <a:rPr lang="en-US" sz="2200" b="0" i="0" u="none" strike="noStrike" dirty="0">
                <a:solidFill>
                  <a:srgbClr val="C70000"/>
                </a:solidFill>
                <a:effectLst/>
                <a:latin typeface="GuardianTextEgyptian"/>
                <a:hlinkClick r:id="rId3"/>
              </a:rPr>
              <a:t>As of late April 2021,</a:t>
            </a:r>
            <a:r>
              <a:rPr lang="en-US" sz="2200" b="0" i="0" dirty="0">
                <a:solidFill>
                  <a:srgbClr val="121212"/>
                </a:solidFill>
                <a:effectLst/>
                <a:latin typeface="GuardianTextEgyptian"/>
              </a:rPr>
              <a:t> that number is down to 52 advisories in 33 communities.</a:t>
            </a:r>
            <a:endParaRPr lang="en-IN" sz="2200" dirty="0"/>
          </a:p>
        </p:txBody>
      </p:sp>
      <p:sp>
        <p:nvSpPr>
          <p:cNvPr id="3" name="TextBox 2">
            <a:extLst>
              <a:ext uri="{FF2B5EF4-FFF2-40B4-BE49-F238E27FC236}">
                <a16:creationId xmlns:a16="http://schemas.microsoft.com/office/drawing/2014/main" id="{BCC27E25-4F6D-42A7-8491-14F8F9C041EB}"/>
              </a:ext>
            </a:extLst>
          </p:cNvPr>
          <p:cNvSpPr txBox="1"/>
          <p:nvPr/>
        </p:nvSpPr>
        <p:spPr>
          <a:xfrm>
            <a:off x="3331028" y="6317555"/>
            <a:ext cx="8125098" cy="369332"/>
          </a:xfrm>
          <a:prstGeom prst="rect">
            <a:avLst/>
          </a:prstGeom>
          <a:noFill/>
        </p:spPr>
        <p:txBody>
          <a:bodyPr wrap="square" rtlCol="0">
            <a:spAutoFit/>
          </a:bodyPr>
          <a:lstStyle/>
          <a:p>
            <a:r>
              <a:rPr lang="en-IN" dirty="0"/>
              <a:t>Ref: </a:t>
            </a:r>
            <a:r>
              <a:rPr lang="en-IN" dirty="0">
                <a:hlinkClick r:id="rId3"/>
              </a:rPr>
              <a:t>https://www.sac-isc.gc.ca/eng/1506514143353/1533317130660</a:t>
            </a:r>
            <a:endParaRPr lang="en-IN" dirty="0"/>
          </a:p>
        </p:txBody>
      </p:sp>
    </p:spTree>
    <p:extLst>
      <p:ext uri="{BB962C8B-B14F-4D97-AF65-F5344CB8AC3E}">
        <p14:creationId xmlns:p14="http://schemas.microsoft.com/office/powerpoint/2010/main" val="189306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ater Governance Structure | Indigenous Services Canada">
            <a:extLst>
              <a:ext uri="{FF2B5EF4-FFF2-40B4-BE49-F238E27FC236}">
                <a16:creationId xmlns:a16="http://schemas.microsoft.com/office/drawing/2014/main" id="{AC158508-C02A-4A5D-B015-CAA4D897CA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89" y="91440"/>
            <a:ext cx="9539062" cy="61331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D50525-2AC5-4B97-A8E5-9F2F04AA98BE}"/>
              </a:ext>
            </a:extLst>
          </p:cNvPr>
          <p:cNvSpPr txBox="1"/>
          <p:nvPr/>
        </p:nvSpPr>
        <p:spPr>
          <a:xfrm>
            <a:off x="3304903" y="6312225"/>
            <a:ext cx="9379132" cy="307777"/>
          </a:xfrm>
          <a:prstGeom prst="rect">
            <a:avLst/>
          </a:prstGeom>
          <a:noFill/>
        </p:spPr>
        <p:txBody>
          <a:bodyPr wrap="square" rtlCol="0">
            <a:spAutoFit/>
          </a:bodyPr>
          <a:lstStyle/>
          <a:p>
            <a:r>
              <a:rPr lang="en-IN" sz="1400" dirty="0"/>
              <a:t>Ref: </a:t>
            </a:r>
            <a:r>
              <a:rPr lang="en-IN" sz="1400" dirty="0">
                <a:hlinkClick r:id="rId3"/>
              </a:rPr>
              <a:t>https://globalreportingcentre.org/lytton-water/img/water-governance.jpg</a:t>
            </a:r>
            <a:endParaRPr lang="en-IN" sz="1400" dirty="0"/>
          </a:p>
        </p:txBody>
      </p:sp>
    </p:spTree>
    <p:extLst>
      <p:ext uri="{BB962C8B-B14F-4D97-AF65-F5344CB8AC3E}">
        <p14:creationId xmlns:p14="http://schemas.microsoft.com/office/powerpoint/2010/main" val="6850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804670" y="978776"/>
            <a:ext cx="3044953" cy="3763041"/>
          </a:xfrm>
        </p:spPr>
        <p:txBody>
          <a:bodyPr>
            <a:normAutofit/>
          </a:bodyPr>
          <a:lstStyle/>
          <a:p>
            <a:pPr algn="l"/>
            <a:r>
              <a:rPr lang="en-US" sz="2000" b="0" i="0" dirty="0">
                <a:solidFill>
                  <a:srgbClr val="333333"/>
                </a:solidFill>
                <a:effectLst/>
                <a:latin typeface="Noto Sans" panose="020B0502040504020204" pitchFamily="34" charset="0"/>
              </a:rPr>
              <a:t>Drinking water advisories are issued to warn people to not drink water that may be unsafe or is known to not be safe based on water quality test results.</a:t>
            </a:r>
            <a:endParaRPr lang="en-IN" sz="2000" dirty="0"/>
          </a:p>
        </p:txBody>
      </p:sp>
      <p:pic>
        <p:nvPicPr>
          <p:cNvPr id="3074" name="Picture 2" descr="Report - On Notice for a Drinking Water Crisis in Canada | The Council of  Canadians">
            <a:extLst>
              <a:ext uri="{FF2B5EF4-FFF2-40B4-BE49-F238E27FC236}">
                <a16:creationId xmlns:a16="http://schemas.microsoft.com/office/drawing/2014/main" id="{C28BEBB2-A3ED-4298-B77D-496626E42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016"/>
          <a:stretch/>
        </p:blipFill>
        <p:spPr bwMode="auto">
          <a:xfrm>
            <a:off x="4366913" y="222073"/>
            <a:ext cx="7537704" cy="64138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4AFEC9-7BB7-4795-A9DC-0145734978D8}"/>
              </a:ext>
            </a:extLst>
          </p:cNvPr>
          <p:cNvSpPr txBox="1"/>
          <p:nvPr/>
        </p:nvSpPr>
        <p:spPr>
          <a:xfrm>
            <a:off x="346164" y="5417559"/>
            <a:ext cx="3961964" cy="523220"/>
          </a:xfrm>
          <a:prstGeom prst="rect">
            <a:avLst/>
          </a:prstGeom>
          <a:noFill/>
        </p:spPr>
        <p:txBody>
          <a:bodyPr wrap="square" rtlCol="0">
            <a:spAutoFit/>
          </a:bodyPr>
          <a:lstStyle/>
          <a:p>
            <a:r>
              <a:rPr lang="en-IN" sz="1400" dirty="0"/>
              <a:t>Ref:  </a:t>
            </a:r>
            <a:r>
              <a:rPr lang="en-IN" sz="1400" dirty="0">
                <a:hlinkClick r:id="rId3"/>
              </a:rPr>
              <a:t>https://canadians.org/sites/default/files/inline-images/DrinkingWater-Report-map.jpg</a:t>
            </a:r>
            <a:endParaRPr lang="en-IN" sz="1400" dirty="0"/>
          </a:p>
        </p:txBody>
      </p:sp>
    </p:spTree>
    <p:extLst>
      <p:ext uri="{BB962C8B-B14F-4D97-AF65-F5344CB8AC3E}">
        <p14:creationId xmlns:p14="http://schemas.microsoft.com/office/powerpoint/2010/main" val="1940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566D-9E26-405A-965A-E998AB031E81}"/>
              </a:ext>
            </a:extLst>
          </p:cNvPr>
          <p:cNvSpPr>
            <a:spLocks noGrp="1"/>
          </p:cNvSpPr>
          <p:nvPr>
            <p:ph type="title"/>
          </p:nvPr>
        </p:nvSpPr>
        <p:spPr>
          <a:xfrm>
            <a:off x="2331283" y="547703"/>
            <a:ext cx="7529433" cy="601829"/>
          </a:xfrm>
        </p:spPr>
        <p:txBody>
          <a:bodyPr>
            <a:normAutofit fontScale="90000"/>
          </a:bodyPr>
          <a:lstStyle/>
          <a:p>
            <a:pPr>
              <a:lnSpc>
                <a:spcPct val="100000"/>
              </a:lnSpc>
            </a:pPr>
            <a:r>
              <a:rPr lang="en-US" sz="2000" b="0" i="0" dirty="0">
                <a:solidFill>
                  <a:srgbClr val="333333"/>
                </a:solidFill>
                <a:effectLst/>
                <a:latin typeface="Noto Sans" panose="020B0502040504020204" pitchFamily="34" charset="0"/>
              </a:rPr>
              <a:t>Water Usage In CANADA</a:t>
            </a:r>
            <a:endParaRPr lang="en-IN" sz="2000" dirty="0"/>
          </a:p>
        </p:txBody>
      </p:sp>
      <p:pic>
        <p:nvPicPr>
          <p:cNvPr id="4" name="Picture 2">
            <a:extLst>
              <a:ext uri="{FF2B5EF4-FFF2-40B4-BE49-F238E27FC236}">
                <a16:creationId xmlns:a16="http://schemas.microsoft.com/office/drawing/2014/main" id="{40D77F8D-5849-474D-A139-A1C054609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282" y="1409850"/>
            <a:ext cx="7529433" cy="3292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1FF3BED6-0A09-4FF8-97B8-AB22FFEAAC06}"/>
              </a:ext>
            </a:extLst>
          </p:cNvPr>
          <p:cNvGraphicFramePr>
            <a:graphicFrameLocks noGrp="1"/>
          </p:cNvGraphicFramePr>
          <p:nvPr>
            <p:extLst>
              <p:ext uri="{D42A27DB-BD31-4B8C-83A1-F6EECF244321}">
                <p14:modId xmlns:p14="http://schemas.microsoft.com/office/powerpoint/2010/main" val="3679681260"/>
              </p:ext>
            </p:extLst>
          </p:nvPr>
        </p:nvGraphicFramePr>
        <p:xfrm>
          <a:off x="2331281" y="4847257"/>
          <a:ext cx="7529433" cy="1463040"/>
        </p:xfrm>
        <a:graphic>
          <a:graphicData uri="http://schemas.openxmlformats.org/drawingml/2006/table">
            <a:tbl>
              <a:tblPr/>
              <a:tblGrid>
                <a:gridCol w="3745828">
                  <a:extLst>
                    <a:ext uri="{9D8B030D-6E8A-4147-A177-3AD203B41FA5}">
                      <a16:colId xmlns:a16="http://schemas.microsoft.com/office/drawing/2014/main" val="2629283756"/>
                    </a:ext>
                  </a:extLst>
                </a:gridCol>
                <a:gridCol w="3783605">
                  <a:extLst>
                    <a:ext uri="{9D8B030D-6E8A-4147-A177-3AD203B41FA5}">
                      <a16:colId xmlns:a16="http://schemas.microsoft.com/office/drawing/2014/main" val="1909242003"/>
                    </a:ext>
                  </a:extLst>
                </a:gridCol>
              </a:tblGrid>
              <a:tr h="0">
                <a:tc>
                  <a:txBody>
                    <a:bodyPr/>
                    <a:lstStyle/>
                    <a:p>
                      <a:pPr algn="l" fontAlgn="t"/>
                      <a:r>
                        <a:rPr lang="en-IN">
                          <a:effectLst/>
                        </a:rPr>
                        <a:t>10%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Drinking and preparing meals</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3453081840"/>
                  </a:ext>
                </a:extLst>
              </a:tr>
              <a:tr h="0">
                <a:tc>
                  <a:txBody>
                    <a:bodyPr/>
                    <a:lstStyle/>
                    <a:p>
                      <a:pPr algn="l" fontAlgn="t"/>
                      <a:r>
                        <a:rPr lang="en-IN" dirty="0">
                          <a:effectLst/>
                        </a:rPr>
                        <a:t>25%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Cleaning (including laundry)</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712867548"/>
                  </a:ext>
                </a:extLst>
              </a:tr>
              <a:tr h="0">
                <a:tc>
                  <a:txBody>
                    <a:bodyPr/>
                    <a:lstStyle/>
                    <a:p>
                      <a:pPr algn="l" fontAlgn="t"/>
                      <a:r>
                        <a:rPr lang="en-IN" dirty="0">
                          <a:effectLst/>
                        </a:rPr>
                        <a:t>30%</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tc>
                  <a:txBody>
                    <a:bodyPr/>
                    <a:lstStyle/>
                    <a:p>
                      <a:pPr algn="l" fontAlgn="t"/>
                      <a:r>
                        <a:rPr lang="en-IN" dirty="0">
                          <a:effectLst/>
                        </a:rPr>
                        <a:t>Toilet flushing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4F4F4"/>
                    </a:solidFill>
                  </a:tcPr>
                </a:tc>
                <a:extLst>
                  <a:ext uri="{0D108BD9-81ED-4DB2-BD59-A6C34878D82A}">
                    <a16:rowId xmlns:a16="http://schemas.microsoft.com/office/drawing/2014/main" val="826373581"/>
                  </a:ext>
                </a:extLst>
              </a:tr>
              <a:tr h="0">
                <a:tc>
                  <a:txBody>
                    <a:bodyPr/>
                    <a:lstStyle/>
                    <a:p>
                      <a:pPr algn="l" fontAlgn="t"/>
                      <a:r>
                        <a:rPr lang="en-IN" dirty="0">
                          <a:effectLst/>
                        </a:rPr>
                        <a:t>35%</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pPr algn="l" fontAlgn="t"/>
                      <a:r>
                        <a:rPr lang="en-IN" dirty="0">
                          <a:effectLst/>
                        </a:rPr>
                        <a:t>Bathing</a:t>
                      </a:r>
                    </a:p>
                  </a:txBody>
                  <a:tcP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496642049"/>
                  </a:ext>
                </a:extLst>
              </a:tr>
            </a:tbl>
          </a:graphicData>
        </a:graphic>
      </p:graphicFrame>
      <p:sp>
        <p:nvSpPr>
          <p:cNvPr id="5" name="TextBox 4">
            <a:extLst>
              <a:ext uri="{FF2B5EF4-FFF2-40B4-BE49-F238E27FC236}">
                <a16:creationId xmlns:a16="http://schemas.microsoft.com/office/drawing/2014/main" id="{6D37A504-CAF3-4F27-BF81-1B8D5B02FDE6}"/>
              </a:ext>
            </a:extLst>
          </p:cNvPr>
          <p:cNvSpPr txBox="1"/>
          <p:nvPr/>
        </p:nvSpPr>
        <p:spPr>
          <a:xfrm>
            <a:off x="2618663" y="6454926"/>
            <a:ext cx="7766308" cy="307777"/>
          </a:xfrm>
          <a:prstGeom prst="rect">
            <a:avLst/>
          </a:prstGeom>
          <a:noFill/>
        </p:spPr>
        <p:txBody>
          <a:bodyPr wrap="square" rtlCol="0">
            <a:spAutoFit/>
          </a:bodyPr>
          <a:lstStyle/>
          <a:p>
            <a:r>
              <a:rPr lang="en-IN" sz="1400" dirty="0"/>
              <a:t>Ref: </a:t>
            </a:r>
            <a:r>
              <a:rPr lang="en-IN" sz="1400" dirty="0">
                <a:hlinkClick r:id="rId3"/>
              </a:rPr>
              <a:t>https://www.mcgill.ca/waterislife/waterathome/how-much-are-we-using</a:t>
            </a:r>
            <a:endParaRPr lang="en-IN" sz="1400" dirty="0"/>
          </a:p>
        </p:txBody>
      </p:sp>
    </p:spTree>
    <p:extLst>
      <p:ext uri="{BB962C8B-B14F-4D97-AF65-F5344CB8AC3E}">
        <p14:creationId xmlns:p14="http://schemas.microsoft.com/office/powerpoint/2010/main" val="30711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rgbClr val="FFFFFF"/>
                </a:solidFill>
              </a:rPr>
              <a:t>Problem</a:t>
            </a:r>
            <a:br>
              <a:rPr lang="en-US" sz="2400" dirty="0">
                <a:solidFill>
                  <a:srgbClr val="FFFFFF"/>
                </a:solidFill>
              </a:rPr>
            </a:br>
            <a:r>
              <a:rPr lang="en-US" sz="2400" dirty="0">
                <a:solidFill>
                  <a:srgbClr val="FFFFFF"/>
                </a:solidFill>
              </a:rPr>
              <a:t>Statement</a:t>
            </a:r>
          </a:p>
        </p:txBody>
      </p:sp>
      <p:sp>
        <p:nvSpPr>
          <p:cNvPr id="4" name="TextBox 3">
            <a:extLst>
              <a:ext uri="{FF2B5EF4-FFF2-40B4-BE49-F238E27FC236}">
                <a16:creationId xmlns:a16="http://schemas.microsoft.com/office/drawing/2014/main" id="{285C9709-C57A-40AC-A2E3-733B4ED81399}"/>
              </a:ext>
            </a:extLst>
          </p:cNvPr>
          <p:cNvSpPr txBox="1"/>
          <p:nvPr/>
        </p:nvSpPr>
        <p:spPr>
          <a:xfrm>
            <a:off x="5486400" y="1217152"/>
            <a:ext cx="6505303" cy="4154984"/>
          </a:xfrm>
          <a:prstGeom prst="rect">
            <a:avLst/>
          </a:prstGeom>
          <a:noFill/>
        </p:spPr>
        <p:txBody>
          <a:bodyPr wrap="square" rtlCol="0">
            <a:spAutoFit/>
          </a:bodyPr>
          <a:lstStyle/>
          <a:p>
            <a:r>
              <a:rPr lang="en-US" sz="2200" dirty="0"/>
              <a:t>Better insights on the supply and demand of drinkable water by different sectors is needed by the Government of Canada and First Nations authorities. Our water supplies are becoming increasingly vulnerable to contaminants, urbanization, shifting land uses, climate change, and we are facing a water-insecure future as Canada's population grew by 156,503 year over year due to international migration.  Setting up water treatment infrastructure is a logistical problem due to Canada's large territory and the varied locations of 630 First Nations communities, some of which are only accessible by plane. </a:t>
            </a:r>
          </a:p>
        </p:txBody>
      </p:sp>
      <p:sp>
        <p:nvSpPr>
          <p:cNvPr id="3" name="TextBox 2">
            <a:extLst>
              <a:ext uri="{FF2B5EF4-FFF2-40B4-BE49-F238E27FC236}">
                <a16:creationId xmlns:a16="http://schemas.microsoft.com/office/drawing/2014/main" id="{0C21F5B6-8B62-4C17-A14A-1E30E8341322}"/>
              </a:ext>
            </a:extLst>
          </p:cNvPr>
          <p:cNvSpPr txBox="1"/>
          <p:nvPr/>
        </p:nvSpPr>
        <p:spPr>
          <a:xfrm>
            <a:off x="3265714" y="6204857"/>
            <a:ext cx="8725989" cy="307777"/>
          </a:xfrm>
          <a:prstGeom prst="rect">
            <a:avLst/>
          </a:prstGeom>
          <a:noFill/>
        </p:spPr>
        <p:txBody>
          <a:bodyPr wrap="square" rtlCol="0">
            <a:spAutoFit/>
          </a:bodyPr>
          <a:lstStyle/>
          <a:p>
            <a:r>
              <a:rPr lang="en-IN" sz="1400" dirty="0"/>
              <a:t>Ref: </a:t>
            </a:r>
            <a:r>
              <a:rPr lang="en-IN" sz="1400" dirty="0">
                <a:hlinkClick r:id="rId3"/>
              </a:rPr>
              <a:t>https://www.theguardian.com/world/2021/apr/30/canada-first-nations-justin-trudeau-drinking-water</a:t>
            </a:r>
            <a:endParaRPr lang="en-IN" sz="1400" dirty="0"/>
          </a:p>
        </p:txBody>
      </p:sp>
    </p:spTree>
    <p:extLst>
      <p:ext uri="{BB962C8B-B14F-4D97-AF65-F5344CB8AC3E}">
        <p14:creationId xmlns:p14="http://schemas.microsoft.com/office/powerpoint/2010/main" val="255976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Project</a:t>
            </a:r>
            <a:br>
              <a:rPr lang="en-US" dirty="0">
                <a:solidFill>
                  <a:srgbClr val="FFFFFF"/>
                </a:solidFill>
              </a:rPr>
            </a:br>
            <a:r>
              <a:rPr lang="en-US" dirty="0">
                <a:solidFill>
                  <a:srgbClr val="FFFFFF"/>
                </a:solidFill>
              </a:rPr>
              <a:t>Proposal</a:t>
            </a:r>
          </a:p>
        </p:txBody>
      </p:sp>
      <p:sp>
        <p:nvSpPr>
          <p:cNvPr id="4" name="TextBox 3">
            <a:extLst>
              <a:ext uri="{FF2B5EF4-FFF2-40B4-BE49-F238E27FC236}">
                <a16:creationId xmlns:a16="http://schemas.microsoft.com/office/drawing/2014/main" id="{2474B48F-C731-468A-A17E-B02AAD5C30D6}"/>
              </a:ext>
            </a:extLst>
          </p:cNvPr>
          <p:cNvSpPr txBox="1"/>
          <p:nvPr/>
        </p:nvSpPr>
        <p:spPr>
          <a:xfrm>
            <a:off x="5521719" y="1443035"/>
            <a:ext cx="6237917" cy="3416320"/>
          </a:xfrm>
          <a:prstGeom prst="rect">
            <a:avLst/>
          </a:prstGeom>
          <a:noFill/>
        </p:spPr>
        <p:txBody>
          <a:bodyPr wrap="square" rtlCol="0">
            <a:spAutoFit/>
          </a:bodyPr>
          <a:lstStyle/>
          <a:p>
            <a:r>
              <a:rPr lang="en-US" sz="2200" dirty="0"/>
              <a:t>Our project team will create a descriptive analytics product which shows potable water usage in Canada by different sectors, the amount of water loss and how the potable water usage has increased over past few years and how can we prepare for future as the population in the country is on rise. </a:t>
            </a:r>
            <a:r>
              <a:rPr lang="en-US" sz="2200" b="0" i="0" dirty="0">
                <a:solidFill>
                  <a:srgbClr val="121212"/>
                </a:solidFill>
                <a:effectLst/>
                <a:latin typeface="+mj-lt"/>
              </a:rPr>
              <a:t>Canadians know the importance of our freshwater supply, but by understanding how we use it and where it goes, we can use our supply even more responsibly.</a:t>
            </a:r>
            <a:endParaRPr lang="en-IN" sz="1800" dirty="0"/>
          </a:p>
          <a:p>
            <a:endParaRPr lang="en-IN" dirty="0"/>
          </a:p>
        </p:txBody>
      </p:sp>
    </p:spTree>
    <p:extLst>
      <p:ext uri="{BB962C8B-B14F-4D97-AF65-F5344CB8AC3E}">
        <p14:creationId xmlns:p14="http://schemas.microsoft.com/office/powerpoint/2010/main" val="42487650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9486</TotalTime>
  <Words>1757</Words>
  <Application>Microsoft Office PowerPoint</Application>
  <PresentationFormat>Widescreen</PresentationFormat>
  <Paragraphs>168</Paragraphs>
  <Slides>33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Gill Sans MT</vt:lpstr>
      <vt:lpstr>GuardianTextEgyptian</vt:lpstr>
      <vt:lpstr>Noto Sans</vt:lpstr>
      <vt:lpstr>TiemposHeadlineMedium</vt:lpstr>
      <vt:lpstr>Times New Roman</vt:lpstr>
      <vt:lpstr>Wingdings</vt:lpstr>
      <vt:lpstr>Parcel</vt:lpstr>
      <vt:lpstr>Potable Water Usage By SectoR In CANADA</vt:lpstr>
      <vt:lpstr>Contents</vt:lpstr>
      <vt:lpstr>PowerPoint Presentation</vt:lpstr>
      <vt:lpstr>BackgroUNd/Motivation</vt:lpstr>
      <vt:lpstr>PowerPoint Presentation</vt:lpstr>
      <vt:lpstr>Drinking water advisories are issued to warn people to not drink water that may be unsafe or is known to not be safe based on water quality test results.</vt:lpstr>
      <vt:lpstr>Water Usage In CANADA</vt:lpstr>
      <vt:lpstr>Problem Statement</vt:lpstr>
      <vt:lpstr>Project Proposal</vt:lpstr>
      <vt:lpstr>Analysis Questions</vt:lpstr>
      <vt:lpstr>DATAset DEscription</vt:lpstr>
      <vt:lpstr>DATAset DEscription</vt:lpstr>
      <vt:lpstr>preliminary VISUALIZATIONS</vt:lpstr>
      <vt:lpstr>preliminary VISUALIZATIONS</vt:lpstr>
      <vt:lpstr>preliminary VISUALIZATIONS</vt:lpstr>
      <vt:lpstr>preliminary VISUALIZATIONS</vt:lpstr>
      <vt:lpstr>preliminary VISUALIZATIONS</vt:lpstr>
      <vt:lpstr>Second Submission</vt:lpstr>
      <vt:lpstr>DATA Cleaning and tranformation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Potable Water Usage By SectoR In CANADA</dc:title>
  <dc:creator>Mohammed Ahtesham Uddin</dc:creator>
  <cp:lastModifiedBy>Mohammed Ahtesham Uddin</cp:lastModifiedBy>
  <cp:revision>20</cp:revision>
  <dcterms:created xsi:type="dcterms:W3CDTF">2021-10-28T01:39:04Z</dcterms:created>
  <dcterms:modified xsi:type="dcterms:W3CDTF">2021-12-05T18:05:20Z</dcterms:modified>
</cp:coreProperties>
</file>