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B48BF-1A74-4A3D-A8C6-CFB62E40E9A2}">
  <a:tblStyle styleId="{283B48BF-1A74-4A3D-A8C6-CFB62E40E9A2}" styleName="Table_0"/>
  <a:tblStyle styleId="{BAD9140F-7938-4969-B15C-232FA772F537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6249CE3-6554-40D3-AAA0-0ABFA643AA53}" styleName="Table_2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834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9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9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03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3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27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60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55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86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2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5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89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6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02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7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5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mid.us/368198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in Comparative Genomics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Group 6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Xueqing Wang  (Charlotte)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Tianlin He (Tina)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209" name="Shape 209"/>
          <p:cNvCxnSpPr>
            <a:endCxn id="208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1517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211" name="Shape 211"/>
          <p:cNvCxnSpPr>
            <a:endCxn id="210" idx="1"/>
          </p:cNvCxnSpPr>
          <p:nvPr/>
        </p:nvCxnSpPr>
        <p:spPr>
          <a:xfrm>
            <a:off x="411547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213" name="Shape 213"/>
          <p:cNvCxnSpPr>
            <a:endCxn id="212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4" name="Shape 214"/>
          <p:cNvSpPr/>
          <p:nvPr/>
        </p:nvSpPr>
        <p:spPr>
          <a:xfrm>
            <a:off x="4342587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pic>
        <p:nvPicPr>
          <p:cNvPr id="216" name="Shape 216" descr="kozak2.png"/>
          <p:cNvPicPr preferRelativeResize="0"/>
          <p:nvPr/>
        </p:nvPicPr>
        <p:blipFill rotWithShape="1">
          <a:blip r:embed="rId3">
            <a:alphaModFix/>
          </a:blip>
          <a:srcRect t="14893"/>
          <a:stretch/>
        </p:blipFill>
        <p:spPr>
          <a:xfrm>
            <a:off x="4342600" y="3600248"/>
            <a:ext cx="3315224" cy="8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955875" y="4625275"/>
            <a:ext cx="162000" cy="4428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238425" y="4625275"/>
            <a:ext cx="162000" cy="4428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9" name="Shape 219" descr="0601ecoli.parame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12" y="1463725"/>
            <a:ext cx="3315225" cy="221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9450" y="1347300"/>
            <a:ext cx="3000000" cy="4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b="1" dirty="0">
                <a:solidFill>
                  <a:schemeClr val="dk1"/>
                </a:solidFill>
              </a:rPr>
              <a:t>Prokaryotes: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8900" y="3429375"/>
            <a:ext cx="4108200" cy="13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 dirty="0">
                <a:solidFill>
                  <a:schemeClr val="dk1"/>
                </a:solidFill>
              </a:rPr>
              <a:t>Eukaryotes: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dirty="0" smtClean="0">
                <a:solidFill>
                  <a:schemeClr val="dk1"/>
                </a:solidFill>
              </a:rPr>
              <a:t>Kozak </a:t>
            </a:r>
            <a:r>
              <a:rPr lang="zh-CN" dirty="0">
                <a:solidFill>
                  <a:schemeClr val="dk1"/>
                </a:solidFill>
              </a:rPr>
              <a:t>consensus sequence is checked. Only the start codons with A/G at -3 and G at position +4 can start translation (in our program). 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225250" y="1818600"/>
          <a:ext cx="4117350" cy="16631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8475"/>
                <a:gridCol w="853525"/>
                <a:gridCol w="728350"/>
                <a:gridCol w="669475"/>
                <a:gridCol w="654750"/>
                <a:gridCol w="622775"/>
              </a:tblGrid>
              <a:tr h="444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AGGAGGT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[-50,-2]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AGGAGG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[-50,-2]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GAGG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[-50,-2]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GAGG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[-30,-2]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GAGG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CN" sz="800">
                          <a:solidFill>
                            <a:schemeClr val="dk1"/>
                          </a:solidFill>
                        </a:rPr>
                        <a:t>[-20,-2]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03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 dirty="0"/>
                        <a:t>08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09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3" name="Shape 223"/>
          <p:cNvSpPr/>
          <p:nvPr/>
        </p:nvSpPr>
        <p:spPr>
          <a:xfrm>
            <a:off x="2584175" y="2900125"/>
            <a:ext cx="299700" cy="294600"/>
          </a:xfrm>
          <a:prstGeom prst="mathMultiply">
            <a:avLst>
              <a:gd name="adj1" fmla="val 12499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584175" y="3194725"/>
            <a:ext cx="299700" cy="294600"/>
          </a:xfrm>
          <a:prstGeom prst="mathMultiply">
            <a:avLst>
              <a:gd name="adj1" fmla="val 12499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229700" y="2270550"/>
            <a:ext cx="299700" cy="294600"/>
          </a:xfrm>
          <a:prstGeom prst="mathMultiply">
            <a:avLst>
              <a:gd name="adj1" fmla="val 12499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3229700" y="2629100"/>
            <a:ext cx="299700" cy="294600"/>
          </a:xfrm>
          <a:prstGeom prst="mathMultiply">
            <a:avLst>
              <a:gd name="adj1" fmla="val 12499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653025" y="2525275"/>
            <a:ext cx="162000" cy="3627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>
            <a:off x="2657062" y="3187167"/>
            <a:ext cx="162000" cy="2946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-5400000">
            <a:off x="2298637" y="2629092"/>
            <a:ext cx="162000" cy="2946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5400000">
            <a:off x="2941374" y="2629092"/>
            <a:ext cx="162000" cy="2946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-5400000">
            <a:off x="2335687" y="3140567"/>
            <a:ext cx="162000" cy="2946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rot="5400000">
            <a:off x="2978424" y="3140567"/>
            <a:ext cx="162000" cy="294600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4295570" y="1731590"/>
            <a:ext cx="4402800" cy="21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§ Our predictor is “outcome-oriented”</a:t>
            </a:r>
            <a:r>
              <a:rPr lang="zh-CN" dirty="0" smtClean="0"/>
              <a:t>.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endParaRPr lang="zh-CN" dirty="0"/>
          </a:p>
          <a:p>
            <a:pPr lvl="0" indent="457200">
              <a:spcBef>
                <a:spcPts val="0"/>
              </a:spcBef>
              <a:buNone/>
            </a:pPr>
            <a:r>
              <a:rPr lang="zh-CN" dirty="0"/>
              <a:t>-&gt;Instead of sticking to the biological meanings, we extend the variable area of SD sequence and reserve the one with the best output.</a:t>
            </a:r>
          </a:p>
        </p:txBody>
      </p:sp>
    </p:spTree>
    <p:extLst>
      <p:ext uri="{BB962C8B-B14F-4D97-AF65-F5344CB8AC3E}">
        <p14:creationId xmlns:p14="http://schemas.microsoft.com/office/powerpoint/2010/main" val="13221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20" grpId="0"/>
      <p:bldP spid="221" grpId="0"/>
      <p:bldP spid="223" grpId="0" animBg="1"/>
      <p:bldP spid="224" grpId="0" animBg="1"/>
      <p:bldP spid="225" grpId="0" animBg="1"/>
      <p:bldP spid="226" grpId="0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6" y="1360495"/>
            <a:ext cx="4243562" cy="2879190"/>
          </a:xfrm>
          <a:prstGeom prst="rect">
            <a:avLst/>
          </a:prstGeom>
        </p:spPr>
      </p:pic>
      <p:sp>
        <p:nvSpPr>
          <p:cNvPr id="238" name="Shape 238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239" name="Shape 239"/>
          <p:cNvCxnSpPr>
            <a:endCxn id="238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441517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241" name="Shape 241"/>
          <p:cNvCxnSpPr>
            <a:endCxn id="240" idx="1"/>
          </p:cNvCxnSpPr>
          <p:nvPr/>
        </p:nvCxnSpPr>
        <p:spPr>
          <a:xfrm>
            <a:off x="411547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2" name="Shape 242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243" name="Shape 243"/>
          <p:cNvCxnSpPr>
            <a:endCxn id="242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/>
          <p:nvPr/>
        </p:nvSpPr>
        <p:spPr>
          <a:xfrm>
            <a:off x="6114112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076650" y="3247325"/>
            <a:ext cx="3552000" cy="56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dirty="0">
                <a:solidFill>
                  <a:schemeClr val="dk1"/>
                </a:solidFill>
              </a:rPr>
              <a:t>Accurate predicted ORFs: E-value&lt;</a:t>
            </a:r>
            <a:r>
              <a:rPr lang="zh-CN" dirty="0" smtClean="0">
                <a:solidFill>
                  <a:schemeClr val="dk1"/>
                </a:solidFill>
              </a:rPr>
              <a:t>10</a:t>
            </a:r>
            <a:r>
              <a:rPr lang="zh-CN" baseline="30000" dirty="0" smtClean="0">
                <a:solidFill>
                  <a:schemeClr val="dk1"/>
                </a:solidFill>
              </a:rPr>
              <a:t>-</a:t>
            </a:r>
            <a:r>
              <a:rPr lang="zh-CN" baseline="30000" dirty="0">
                <a:solidFill>
                  <a:schemeClr val="dk1"/>
                </a:solidFill>
              </a:rPr>
              <a:t>5</a:t>
            </a:r>
            <a:r>
              <a:rPr lang="zh-CN" dirty="0">
                <a:solidFill>
                  <a:schemeClr val="dk1"/>
                </a:solidFill>
              </a:rPr>
              <a:t> when running BLAST.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730000" y="1818500"/>
            <a:ext cx="1111800" cy="4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Accuracy = 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841800" y="1733950"/>
            <a:ext cx="3302100" cy="2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Number of accurately predicted ORFs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875700" y="2035700"/>
            <a:ext cx="3123900" cy="2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Number of predicted ORFs in total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5841800" y="2035700"/>
            <a:ext cx="3191700" cy="1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4" name="Shape 254"/>
          <p:cNvSpPr txBox="1"/>
          <p:nvPr/>
        </p:nvSpPr>
        <p:spPr>
          <a:xfrm>
            <a:off x="4715675" y="2581975"/>
            <a:ext cx="1111800" cy="4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Efficiency = 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827475" y="2497425"/>
            <a:ext cx="3302100" cy="2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Number of accurately predicted ORFs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659700" y="2799175"/>
            <a:ext cx="3666300" cy="2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Number of peptide sequences in proteome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5794150" y="2782950"/>
            <a:ext cx="32802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258" name="Shape 258"/>
          <p:cNvGraphicFramePr/>
          <p:nvPr>
            <p:extLst/>
          </p:nvPr>
        </p:nvGraphicFramePr>
        <p:xfrm>
          <a:off x="2643650" y="2711001"/>
          <a:ext cx="4699575" cy="129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9900"/>
                <a:gridCol w="493450"/>
                <a:gridCol w="485925"/>
                <a:gridCol w="516225"/>
                <a:gridCol w="508725"/>
                <a:gridCol w="645350"/>
              </a:tblGrid>
              <a:tr h="2281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Species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03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08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09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18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30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Number of annotated protein sequences in NCBI or UniProt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4816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1742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4140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3513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405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</a:tr>
              <a:tr h="352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Total number of protein sequences predicted by our predictor 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4577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1555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5357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/>
                        <a:t>3992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000" dirty="0"/>
                        <a:t>698</a:t>
                      </a: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9" name="Shape 259"/>
          <p:cNvSpPr txBox="1"/>
          <p:nvPr/>
        </p:nvSpPr>
        <p:spPr>
          <a:xfrm>
            <a:off x="1459975" y="2135801"/>
            <a:ext cx="4056600" cy="4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Total number of ORFs predicted by our predictor: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1000" y="1215987"/>
            <a:ext cx="3268800" cy="4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Comparison with Glimmer/Genscan: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23240" y="3975390"/>
            <a:ext cx="8776360" cy="12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§ Our predictor is not as good as Glimmer/Genscan in terms of both accuracy and </a:t>
            </a:r>
            <a:r>
              <a:rPr lang="zh-CN" dirty="0" smtClean="0"/>
              <a:t>efficiency.</a:t>
            </a: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endParaRPr lang="zh-CN"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§ The results are hard to improve due to the limitation of our signal detecting method; for more accurate prediction, machine learning methods (e.g. HMM, scoring matrices) have to be used.</a:t>
            </a:r>
          </a:p>
        </p:txBody>
      </p:sp>
    </p:spTree>
    <p:extLst>
      <p:ext uri="{BB962C8B-B14F-4D97-AF65-F5344CB8AC3E}">
        <p14:creationId xmlns:p14="http://schemas.microsoft.com/office/powerpoint/2010/main" val="19370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9" grpId="0"/>
      <p:bldP spid="250" grpId="0"/>
      <p:bldP spid="251" grpId="0"/>
      <p:bldP spid="252" grpId="0"/>
      <p:bldP spid="254" grpId="0"/>
      <p:bldP spid="255" grpId="0"/>
      <p:bldP spid="256" grpId="0"/>
      <p:bldP spid="259" grpId="0"/>
      <p:bldP spid="259" grpId="1"/>
      <p:bldP spid="248" grpId="0"/>
      <p:bldP spid="2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60" descr="0601yeasth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569" y="533697"/>
            <a:ext cx="4034475" cy="35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61" descr="0601ecolih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996" y="533697"/>
            <a:ext cx="4460410" cy="357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7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Composition of genomes and proteomes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425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/>
              <a:t>4 X Nucleotides:  A, T, C, 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/>
              <a:t>16 X di-nucleotide: AA, AT,.....GC, GG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/>
              <a:t>GC content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/>
              <a:t>20 X amino acid Ala, Cys,...Tyr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/>
              <a:t>400 X di-amino acids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3 X stop codons TAA, TAG, TGA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5363225" y="1238425"/>
            <a:ext cx="0" cy="879000"/>
          </a:xfrm>
          <a:prstGeom prst="straightConnector1">
            <a:avLst/>
          </a:prstGeom>
          <a:noFill/>
          <a:ln w="76200" cap="flat" cmpd="sng">
            <a:solidFill>
              <a:srgbClr val="B6D7A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/>
          <p:nvPr/>
        </p:nvCxnSpPr>
        <p:spPr>
          <a:xfrm>
            <a:off x="5363225" y="2229025"/>
            <a:ext cx="0" cy="879000"/>
          </a:xfrm>
          <a:prstGeom prst="straightConnector1">
            <a:avLst/>
          </a:prstGeom>
          <a:noFill/>
          <a:ln w="76200" cap="flat" cmpd="sng">
            <a:solidFill>
              <a:srgbClr val="B6D7A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5822650" y="1518075"/>
            <a:ext cx="10887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genome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945075" y="2421900"/>
            <a:ext cx="10887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/>
              <a:t>ORFs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 descr="fig1.png"/>
          <p:cNvPicPr preferRelativeResize="0"/>
          <p:nvPr/>
        </p:nvPicPr>
        <p:blipFill rotWithShape="1">
          <a:blip r:embed="rId3">
            <a:alphaModFix/>
          </a:blip>
          <a:srcRect l="1313" t="5012" r="2818" b="5646"/>
          <a:stretch/>
        </p:blipFill>
        <p:spPr>
          <a:xfrm>
            <a:off x="1475725" y="854900"/>
            <a:ext cx="5285725" cy="2714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Shape 277"/>
          <p:cNvGraphicFramePr/>
          <p:nvPr/>
        </p:nvGraphicFramePr>
        <p:xfrm>
          <a:off x="1895350" y="37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{46249CE3-6554-40D3-AAA0-0ABFA643AA53}</a:tableStyleId>
              </a:tblPr>
              <a:tblGrid>
                <a:gridCol w="639625"/>
                <a:gridCol w="639625"/>
                <a:gridCol w="639625"/>
                <a:gridCol w="639625"/>
                <a:gridCol w="639625"/>
                <a:gridCol w="639625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30</a:t>
                      </a:r>
                    </a:p>
                  </a:txBody>
                  <a:tcPr marL="63500" marR="63500" marT="63500" marB="63500"/>
                </a:tc>
              </a:tr>
              <a:tr h="241675"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Di-nucleotides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41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8.94%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12.72%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7.25%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9.13%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10.87%</a:t>
                      </a:r>
                    </a:p>
                  </a:txBody>
                  <a:tcPr marL="63500" marR="63500" marT="63500" marB="63500"/>
                </a:tc>
              </a:tr>
              <a:tr h="241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8.66%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9.86%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6.70%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6.94%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8.92%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221800" y="1154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Genome composition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2025" y="65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ORF composition</a:t>
            </a:r>
          </a:p>
        </p:txBody>
      </p:sp>
      <p:graphicFrame>
        <p:nvGraphicFramePr>
          <p:cNvPr id="284" name="Shape 284"/>
          <p:cNvGraphicFramePr/>
          <p:nvPr/>
        </p:nvGraphicFramePr>
        <p:xfrm>
          <a:off x="239587" y="29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{46249CE3-6554-40D3-AAA0-0ABFA643AA53}</a:tableStyleId>
              </a:tblPr>
              <a:tblGrid>
                <a:gridCol w="809400"/>
                <a:gridCol w="916375"/>
                <a:gridCol w="1158975"/>
                <a:gridCol w="1101950"/>
                <a:gridCol w="1109000"/>
                <a:gridCol w="979200"/>
              </a:tblGrid>
              <a:tr h="268900"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Aminio acids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3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Ala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6.7016%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5.2171%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9.4490%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8.3809%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5.5301%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Cys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1.2724%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0.6966%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1.1551%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1.0130%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1.2532%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00"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Di-amino acids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3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Ala-Ala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0.517076%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0.240027%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0.954983%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0.671384%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0.412511%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Ala-Cys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0.096574%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0.044423%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0.115854%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0.083134%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0.074948%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5" name="Shape 285" descr="stopcodon.png"/>
          <p:cNvPicPr preferRelativeResize="0"/>
          <p:nvPr/>
        </p:nvPicPr>
        <p:blipFill rotWithShape="1">
          <a:blip r:embed="rId3">
            <a:alphaModFix/>
          </a:blip>
          <a:srcRect t="5797" r="2505" b="14894"/>
          <a:stretch/>
        </p:blipFill>
        <p:spPr>
          <a:xfrm>
            <a:off x="569175" y="638199"/>
            <a:ext cx="5940374" cy="22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 descr="stopcodon.png"/>
          <p:cNvPicPr preferRelativeResize="0"/>
          <p:nvPr/>
        </p:nvPicPr>
        <p:blipFill rotWithShape="1">
          <a:blip r:embed="rId3">
            <a:alphaModFix/>
          </a:blip>
          <a:srcRect l="40520" t="86765" r="37677" b="3455"/>
          <a:stretch/>
        </p:blipFill>
        <p:spPr>
          <a:xfrm>
            <a:off x="6132250" y="1198474"/>
            <a:ext cx="1328325" cy="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Distance matrix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1700" y="928825"/>
            <a:ext cx="8597100" cy="36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4 X Nucleotides:  A, T, C, 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16 X di-nucleotide: AA, AT,.....GC, GG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GC content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20 X amino acid Ala, Cys,...Tyr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400 X di-amino acids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AutoNum type="arabicPeriod"/>
            </a:pPr>
            <a:r>
              <a:rPr lang="zh-CN"/>
              <a:t>3 X stop codons TAA, TAG, TGA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5363225" y="933625"/>
            <a:ext cx="0" cy="879000"/>
          </a:xfrm>
          <a:prstGeom prst="straightConnector1">
            <a:avLst/>
          </a:prstGeom>
          <a:noFill/>
          <a:ln w="76200" cap="flat" cmpd="sng">
            <a:solidFill>
              <a:srgbClr val="B6D7A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" name="Shape 294"/>
          <p:cNvCxnSpPr/>
          <p:nvPr/>
        </p:nvCxnSpPr>
        <p:spPr>
          <a:xfrm>
            <a:off x="5363225" y="1924225"/>
            <a:ext cx="0" cy="879000"/>
          </a:xfrm>
          <a:prstGeom prst="straightConnector1">
            <a:avLst/>
          </a:prstGeom>
          <a:noFill/>
          <a:ln w="76200" cap="flat" cmpd="sng">
            <a:solidFill>
              <a:srgbClr val="B6D7A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5822650" y="1213275"/>
            <a:ext cx="10887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/>
              <a:t>genome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945075" y="2269500"/>
            <a:ext cx="1088700" cy="2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/>
              <a:t>ORFs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840425" y="2262325"/>
            <a:ext cx="1877700" cy="99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98" name="Shape 298" descr="螢幕快照 2017-06-01 15.46.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2975"/>
            <a:ext cx="8960748" cy="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109875" y="3785225"/>
            <a:ext cx="2486700" cy="7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0 &lt;= d(x, y) &lt;= 1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d(x, y) = d(y, x)</a:t>
            </a:r>
          </a:p>
          <a:p>
            <a:pPr marL="457200" lvl="0" indent="-228600">
              <a:spcBef>
                <a:spcPts val="0"/>
              </a:spcBef>
              <a:buFont typeface="Times New Roman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d(x, x)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Phylogenetic trees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-457200" y="1634425"/>
            <a:ext cx="7476000" cy="33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4 X Nucleotides:  A, T, C, G</a:t>
            </a:r>
          </a:p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16 X di-nucleotide: AA, AT,.....GC, GG</a:t>
            </a:r>
          </a:p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GC content</a:t>
            </a:r>
          </a:p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20 X amino acid Ala, Cys,...Tyr</a:t>
            </a:r>
          </a:p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   - Our ORF Predictor</a:t>
            </a:r>
          </a:p>
          <a:p>
            <a:pPr marL="457200" lvl="0" indent="-228600" rtl="0">
              <a:spcBef>
                <a:spcPts val="0"/>
              </a:spcBef>
              <a:buClr>
                <a:srgbClr val="93C47D"/>
              </a:buClr>
            </a:pPr>
            <a:r>
              <a:rPr lang="zh-CN">
                <a:solidFill>
                  <a:srgbClr val="93C47D"/>
                </a:solidFill>
              </a:rPr>
              <a:t>   - Glimmer/Genscan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CN"/>
              <a:t>3 X stop codons TAA, TAG, TGA</a:t>
            </a:r>
          </a:p>
        </p:txBody>
      </p:sp>
      <p:pic>
        <p:nvPicPr>
          <p:cNvPr id="306" name="Shape 306" descr="tree.stopcodon.png"/>
          <p:cNvPicPr preferRelativeResize="0"/>
          <p:nvPr/>
        </p:nvPicPr>
        <p:blipFill rotWithShape="1">
          <a:blip r:embed="rId3">
            <a:alphaModFix/>
          </a:blip>
          <a:srcRect t="4082" b="43166"/>
          <a:stretch/>
        </p:blipFill>
        <p:spPr>
          <a:xfrm>
            <a:off x="4395550" y="3312300"/>
            <a:ext cx="4519849" cy="10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4094825" y="3175625"/>
            <a:ext cx="4893900" cy="13083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8" name="Shape 308" descr="tree.GC.png"/>
          <p:cNvPicPr preferRelativeResize="0"/>
          <p:nvPr/>
        </p:nvPicPr>
        <p:blipFill rotWithShape="1">
          <a:blip r:embed="rId4">
            <a:alphaModFix/>
          </a:blip>
          <a:srcRect t="2619" r="3297" b="42465"/>
          <a:stretch/>
        </p:blipFill>
        <p:spPr>
          <a:xfrm>
            <a:off x="4329050" y="1584475"/>
            <a:ext cx="4519851" cy="10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4094825" y="1423025"/>
            <a:ext cx="4893900" cy="1308300"/>
          </a:xfrm>
          <a:prstGeom prst="rect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Comparative analysis</a:t>
            </a:r>
          </a:p>
        </p:txBody>
      </p:sp>
      <p:pic>
        <p:nvPicPr>
          <p:cNvPr id="315" name="Shape 315" descr="tree.stopcodon.png"/>
          <p:cNvPicPr preferRelativeResize="0"/>
          <p:nvPr/>
        </p:nvPicPr>
        <p:blipFill rotWithShape="1">
          <a:blip r:embed="rId3">
            <a:alphaModFix/>
          </a:blip>
          <a:srcRect t="4082" b="43166"/>
          <a:stretch/>
        </p:blipFill>
        <p:spPr>
          <a:xfrm>
            <a:off x="128350" y="3312300"/>
            <a:ext cx="4519849" cy="10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63825" y="3237775"/>
            <a:ext cx="4668300" cy="13083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7" name="Shape 317" descr="tree.GC.png"/>
          <p:cNvPicPr preferRelativeResize="0"/>
          <p:nvPr/>
        </p:nvPicPr>
        <p:blipFill rotWithShape="1">
          <a:blip r:embed="rId4">
            <a:alphaModFix/>
          </a:blip>
          <a:srcRect t="2619" r="3297" b="42465"/>
          <a:stretch/>
        </p:blipFill>
        <p:spPr>
          <a:xfrm>
            <a:off x="138050" y="1355875"/>
            <a:ext cx="4519851" cy="10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63825" y="1185225"/>
            <a:ext cx="4593900" cy="1242000"/>
          </a:xfrm>
          <a:prstGeom prst="rect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9" name="Shape 319" descr="16s.tree_2.png"/>
          <p:cNvPicPr preferRelativeResize="0"/>
          <p:nvPr/>
        </p:nvPicPr>
        <p:blipFill rotWithShape="1">
          <a:blip r:embed="rId5">
            <a:alphaModFix/>
          </a:blip>
          <a:srcRect t="13048" r="3623" b="8105"/>
          <a:stretch/>
        </p:blipFill>
        <p:spPr>
          <a:xfrm>
            <a:off x="5085700" y="2113250"/>
            <a:ext cx="3902950" cy="1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6471825" y="1536950"/>
            <a:ext cx="1827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from 16s rRNA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384450" y="679150"/>
            <a:ext cx="11685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2" name="Shape 322" descr="螢幕快照 2017-06-01 17.03.3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93199">
            <a:off x="4884525" y="1606474"/>
            <a:ext cx="634449" cy="71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 descr="螢幕快照 2017-06-01 17.03.3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786006">
            <a:off x="4884524" y="3511474"/>
            <a:ext cx="634449" cy="71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 descr="螢幕快照 2017-06-01 17.03.3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043550" y="2482037"/>
            <a:ext cx="634450" cy="7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Conclusion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zh-CN"/>
              <a:t>Different matrices (nucleotide, amino acid) yields similar tree topology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zh-CN"/>
              <a:t>Consistency with central dogma DNA -&gt; mRNA -&gt; amino acid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zh-CN"/>
              <a:t>Only one matrix is sufficiently representative of genome/proteome composition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zh-CN"/>
              <a:t>But the topology does not agree with results from 16s rRNA	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zh-CN"/>
              <a:t>Knowing the genome/proteome composition is not informative enough for phylogenetic study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zh-CN"/>
              <a:t>We need more information about coordination to build the distance matrix: transformation distance...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zh-CN"/>
              <a:t>Multiple sequences alignment - substitution matrix remains the most reliable way for phylogenetic analysis!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45125" y="98650"/>
            <a:ext cx="8520600" cy="79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45000" y="12528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zh-CN"/>
              <a:t>Identifying the 5 unknown genomes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zh-CN"/>
              <a:t>ORF Finder: </a:t>
            </a:r>
          </a:p>
          <a:p>
            <a:pPr marL="457200" lvl="0" indent="-381000" algn="l" rtl="0">
              <a:spcBef>
                <a:spcPts val="0"/>
              </a:spcBef>
              <a:buSzPct val="100000"/>
              <a:buChar char="●"/>
            </a:pPr>
            <a:r>
              <a:rPr lang="zh-CN" sz="2400"/>
              <a:t>Biological bases </a:t>
            </a:r>
          </a:p>
          <a:p>
            <a:pPr marL="457200" lvl="0" indent="-381000" algn="l" rtl="0">
              <a:spcBef>
                <a:spcPts val="0"/>
              </a:spcBef>
              <a:buSzPct val="100000"/>
              <a:buChar char="●"/>
            </a:pPr>
            <a:r>
              <a:rPr lang="zh-CN" sz="2400"/>
              <a:t>Design </a:t>
            </a:r>
          </a:p>
          <a:p>
            <a:pPr marL="457200" lvl="0" indent="-381000" algn="l" rtl="0">
              <a:spcBef>
                <a:spcPts val="0"/>
              </a:spcBef>
              <a:buSzPct val="100000"/>
              <a:buChar char="●"/>
            </a:pPr>
            <a:r>
              <a:rPr lang="zh-CN" sz="2400"/>
              <a:t>Results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zh-CN"/>
              <a:t>Frequencies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zh-CN"/>
              <a:t>Distance matrix</a:t>
            </a:r>
          </a:p>
          <a:p>
            <a:pPr marL="457200" lvl="0" indent="-228600" algn="l">
              <a:spcBef>
                <a:spcPts val="0"/>
              </a:spcBef>
              <a:buAutoNum type="arabicPeriod"/>
            </a:pPr>
            <a:r>
              <a:rPr lang="zh-CN"/>
              <a:t>Constructing the phylogenetic trees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450350"/>
            <a:ext cx="8520600" cy="44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Blasting the 5 given genomes with NCBI genome database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1081225" y="1161125"/>
          <a:ext cx="6677025" cy="2516706"/>
        </p:xfrm>
        <a:graphic>
          <a:graphicData uri="http://schemas.openxmlformats.org/drawingml/2006/table">
            <a:tbl>
              <a:tblPr>
                <a:noFill/>
                <a:tableStyleId>{283B48BF-1A74-4A3D-A8C6-CFB62E40E9A2}</a:tableStyleId>
              </a:tblPr>
              <a:tblGrid>
                <a:gridCol w="1600200"/>
                <a:gridCol w="1724025"/>
                <a:gridCol w="1676400"/>
                <a:gridCol w="1676400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 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Species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Kingdom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Proteome Size</a:t>
                      </a:r>
                    </a:p>
                  </a:txBody>
                  <a:tcPr marL="68575" marR="6857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03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B.</a:t>
                      </a:r>
                      <a:r>
                        <a:rPr lang="zh-CN" sz="1100" i="1"/>
                        <a:t> thetaiotaomicron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Prokaryote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4816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08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D. </a:t>
                      </a:r>
                      <a:r>
                        <a:rPr lang="zh-CN" sz="1100" i="1"/>
                        <a:t>turgidum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Prokaryote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1742</a:t>
                      </a:r>
                    </a:p>
                  </a:txBody>
                  <a:tcPr marL="68575" marR="6857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09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E. </a:t>
                      </a:r>
                      <a:r>
                        <a:rPr lang="zh-CN" sz="1100" i="1"/>
                        <a:t>coli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Prokaryote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4140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18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Synechocystis </a:t>
                      </a:r>
                      <a:r>
                        <a:rPr lang="zh-CN" sz="1100" i="1"/>
                        <a:t>sp.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Prokaryote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3513</a:t>
                      </a:r>
                    </a:p>
                  </a:txBody>
                  <a:tcPr marL="68575" marR="6857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30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/>
                        <a:t>S. </a:t>
                      </a:r>
                      <a:r>
                        <a:rPr lang="zh-CN" sz="1100" i="1"/>
                        <a:t>cerevisiae</a:t>
                      </a:r>
                      <a:r>
                        <a:rPr lang="zh-CN" sz="1100"/>
                        <a:t> (chr. X)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Eukaryote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405</a:t>
                      </a:r>
                    </a:p>
                  </a:txBody>
                  <a:tcPr marL="68575" marR="68575" marT="91425" marB="9142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47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Open Reading Frames Predictor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79575" y="833150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726700" y="953000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75" name="Shape 75"/>
          <p:cNvCxnSpPr>
            <a:stCxn id="73" idx="3"/>
            <a:endCxn id="74" idx="1"/>
          </p:cNvCxnSpPr>
          <p:nvPr/>
        </p:nvCxnSpPr>
        <p:spPr>
          <a:xfrm>
            <a:off x="2426875" y="12668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4498225" y="953000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77" name="Shape 77"/>
          <p:cNvCxnSpPr>
            <a:endCxn id="76" idx="1"/>
          </p:cNvCxnSpPr>
          <p:nvPr/>
        </p:nvCxnSpPr>
        <p:spPr>
          <a:xfrm>
            <a:off x="4198525" y="12668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6269725" y="952999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dirty="0"/>
              <a:t>Result Evaluation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5970075" y="12668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80"/>
          <p:cNvSpPr txBox="1"/>
          <p:nvPr/>
        </p:nvSpPr>
        <p:spPr>
          <a:xfrm>
            <a:off x="311700" y="1813900"/>
            <a:ext cx="8520600" cy="29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 dirty="0"/>
              <a:t>§ All six reading frames on </a:t>
            </a:r>
            <a:r>
              <a:rPr lang="zh-CN" b="1" dirty="0" smtClean="0"/>
              <a:t>double </a:t>
            </a:r>
            <a:r>
              <a:rPr lang="zh-CN" b="1" dirty="0"/>
              <a:t>DNA </a:t>
            </a:r>
            <a:r>
              <a:rPr lang="zh-CN" b="1" dirty="0" smtClean="0"/>
              <a:t>strand</a:t>
            </a:r>
            <a:r>
              <a:rPr lang="en-US" altLang="zh-CN" b="1" dirty="0" smtClean="0"/>
              <a:t>s</a:t>
            </a:r>
            <a:r>
              <a:rPr lang="zh-CN" b="1" dirty="0" smtClean="0"/>
              <a:t> </a:t>
            </a:r>
            <a:r>
              <a:rPr lang="zh-CN" b="1" dirty="0"/>
              <a:t>are take into consideration.</a:t>
            </a:r>
            <a:r>
              <a:rPr lang="zh-CN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        -&gt;The term “coding strand” is only valid for a specific gene; for the whole genome, all the frames can encode genes.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b="1" dirty="0"/>
              <a:t>§ For overlapping ORFs, only the longest one is reserved.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        -&gt;Overlapping is only valid for the same reading frame; for every overlapping groups, all the ORFs share the same position of stop codon.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b="1" dirty="0"/>
              <a:t>§ All the ORFs less than 100 bases long are discarded.</a:t>
            </a:r>
          </a:p>
        </p:txBody>
      </p:sp>
      <p:sp>
        <p:nvSpPr>
          <p:cNvPr id="81" name="Shape 81"/>
          <p:cNvSpPr/>
          <p:nvPr/>
        </p:nvSpPr>
        <p:spPr>
          <a:xfrm>
            <a:off x="991975" y="717800"/>
            <a:ext cx="1522500" cy="1098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 descr="orf_coli.png"/>
          <p:cNvPicPr preferRelativeResize="0"/>
          <p:nvPr/>
        </p:nvPicPr>
        <p:blipFill rotWithShape="1">
          <a:blip r:embed="rId3">
            <a:alphaModFix/>
          </a:blip>
          <a:srcRect t="32848" b="32446"/>
          <a:stretch/>
        </p:blipFill>
        <p:spPr>
          <a:xfrm>
            <a:off x="2426875" y="2390013"/>
            <a:ext cx="5067350" cy="1039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2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0" y="1266800"/>
            <a:ext cx="2786100" cy="4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/>
              <a:t>Biological Background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43225" y="1928425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Prokaryotes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88125" y="519350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90" name="Shape 90"/>
          <p:cNvCxnSpPr>
            <a:endCxn id="89" idx="1"/>
          </p:cNvCxnSpPr>
          <p:nvPr/>
        </p:nvCxnSpPr>
        <p:spPr>
          <a:xfrm>
            <a:off x="2588425" y="83315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659650" y="519350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92" name="Shape 92"/>
          <p:cNvCxnSpPr>
            <a:endCxn id="91" idx="1"/>
          </p:cNvCxnSpPr>
          <p:nvPr/>
        </p:nvCxnSpPr>
        <p:spPr>
          <a:xfrm>
            <a:off x="4359950" y="83315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6431200" y="519350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94" name="Shape 94"/>
          <p:cNvCxnSpPr>
            <a:endCxn id="93" idx="1"/>
          </p:cNvCxnSpPr>
          <p:nvPr/>
        </p:nvCxnSpPr>
        <p:spPr>
          <a:xfrm>
            <a:off x="6131500" y="83315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/>
          <p:nvPr/>
        </p:nvSpPr>
        <p:spPr>
          <a:xfrm>
            <a:off x="2815475" y="246350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241000" y="399500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3225" y="2410350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Eukaryotes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43225" y="2912850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Transcription Signals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43225" y="37665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</a:t>
            </a:r>
          </a:p>
        </p:txBody>
      </p:sp>
      <p:sp>
        <p:nvSpPr>
          <p:cNvPr id="100" name="Shape 100"/>
          <p:cNvSpPr/>
          <p:nvPr/>
        </p:nvSpPr>
        <p:spPr>
          <a:xfrm>
            <a:off x="357725" y="1822362"/>
            <a:ext cx="1471800" cy="4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23225" y="2810987"/>
            <a:ext cx="1540800" cy="73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 descr="Prokaroyte Promo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87" y="1648237"/>
            <a:ext cx="6945375" cy="661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672375" y="2314175"/>
            <a:ext cx="51486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Pribnow Box: -10 upstream of the transcription start site. Consensus sequence TATAAT.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72375" y="2878850"/>
            <a:ext cx="1134900" cy="4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5226675" y="2878837"/>
          <a:ext cx="35943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050"/>
                <a:gridCol w="599050"/>
                <a:gridCol w="599050"/>
                <a:gridCol w="599050"/>
                <a:gridCol w="599050"/>
                <a:gridCol w="599050"/>
              </a:tblGrid>
              <a:tr h="343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</a:t>
                      </a:r>
                    </a:p>
                  </a:txBody>
                  <a:tcPr marL="91425" marR="91425" marT="91425" marB="91425"/>
                </a:tc>
              </a:tr>
              <a:tr h="343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60%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61%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82%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>
            <a:off x="3884600" y="2167775"/>
            <a:ext cx="175200" cy="30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lg" len="lg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3012775" y="2266950"/>
            <a:ext cx="4500" cy="58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108" name="Shape 108"/>
          <p:cNvSpPr txBox="1"/>
          <p:nvPr/>
        </p:nvSpPr>
        <p:spPr>
          <a:xfrm>
            <a:off x="1956025" y="2888325"/>
            <a:ext cx="30033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 smtClean="0"/>
              <a:t>-</a:t>
            </a:r>
            <a:r>
              <a:rPr lang="en-US" altLang="zh-CN" dirty="0" smtClean="0"/>
              <a:t>35</a:t>
            </a:r>
            <a:r>
              <a:rPr lang="zh-CN" dirty="0" smtClean="0"/>
              <a:t> </a:t>
            </a:r>
            <a:r>
              <a:rPr lang="zh-CN" dirty="0"/>
              <a:t>upstream of the transcription start site. Consensus sequence TTGACA.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09" name="Shape 109"/>
          <p:cNvGraphicFramePr/>
          <p:nvPr/>
        </p:nvGraphicFramePr>
        <p:xfrm>
          <a:off x="1956025" y="3760612"/>
          <a:ext cx="32944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9075"/>
                <a:gridCol w="549075"/>
                <a:gridCol w="549075"/>
                <a:gridCol w="549075"/>
                <a:gridCol w="549075"/>
                <a:gridCol w="549075"/>
              </a:tblGrid>
              <a:tr h="385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</a:t>
                      </a:r>
                    </a:p>
                  </a:txBody>
                  <a:tcPr marL="91425" marR="91425" marT="91425" marB="91425"/>
                </a:tc>
              </a:tr>
              <a:tr h="385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69%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79%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61%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56%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54%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54%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5342450" y="3866125"/>
            <a:ext cx="3515400" cy="10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“CONSENSUS”: not intact in all promoters!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On average, only 3 to 4 of the 6 base pairs in each consensus sequence are found in any given promoter. </a:t>
            </a:r>
          </a:p>
        </p:txBody>
      </p:sp>
      <p:sp>
        <p:nvSpPr>
          <p:cNvPr id="111" name="Shape 111"/>
          <p:cNvSpPr/>
          <p:nvPr/>
        </p:nvSpPr>
        <p:spPr>
          <a:xfrm>
            <a:off x="4092212" y="1419950"/>
            <a:ext cx="959580" cy="528876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TSS</a:t>
            </a:r>
          </a:p>
        </p:txBody>
      </p:sp>
      <p:sp>
        <p:nvSpPr>
          <p:cNvPr id="112" name="Shape 112"/>
          <p:cNvSpPr/>
          <p:nvPr/>
        </p:nvSpPr>
        <p:spPr>
          <a:xfrm>
            <a:off x="2546681" y="1539800"/>
            <a:ext cx="5693111" cy="2971080"/>
          </a:xfrm>
          <a:prstGeom prst="irregularSeal1">
            <a:avLst/>
          </a:prstGeom>
          <a:solidFill>
            <a:srgbClr val="EAD1DC"/>
          </a:solidFill>
          <a:ln w="3810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!</a:t>
            </a:r>
          </a:p>
        </p:txBody>
      </p:sp>
    </p:spTree>
    <p:extLst>
      <p:ext uri="{BB962C8B-B14F-4D97-AF65-F5344CB8AC3E}">
        <p14:creationId xmlns:p14="http://schemas.microsoft.com/office/powerpoint/2010/main" val="84996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88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/>
      <p:bldP spid="108" grpId="0"/>
      <p:bldP spid="110" grpId="0"/>
      <p:bldP spid="111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118" name="Shape 118"/>
          <p:cNvCxnSpPr>
            <a:endCxn id="117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4434073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120" name="Shape 120"/>
          <p:cNvCxnSpPr>
            <a:endCxn id="119" idx="1"/>
          </p:cNvCxnSpPr>
          <p:nvPr/>
        </p:nvCxnSpPr>
        <p:spPr>
          <a:xfrm>
            <a:off x="4134373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122" name="Shape 122"/>
          <p:cNvCxnSpPr>
            <a:endCxn id="121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3" name="Shape 123"/>
          <p:cNvSpPr/>
          <p:nvPr/>
        </p:nvSpPr>
        <p:spPr>
          <a:xfrm>
            <a:off x="2571000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0" y="1266800"/>
            <a:ext cx="2786100" cy="4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/>
              <a:t>Biological Background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43225" y="1928425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Prokaryotes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43225" y="2410350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Eukaryotes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43225" y="2912850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Transcription Signals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43225" y="37665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</a:t>
            </a:r>
          </a:p>
        </p:txBody>
      </p:sp>
      <p:sp>
        <p:nvSpPr>
          <p:cNvPr id="130" name="Shape 130"/>
          <p:cNvSpPr/>
          <p:nvPr/>
        </p:nvSpPr>
        <p:spPr>
          <a:xfrm>
            <a:off x="387525" y="1854625"/>
            <a:ext cx="1471800" cy="4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53025" y="3664675"/>
            <a:ext cx="1540800" cy="73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343950" y="2912837"/>
            <a:ext cx="6062100" cy="7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/>
              <a:t>The majority of the putative TSSs were located between 20 to 40 nucleotides from the translational start site.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164500" y="4700600"/>
            <a:ext cx="6939000" cy="4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800">
                <a:solidFill>
                  <a:schemeClr val="dk1"/>
                </a:solidFill>
              </a:rPr>
              <a:t>Mendoza-Vargas A, Olvera L, Olvera M, Grande R, Vega-Alvarado L, Taboada B, et al. (2009) Genome-Wide Identification of Transcription Start Sites, Promoters and Transcription Factor Binding Sites in </a:t>
            </a:r>
            <a:r>
              <a:rPr lang="zh-CN" sz="800" i="1">
                <a:solidFill>
                  <a:schemeClr val="dk1"/>
                </a:solidFill>
              </a:rPr>
              <a:t>E. coli</a:t>
            </a:r>
            <a:r>
              <a:rPr lang="zh-CN" sz="800">
                <a:solidFill>
                  <a:schemeClr val="dk1"/>
                </a:solidFill>
              </a:rPr>
              <a:t>. PLoS ONE 4(10).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800">
                <a:solidFill>
                  <a:schemeClr val="dk1"/>
                </a:solidFill>
              </a:rPr>
              <a:t>Dahlberg A E (1989). "The functional role of ribosomal RNA in protein synthesis". </a:t>
            </a:r>
            <a:r>
              <a:rPr lang="zh-CN" sz="800" i="1">
                <a:solidFill>
                  <a:schemeClr val="dk1"/>
                </a:solidFill>
              </a:rPr>
              <a:t>Cell</a:t>
            </a:r>
            <a:r>
              <a:rPr lang="zh-CN" sz="800">
                <a:solidFill>
                  <a:schemeClr val="dk1"/>
                </a:solidFill>
              </a:rPr>
              <a:t>. </a:t>
            </a:r>
            <a:r>
              <a:rPr lang="zh-CN" sz="800" b="1">
                <a:solidFill>
                  <a:schemeClr val="dk1"/>
                </a:solidFill>
              </a:rPr>
              <a:t>57</a:t>
            </a:r>
            <a:r>
              <a:rPr lang="zh-CN" sz="800">
                <a:solidFill>
                  <a:schemeClr val="dk1"/>
                </a:solidFill>
              </a:rPr>
              <a:t>: 525–529.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36527" y="1683725"/>
            <a:ext cx="6239100" cy="26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000" b="1" dirty="0">
                <a:latin typeface="Comic Sans MS" charset="0"/>
                <a:ea typeface="Comic Sans MS" charset="0"/>
                <a:cs typeface="Comic Sans MS" charset="0"/>
              </a:rPr>
              <a:t>SHINE-DALGARNO SENQUENCE</a:t>
            </a:r>
          </a:p>
          <a:p>
            <a:pPr lvl="0">
              <a:spcBef>
                <a:spcPts val="0"/>
              </a:spcBef>
              <a:buNone/>
            </a:pPr>
            <a:endParaRPr sz="1800" b="1"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Ribosome biting site in messenger RNA.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Complementary to the 3’ end of 16S rRNA--base pairing between </a:t>
            </a:r>
            <a:r>
              <a:rPr lang="zh-CN" b="1" dirty="0"/>
              <a:t>SD sequence in mRNA</a:t>
            </a:r>
            <a:r>
              <a:rPr lang="zh-CN" dirty="0"/>
              <a:t> and </a:t>
            </a:r>
            <a:r>
              <a:rPr lang="zh-CN" b="1" dirty="0"/>
              <a:t>3' end of 16S rRNA</a:t>
            </a:r>
            <a:r>
              <a:rPr lang="zh-CN" dirty="0"/>
              <a:t> is important for initiation of translation by bacterial ribosomes!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The six consensus sequence: AGGAGG, varies in different species (e.g. AGGAGGT in E.coli).</a:t>
            </a:r>
          </a:p>
        </p:txBody>
      </p:sp>
    </p:spTree>
    <p:extLst>
      <p:ext uri="{BB962C8B-B14F-4D97-AF65-F5344CB8AC3E}">
        <p14:creationId xmlns:p14="http://schemas.microsoft.com/office/powerpoint/2010/main" val="9662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2" grpId="1"/>
      <p:bldP spid="133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140" name="Shape 140"/>
          <p:cNvCxnSpPr>
            <a:endCxn id="139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41517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142" name="Shape 142"/>
          <p:cNvCxnSpPr>
            <a:endCxn id="141" idx="1"/>
          </p:cNvCxnSpPr>
          <p:nvPr/>
        </p:nvCxnSpPr>
        <p:spPr>
          <a:xfrm>
            <a:off x="411547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144" name="Shape 144"/>
          <p:cNvCxnSpPr>
            <a:endCxn id="143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5" name="Shape 145"/>
          <p:cNvSpPr/>
          <p:nvPr/>
        </p:nvSpPr>
        <p:spPr>
          <a:xfrm>
            <a:off x="2571000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0" y="1266800"/>
            <a:ext cx="2786100" cy="4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/>
              <a:t>Biological Background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43225" y="1928425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Prokaryotes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43225" y="2410350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Eukaryotes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43225" y="30286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Transcription Signals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43225" y="37665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</a:t>
            </a:r>
          </a:p>
        </p:txBody>
      </p:sp>
      <p:sp>
        <p:nvSpPr>
          <p:cNvPr id="152" name="Shape 152"/>
          <p:cNvSpPr/>
          <p:nvPr/>
        </p:nvSpPr>
        <p:spPr>
          <a:xfrm>
            <a:off x="387525" y="2344437"/>
            <a:ext cx="1471800" cy="4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53025" y="2912875"/>
            <a:ext cx="1540800" cy="768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193975" y="1825850"/>
            <a:ext cx="6449400" cy="29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The transcription and translation in eukaryotes are more complicated.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zh-CN" dirty="0"/>
              <a:t>--due to the complexity of eukaryotic genome</a:t>
            </a:r>
          </a:p>
          <a:p>
            <a:pPr lvl="0" algn="r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Transcription signals: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indent="457200">
              <a:spcBef>
                <a:spcPts val="0"/>
              </a:spcBef>
              <a:buNone/>
            </a:pPr>
            <a:r>
              <a:rPr lang="zh-CN" dirty="0"/>
              <a:t>Before TSS.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indent="457200">
              <a:spcBef>
                <a:spcPts val="0"/>
              </a:spcBef>
              <a:buNone/>
            </a:pPr>
            <a:r>
              <a:rPr lang="zh-CN" dirty="0"/>
              <a:t>Core </a:t>
            </a:r>
            <a:r>
              <a:rPr lang="zh-CN" dirty="0" smtClean="0"/>
              <a:t>p</a:t>
            </a:r>
            <a:r>
              <a:rPr lang="en-US" altLang="zh-CN" dirty="0" smtClean="0"/>
              <a:t>r</a:t>
            </a:r>
            <a:r>
              <a:rPr lang="zh-CN" dirty="0" smtClean="0"/>
              <a:t>omoter</a:t>
            </a:r>
            <a:r>
              <a:rPr lang="zh-CN" dirty="0"/>
              <a:t>: TATA box(binds to general </a:t>
            </a:r>
            <a:r>
              <a:rPr lang="zh-CN" dirty="0" smtClean="0"/>
              <a:t>tra</a:t>
            </a:r>
            <a:r>
              <a:rPr lang="en-US" altLang="zh-CN" dirty="0" smtClean="0"/>
              <a:t>n</a:t>
            </a:r>
            <a:r>
              <a:rPr lang="zh-CN" dirty="0" smtClean="0"/>
              <a:t>scription </a:t>
            </a:r>
            <a:r>
              <a:rPr lang="zh-CN" dirty="0"/>
              <a:t>factors, initiates transcription complex assembly)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indent="457200" rtl="0">
              <a:spcBef>
                <a:spcPts val="0"/>
              </a:spcBef>
              <a:buNone/>
            </a:pPr>
            <a:r>
              <a:rPr lang="zh-CN" dirty="0"/>
              <a:t>Regulatory sequences: enhancer, silensor, insulator...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320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160" name="Shape 160"/>
          <p:cNvCxnSpPr>
            <a:endCxn id="159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441517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162" name="Shape 162"/>
          <p:cNvCxnSpPr>
            <a:endCxn id="161" idx="1"/>
          </p:cNvCxnSpPr>
          <p:nvPr/>
        </p:nvCxnSpPr>
        <p:spPr>
          <a:xfrm>
            <a:off x="411547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164" name="Shape 164"/>
          <p:cNvCxnSpPr>
            <a:endCxn id="163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/>
          <p:nvPr/>
        </p:nvSpPr>
        <p:spPr>
          <a:xfrm>
            <a:off x="2571000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9450" y="1257575"/>
            <a:ext cx="2786100" cy="4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/>
              <a:t>Biological Background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3225" y="1928425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Prokaryotes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43225" y="2410350"/>
            <a:ext cx="1300800" cy="322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Eukaryotes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43225" y="30286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Transcription Signals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43225" y="3766525"/>
            <a:ext cx="1300800" cy="5289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</a:t>
            </a:r>
          </a:p>
        </p:txBody>
      </p:sp>
      <p:sp>
        <p:nvSpPr>
          <p:cNvPr id="172" name="Shape 172"/>
          <p:cNvSpPr/>
          <p:nvPr/>
        </p:nvSpPr>
        <p:spPr>
          <a:xfrm>
            <a:off x="387525" y="2344437"/>
            <a:ext cx="1471800" cy="47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53025" y="3646975"/>
            <a:ext cx="1540800" cy="768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967725" y="1608575"/>
            <a:ext cx="2786075" cy="1546127"/>
          </a:xfrm>
          <a:prstGeom prst="cloud">
            <a:avLst/>
          </a:prstGeom>
          <a:solidFill>
            <a:srgbClr val="D9D2E9"/>
          </a:solidFill>
          <a:ln w="28575" cap="flat" cmpd="sng">
            <a:solidFill>
              <a:srgbClr val="2012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2000" b="1" dirty="0">
                <a:solidFill>
                  <a:srgbClr val="20124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KOZAK CONSENSUS </a:t>
            </a:r>
            <a:r>
              <a:rPr lang="zh-CN" sz="2000" b="1" dirty="0" smtClean="0">
                <a:solidFill>
                  <a:srgbClr val="20124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</a:t>
            </a:r>
            <a:r>
              <a:rPr lang="en-US" altLang="zh-CN" sz="2000" b="1" dirty="0">
                <a:solidFill>
                  <a:srgbClr val="20124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</a:t>
            </a:r>
            <a:r>
              <a:rPr lang="zh-CN" sz="2000" b="1" dirty="0" smtClean="0">
                <a:solidFill>
                  <a:srgbClr val="20124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UENCE</a:t>
            </a:r>
            <a:endParaRPr lang="zh-CN" sz="2000" b="1" dirty="0">
              <a:solidFill>
                <a:srgbClr val="20124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Shape 178"/>
          <p:cNvSpPr/>
          <p:nvPr/>
        </p:nvSpPr>
        <p:spPr>
          <a:xfrm flipH="1">
            <a:off x="6613677" y="2604791"/>
            <a:ext cx="156796" cy="400488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H="1">
            <a:off x="7936677" y="2604791"/>
            <a:ext cx="156796" cy="400488"/>
          </a:xfrm>
          <a:prstGeom prst="upArrow">
            <a:avLst>
              <a:gd name="adj1" fmla="val 18178"/>
              <a:gd name="adj2" fmla="val 77268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2643650" y="3214575"/>
            <a:ext cx="5956200" cy="15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The Kozak sequence can be simply regarded as the elongation of (GCC) in the upstream of start codon.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The further this triplex is, the </a:t>
            </a:r>
            <a:r>
              <a:rPr lang="en-US" altLang="zh-CN" dirty="0" smtClean="0"/>
              <a:t>weaker</a:t>
            </a:r>
            <a:r>
              <a:rPr lang="zh-CN" dirty="0" smtClean="0"/>
              <a:t> </a:t>
            </a:r>
            <a:r>
              <a:rPr lang="zh-CN" dirty="0"/>
              <a:t>effect it has to the initiation of translation (in some organism can be repeated 4-6 times).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A/G (most often A) in position -3 and G in position +4 are dominant.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044525" y="4859712"/>
            <a:ext cx="6937500" cy="24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>
                <a:solidFill>
                  <a:schemeClr val="dk1"/>
                </a:solidFill>
              </a:rPr>
              <a:t>Kozak, M. (1987)</a:t>
            </a:r>
            <a:r>
              <a:rPr lang="zh-CN" sz="800">
                <a:solidFill>
                  <a:schemeClr val="dk1"/>
                </a:solidFill>
                <a:hlinkClick r:id="rId3"/>
              </a:rPr>
              <a:t> </a:t>
            </a:r>
            <a:r>
              <a:rPr lang="zh-CN" sz="800">
                <a:solidFill>
                  <a:schemeClr val="dk1"/>
                </a:solidFill>
              </a:rPr>
              <a:t>At least six nucleotides preceding the AUG initiator codon enhance translation in mammalian cells. </a:t>
            </a:r>
            <a:r>
              <a:rPr lang="zh-CN" sz="800" i="1">
                <a:solidFill>
                  <a:schemeClr val="dk1"/>
                </a:solidFill>
              </a:rPr>
              <a:t>J. Mol. Biol.</a:t>
            </a:r>
            <a:r>
              <a:rPr lang="zh-CN" sz="800">
                <a:solidFill>
                  <a:schemeClr val="dk1"/>
                </a:solidFill>
              </a:rPr>
              <a:t> 196, 947–50.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00" y="1428638"/>
            <a:ext cx="3336619" cy="11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8" grpId="0" animBg="1"/>
      <p:bldP spid="179" grpId="0" animBg="1"/>
      <p:bldP spid="180" grpId="0"/>
      <p:bldP spid="1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643650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Translation Signals Added</a:t>
            </a:r>
          </a:p>
        </p:txBody>
      </p:sp>
      <p:cxnSp>
        <p:nvCxnSpPr>
          <p:cNvPr id="187" name="Shape 187"/>
          <p:cNvCxnSpPr>
            <a:endCxn id="186" idx="1"/>
          </p:cNvCxnSpPr>
          <p:nvPr/>
        </p:nvCxnSpPr>
        <p:spPr>
          <a:xfrm>
            <a:off x="2343950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/>
          <p:nvPr/>
        </p:nvSpPr>
        <p:spPr>
          <a:xfrm>
            <a:off x="441517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Parameters Adjustment</a:t>
            </a:r>
          </a:p>
        </p:txBody>
      </p:sp>
      <p:cxnSp>
        <p:nvCxnSpPr>
          <p:cNvPr id="189" name="Shape 189"/>
          <p:cNvCxnSpPr>
            <a:endCxn id="188" idx="1"/>
          </p:cNvCxnSpPr>
          <p:nvPr/>
        </p:nvCxnSpPr>
        <p:spPr>
          <a:xfrm>
            <a:off x="411547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6186725" y="510125"/>
            <a:ext cx="1471800" cy="6276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Result Evaluation</a:t>
            </a:r>
          </a:p>
        </p:txBody>
      </p:sp>
      <p:cxnSp>
        <p:nvCxnSpPr>
          <p:cNvPr id="191" name="Shape 191"/>
          <p:cNvCxnSpPr>
            <a:endCxn id="190" idx="1"/>
          </p:cNvCxnSpPr>
          <p:nvPr/>
        </p:nvCxnSpPr>
        <p:spPr>
          <a:xfrm>
            <a:off x="5887025" y="8239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/>
          <p:nvPr/>
        </p:nvSpPr>
        <p:spPr>
          <a:xfrm>
            <a:off x="4342587" y="237125"/>
            <a:ext cx="1617000" cy="117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96525" y="390275"/>
            <a:ext cx="1347300" cy="8673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/>
              <a:t>Start/Stop Codon Recognization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69375" y="3596725"/>
            <a:ext cx="9144000" cy="4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dirty="0">
                <a:solidFill>
                  <a:srgbClr val="1155CC"/>
                </a:solidFill>
              </a:rPr>
              <a:t>GAAGGAATGGGAGAGGCTGCACAGGTTTCTTTCAAAAAATCGATGGAATAT</a:t>
            </a:r>
            <a:r>
              <a:rPr lang="zh-CN" sz="1800" b="1" dirty="0">
                <a:solidFill>
                  <a:srgbClr val="FF0000"/>
                </a:solidFill>
              </a:rPr>
              <a:t>ATG</a:t>
            </a:r>
            <a:r>
              <a:rPr lang="zh-CN" dirty="0">
                <a:solidFill>
                  <a:srgbClr val="1155CC"/>
                </a:solidFill>
              </a:rPr>
              <a:t>GGATTCCAGCCGGGTG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30100" y="1410725"/>
            <a:ext cx="8054400" cy="16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b="1" dirty="0"/>
              <a:t>Prokaryotes: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Searching for consensus sequence upstream of ATG.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Consensus sequence: should we use the intact six-base one?  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AGGAGGT for E.coli [-50,-2]: only 84 sequences left...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         </a:t>
            </a:r>
            <a:r>
              <a:rPr lang="en-US" altLang="zh-CN" dirty="0" smtClean="0"/>
              <a:t>	</a:t>
            </a:r>
            <a:r>
              <a:rPr lang="zh-CN" dirty="0" smtClean="0"/>
              <a:t>GAGG</a:t>
            </a:r>
            <a:r>
              <a:rPr lang="zh-CN" dirty="0"/>
              <a:t>? (a consensus sequence dominatng in E.coli virus T4 early genes)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-&gt; Where to expect the sequence?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In terms of biological meaning, the Shine-Dalgarno sequence is generally located around 8 bases before the start codon...</a:t>
            </a:r>
          </a:p>
        </p:txBody>
      </p:sp>
      <p:sp>
        <p:nvSpPr>
          <p:cNvPr id="197" name="Shape 197"/>
          <p:cNvSpPr/>
          <p:nvPr/>
        </p:nvSpPr>
        <p:spPr>
          <a:xfrm>
            <a:off x="748800" y="3703250"/>
            <a:ext cx="522600" cy="2946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-5400000">
            <a:off x="3364750" y="1201325"/>
            <a:ext cx="235800" cy="5960700"/>
          </a:xfrm>
          <a:prstGeom prst="leftBrace">
            <a:avLst>
              <a:gd name="adj1" fmla="val 8333"/>
              <a:gd name="adj2" fmla="val 497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457775" y="4306925"/>
            <a:ext cx="5005200" cy="2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 dirty="0"/>
              <a:t>increased searching interval until 50 bases upstream of the start codon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579425" y="4877175"/>
            <a:ext cx="6527700" cy="2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800">
                <a:solidFill>
                  <a:schemeClr val="dk1"/>
                </a:solidFill>
              </a:rPr>
              <a:t>Malys N (2012). "Shine-Dalgarno sequence of bacteriophage T4: GAGG prevails in early genes". </a:t>
            </a:r>
            <a:r>
              <a:rPr lang="zh-CN" sz="800" i="1">
                <a:solidFill>
                  <a:schemeClr val="dk1"/>
                </a:solidFill>
              </a:rPr>
              <a:t>Molecular Biology Reports</a:t>
            </a:r>
            <a:r>
              <a:rPr lang="zh-CN" sz="800">
                <a:solidFill>
                  <a:schemeClr val="dk1"/>
                </a:solidFill>
              </a:rPr>
              <a:t>. </a:t>
            </a:r>
            <a:r>
              <a:rPr lang="zh-CN" sz="800" b="1">
                <a:solidFill>
                  <a:schemeClr val="dk1"/>
                </a:solidFill>
              </a:rPr>
              <a:t>39</a:t>
            </a:r>
            <a:r>
              <a:rPr lang="zh-CN" sz="800">
                <a:solidFill>
                  <a:schemeClr val="dk1"/>
                </a:solidFill>
              </a:rPr>
              <a:t> (1): 33–9. </a:t>
            </a:r>
          </a:p>
        </p:txBody>
      </p:sp>
    </p:spTree>
    <p:extLst>
      <p:ext uri="{BB962C8B-B14F-4D97-AF65-F5344CB8AC3E}">
        <p14:creationId xmlns:p14="http://schemas.microsoft.com/office/powerpoint/2010/main" val="90545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8316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4" grpId="0"/>
      <p:bldP spid="195" grpId="0"/>
      <p:bldP spid="197" grpId="0" animBg="1"/>
      <p:bldP spid="197" grpId="1" animBg="1"/>
      <p:bldP spid="199" grpId="0" animBg="1"/>
      <p:bldP spid="200" grpId="0"/>
      <p:bldP spid="203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Macintosh PowerPoint</Application>
  <PresentationFormat>全屏显示(16:9)</PresentationFormat>
  <Paragraphs>310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Comic Sans MS</vt:lpstr>
      <vt:lpstr>Courier New</vt:lpstr>
      <vt:lpstr>Microsoft Yahei</vt:lpstr>
      <vt:lpstr>Times New Roman</vt:lpstr>
      <vt:lpstr>宋体</vt:lpstr>
      <vt:lpstr>Arial</vt:lpstr>
      <vt:lpstr>simple-light-2</vt:lpstr>
      <vt:lpstr>Project in Comparative Genomics</vt:lpstr>
      <vt:lpstr>Overview</vt:lpstr>
      <vt:lpstr>Blasting the 5 given genomes with NCBI genome database</vt:lpstr>
      <vt:lpstr>Open Reading Frames Predictor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Composition of genomes and proteomes</vt:lpstr>
      <vt:lpstr>Genome composition</vt:lpstr>
      <vt:lpstr>ORF composition</vt:lpstr>
      <vt:lpstr>Distance matrix</vt:lpstr>
      <vt:lpstr>Phylogenetic trees</vt:lpstr>
      <vt:lpstr>Comparative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Comparative Genomics</dc:title>
  <cp:lastModifiedBy>Microsoft Office 用户</cp:lastModifiedBy>
  <cp:revision>1</cp:revision>
  <dcterms:modified xsi:type="dcterms:W3CDTF">2017-06-01T20:07:51Z</dcterms:modified>
</cp:coreProperties>
</file>