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7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77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88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3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2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9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1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5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241D09-4908-4604-AF42-535A9CB53542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88B63-2DD2-4CD6-9FD3-DD00B505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76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4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10086975" cy="49339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400" dirty="0" smtClean="0"/>
              <a:t>Swift is Multi-paradigm</a:t>
            </a:r>
          </a:p>
          <a:p>
            <a:pPr lvl="1"/>
            <a:r>
              <a:rPr lang="en-US" dirty="0" smtClean="0"/>
              <a:t>Object Orientated Programming</a:t>
            </a:r>
          </a:p>
          <a:p>
            <a:pPr lvl="1"/>
            <a:r>
              <a:rPr lang="en-US" dirty="0" smtClean="0"/>
              <a:t>Provides features to support Functional Programming</a:t>
            </a:r>
          </a:p>
          <a:p>
            <a:pPr lvl="2"/>
            <a:r>
              <a:rPr lang="en-US" dirty="0" smtClean="0"/>
              <a:t>Supports immutability ( using let keyword )</a:t>
            </a:r>
          </a:p>
          <a:p>
            <a:pPr lvl="2"/>
            <a:r>
              <a:rPr lang="en-US" dirty="0" smtClean="0"/>
              <a:t>First Class Functions</a:t>
            </a:r>
          </a:p>
          <a:p>
            <a:pPr lvl="2"/>
            <a:r>
              <a:rPr lang="en-US" dirty="0" smtClean="0"/>
              <a:t>Pure Functions ( No Side Effects )</a:t>
            </a:r>
          </a:p>
          <a:p>
            <a:pPr lvl="2"/>
            <a:r>
              <a:rPr lang="en-US" dirty="0" smtClean="0"/>
              <a:t>Implements Filter/Map/Reduce functionality</a:t>
            </a:r>
          </a:p>
          <a:p>
            <a:pPr lvl="1"/>
            <a:r>
              <a:rPr lang="en-US" dirty="0" smtClean="0"/>
              <a:t>Imperative Programming</a:t>
            </a:r>
          </a:p>
          <a:p>
            <a:pPr lvl="1"/>
            <a:r>
              <a:rPr lang="en-US" dirty="0" smtClean="0"/>
              <a:t>Protocol/Interface oriented programming</a:t>
            </a:r>
          </a:p>
          <a:p>
            <a:pPr lvl="2"/>
            <a:r>
              <a:rPr lang="en-US" dirty="0" smtClean="0"/>
              <a:t>Communication between objects by clearly defined messages, returns, parameters.</a:t>
            </a:r>
          </a:p>
          <a:p>
            <a:pPr lvl="1"/>
            <a:r>
              <a:rPr lang="en-US" dirty="0" smtClean="0"/>
              <a:t>Concurrent Programming</a:t>
            </a:r>
          </a:p>
          <a:p>
            <a:pPr lvl="2"/>
            <a:r>
              <a:rPr lang="en-US" dirty="0" smtClean="0"/>
              <a:t>Background Tasks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Purely Object Oriented </a:t>
            </a:r>
          </a:p>
          <a:p>
            <a:pPr lvl="1"/>
            <a:r>
              <a:rPr lang="en-US" sz="2100" dirty="0" smtClean="0"/>
              <a:t>Everything is object</a:t>
            </a:r>
          </a:p>
          <a:p>
            <a:r>
              <a:rPr lang="en-US" sz="2800" dirty="0" smtClean="0"/>
              <a:t>Safe and Secure</a:t>
            </a:r>
          </a:p>
          <a:p>
            <a:pPr lvl="1"/>
            <a:r>
              <a:rPr lang="en-US" sz="2100" dirty="0" smtClean="0"/>
              <a:t>Enforces strong typing for objects, NULL references are hard to encounter.</a:t>
            </a:r>
          </a:p>
          <a:p>
            <a:r>
              <a:rPr lang="en-US" sz="2800" dirty="0" smtClean="0"/>
              <a:t>Compact and Clear</a:t>
            </a:r>
          </a:p>
          <a:p>
            <a:pPr lvl="1"/>
            <a:r>
              <a:rPr lang="en-US" sz="2100" dirty="0" smtClean="0"/>
              <a:t>Language itself is very compact with functionalities encapsulated in libs or frameworks.</a:t>
            </a:r>
          </a:p>
          <a:p>
            <a:pPr lvl="1"/>
            <a:r>
              <a:rPr lang="en-US" sz="2100" dirty="0" smtClean="0"/>
              <a:t>Simple and explicit syntax provides clarity. No hidden meanings or shortcuts.</a:t>
            </a:r>
          </a:p>
          <a:p>
            <a:r>
              <a:rPr lang="en-US" sz="2800" dirty="0" smtClean="0"/>
              <a:t>Powerful and Modern</a:t>
            </a:r>
          </a:p>
          <a:p>
            <a:pPr lvl="1"/>
            <a:r>
              <a:rPr lang="en-US" sz="2100" dirty="0" smtClean="0"/>
              <a:t>Modern features like closures, pattern-matching, tuples, multiple-returns.</a:t>
            </a:r>
          </a:p>
          <a:p>
            <a:pPr lvl="1"/>
            <a:r>
              <a:rPr lang="en-US" sz="2100" dirty="0" smtClean="0"/>
              <a:t>Automatic Memory management</a:t>
            </a:r>
          </a:p>
          <a:p>
            <a:pPr lvl="1"/>
            <a:r>
              <a:rPr lang="en-US" sz="2100" dirty="0" smtClean="0"/>
              <a:t>Seamless Inter-operability with Objective-C and Cocoa.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and How its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050" y="1314450"/>
            <a:ext cx="9268803" cy="493394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dirty="0" smtClean="0"/>
              <a:t>Open Source ( Swift.org ) with current version 2.2</a:t>
            </a:r>
          </a:p>
          <a:p>
            <a:pPr lvl="1"/>
            <a:r>
              <a:rPr lang="en-US" dirty="0" smtClean="0"/>
              <a:t>Primarily developed on</a:t>
            </a:r>
          </a:p>
          <a:p>
            <a:pPr lvl="2"/>
            <a:r>
              <a:rPr lang="en-US" dirty="0" smtClean="0"/>
              <a:t>MAC / </a:t>
            </a: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lvl="2"/>
            <a:r>
              <a:rPr lang="en-US" dirty="0" smtClean="0"/>
              <a:t>Linux – REPL, Debugger, Libraries ( same as </a:t>
            </a:r>
            <a:r>
              <a:rPr lang="en-US" dirty="0" err="1" smtClean="0"/>
              <a:t>Xcode</a:t>
            </a:r>
            <a:r>
              <a:rPr lang="en-US" dirty="0" smtClean="0"/>
              <a:t> toolchain without IDE )</a:t>
            </a:r>
          </a:p>
          <a:p>
            <a:pPr lvl="2"/>
            <a:r>
              <a:rPr lang="en-US" dirty="0" smtClean="0"/>
              <a:t>Visual Studio IDE ( using Silver framework )</a:t>
            </a:r>
          </a:p>
          <a:p>
            <a:pPr lvl="1"/>
            <a:r>
              <a:rPr lang="en-US" dirty="0" smtClean="0"/>
              <a:t>Targets OS X, iOS, </a:t>
            </a:r>
            <a:r>
              <a:rPr lang="en-US" dirty="0" err="1" smtClean="0"/>
              <a:t>watchOS</a:t>
            </a:r>
            <a:r>
              <a:rPr lang="en-US" dirty="0" smtClean="0"/>
              <a:t>, </a:t>
            </a:r>
            <a:r>
              <a:rPr lang="en-US" dirty="0" err="1" smtClean="0"/>
              <a:t>tvOS</a:t>
            </a:r>
            <a:r>
              <a:rPr lang="en-US" dirty="0" smtClean="0"/>
              <a:t> and Linux </a:t>
            </a:r>
          </a:p>
          <a:p>
            <a:pPr lvl="1"/>
            <a:r>
              <a:rPr lang="en-US" dirty="0" smtClean="0"/>
              <a:t>Access to </a:t>
            </a:r>
          </a:p>
          <a:p>
            <a:pPr lvl="2"/>
            <a:r>
              <a:rPr lang="en-US" dirty="0" smtClean="0"/>
              <a:t>Cocoa and Cocoa Touch</a:t>
            </a:r>
          </a:p>
          <a:p>
            <a:pPr lvl="2"/>
            <a:r>
              <a:rPr lang="en-US" dirty="0" smtClean="0"/>
              <a:t>Objective-C runtime in MAC Platforms</a:t>
            </a:r>
          </a:p>
          <a:p>
            <a:pPr lvl="2"/>
            <a:r>
              <a:rPr lang="en-US" dirty="0" err="1" smtClean="0"/>
              <a:t>AppKit</a:t>
            </a:r>
            <a:r>
              <a:rPr lang="en-US" dirty="0" smtClean="0"/>
              <a:t> and </a:t>
            </a:r>
            <a:r>
              <a:rPr lang="en-US" dirty="0" err="1" smtClean="0"/>
              <a:t>UIKit</a:t>
            </a:r>
            <a:r>
              <a:rPr lang="en-US" dirty="0" smtClean="0"/>
              <a:t> frameworks ( through Objective-C runtime )</a:t>
            </a:r>
          </a:p>
          <a:p>
            <a:pPr lvl="1"/>
            <a:r>
              <a:rPr lang="en-US" dirty="0" smtClean="0"/>
              <a:t>Silver ( from </a:t>
            </a:r>
            <a:r>
              <a:rPr lang="en-US" dirty="0" err="1" smtClean="0"/>
              <a:t>RemObjects</a:t>
            </a:r>
            <a:r>
              <a:rPr lang="en-US" dirty="0" smtClean="0"/>
              <a:t> software )</a:t>
            </a:r>
          </a:p>
          <a:p>
            <a:pPr lvl="2"/>
            <a:r>
              <a:rPr lang="en-US" dirty="0" smtClean="0"/>
              <a:t>Swift Language compiler for .NET CLR, Java, Android</a:t>
            </a:r>
          </a:p>
          <a:p>
            <a:pPr lvl="2"/>
            <a:r>
              <a:rPr lang="en-US" dirty="0" smtClean="0"/>
              <a:t>Silver is compatible with Visual Studio IDE</a:t>
            </a:r>
          </a:p>
          <a:p>
            <a:pPr lvl="1"/>
            <a:r>
              <a:rPr lang="en-US" dirty="0" smtClean="0"/>
              <a:t>Used for</a:t>
            </a:r>
          </a:p>
          <a:p>
            <a:pPr lvl="2"/>
            <a:r>
              <a:rPr lang="en-US" dirty="0" smtClean="0"/>
              <a:t>Systems/Native Programming, Applications and Mobile Apps</a:t>
            </a:r>
          </a:p>
          <a:p>
            <a:pPr lvl="1"/>
            <a:r>
              <a:rPr lang="en-US" dirty="0" smtClean="0"/>
              <a:t>Currently NOT Used for Web Programming directly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Swift?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31" y="1158653"/>
            <a:ext cx="10009614" cy="543192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dirty="0" smtClean="0"/>
              <a:t>One language to work across all Apple platforms and interoperable with all Apple frameworks. And Swift is free, its open-source with strong back-up from Apple.   Apple provides complete toolchain with IDE for free. </a:t>
            </a:r>
          </a:p>
          <a:p>
            <a:pPr lvl="1"/>
            <a:r>
              <a:rPr lang="en-US" dirty="0" smtClean="0"/>
              <a:t>Easier to learn, teach and develop</a:t>
            </a:r>
          </a:p>
          <a:p>
            <a:pPr lvl="2"/>
            <a:r>
              <a:rPr lang="en-US" sz="1800" dirty="0" smtClean="0"/>
              <a:t>One of the main design objective of Swift was to remove the complexity.</a:t>
            </a:r>
          </a:p>
          <a:p>
            <a:pPr lvl="2"/>
            <a:r>
              <a:rPr lang="en-US" sz="1800" dirty="0" smtClean="0"/>
              <a:t>Picked the main features used by the most popular languages.</a:t>
            </a:r>
          </a:p>
          <a:p>
            <a:pPr lvl="1"/>
            <a:r>
              <a:rPr lang="en-US" dirty="0" smtClean="0"/>
              <a:t>Inspired by and includes lots of good features from other popular languages, some interesting Swift features are mentioned below</a:t>
            </a:r>
          </a:p>
          <a:p>
            <a:pPr lvl="2"/>
            <a:r>
              <a:rPr lang="en-US" sz="1800" dirty="0" smtClean="0"/>
              <a:t>Generics – Like templates in C++, Java</a:t>
            </a:r>
          </a:p>
          <a:p>
            <a:pPr lvl="3"/>
            <a:r>
              <a:rPr lang="en-US" sz="1800" dirty="0" smtClean="0"/>
              <a:t>E.g. - </a:t>
            </a:r>
            <a:r>
              <a:rPr lang="fr-FR" sz="1800" dirty="0" err="1"/>
              <a:t>func</a:t>
            </a:r>
            <a:r>
              <a:rPr lang="fr-FR" sz="1800" dirty="0"/>
              <a:t> </a:t>
            </a:r>
            <a:r>
              <a:rPr lang="fr-FR" sz="1800" dirty="0" err="1"/>
              <a:t>swapTwoValues</a:t>
            </a:r>
            <a:r>
              <a:rPr lang="fr-FR" sz="1800" dirty="0"/>
              <a:t>&lt;T&gt;(</a:t>
            </a:r>
            <a:r>
              <a:rPr lang="fr-FR" sz="1800" dirty="0" err="1"/>
              <a:t>inout</a:t>
            </a:r>
            <a:r>
              <a:rPr lang="fr-FR" sz="1800" dirty="0"/>
              <a:t> a: T, </a:t>
            </a:r>
            <a:r>
              <a:rPr lang="fr-FR" sz="1800" dirty="0" err="1"/>
              <a:t>inout</a:t>
            </a:r>
            <a:r>
              <a:rPr lang="fr-FR" sz="1800" dirty="0"/>
              <a:t> _ b: T)</a:t>
            </a:r>
            <a:endParaRPr lang="en-US" sz="1800" dirty="0" smtClean="0"/>
          </a:p>
          <a:p>
            <a:pPr lvl="2"/>
            <a:r>
              <a:rPr lang="en-US" sz="1800" dirty="0" smtClean="0"/>
              <a:t>New data types( E.g. Dictionaries ) and Inferred Data types.</a:t>
            </a:r>
          </a:p>
          <a:p>
            <a:pPr lvl="2"/>
            <a:r>
              <a:rPr lang="en-US" sz="1800" dirty="0" smtClean="0"/>
              <a:t>Protocols – Interfaces in Java</a:t>
            </a:r>
          </a:p>
          <a:p>
            <a:pPr lvl="2"/>
            <a:r>
              <a:rPr lang="en-US" sz="1800" dirty="0" smtClean="0"/>
              <a:t>Closures – Like JavaScript</a:t>
            </a:r>
          </a:p>
          <a:p>
            <a:pPr lvl="2"/>
            <a:r>
              <a:rPr lang="en-US" sz="1800" dirty="0" smtClean="0"/>
              <a:t>Anonymous functions – Like in C#/JavaScript</a:t>
            </a:r>
          </a:p>
          <a:p>
            <a:pPr lvl="2"/>
            <a:r>
              <a:rPr lang="en-US" sz="1800" dirty="0"/>
              <a:t>Optional semicolon </a:t>
            </a:r>
            <a:r>
              <a:rPr lang="en-US" sz="1800" dirty="0" smtClean="0"/>
              <a:t>for easy code writing</a:t>
            </a:r>
          </a:p>
          <a:p>
            <a:pPr lvl="2"/>
            <a:r>
              <a:rPr lang="en-US" sz="1800" dirty="0" smtClean="0"/>
              <a:t>Advance Memory Management(ARC) and Error handling(throw, catch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Provides comprehensive File and Socket I/O through Foundation library.</a:t>
            </a:r>
          </a:p>
          <a:p>
            <a:pPr lvl="3"/>
            <a:r>
              <a:rPr lang="en-US" sz="1800" dirty="0" smtClean="0"/>
              <a:t>File I/O classes: </a:t>
            </a:r>
            <a:r>
              <a:rPr lang="en-US" sz="1800" dirty="0" err="1" smtClean="0"/>
              <a:t>NSFileManager</a:t>
            </a:r>
            <a:r>
              <a:rPr lang="en-US" sz="1800" dirty="0"/>
              <a:t>, </a:t>
            </a:r>
            <a:r>
              <a:rPr lang="en-US" sz="1800" dirty="0" err="1" smtClean="0"/>
              <a:t>NSFileHandle</a:t>
            </a:r>
            <a:r>
              <a:rPr lang="en-US" sz="1800" dirty="0" smtClean="0"/>
              <a:t>, </a:t>
            </a:r>
            <a:r>
              <a:rPr lang="en-US" sz="1800" dirty="0" err="1" smtClean="0"/>
              <a:t>NSData</a:t>
            </a:r>
            <a:r>
              <a:rPr lang="en-US" sz="1800" dirty="0" smtClean="0"/>
              <a:t>, </a:t>
            </a:r>
            <a:r>
              <a:rPr lang="en-US" sz="1800" dirty="0" err="1" smtClean="0"/>
              <a:t>NSOutputStream</a:t>
            </a:r>
            <a:r>
              <a:rPr lang="en-US" sz="1800" dirty="0" smtClean="0"/>
              <a:t>, </a:t>
            </a:r>
            <a:r>
              <a:rPr lang="en-US" sz="1800" dirty="0" err="1" smtClean="0"/>
              <a:t>NSInputStream</a:t>
            </a:r>
            <a:r>
              <a:rPr lang="en-US" sz="1800" dirty="0" smtClean="0"/>
              <a:t> etc.</a:t>
            </a:r>
          </a:p>
          <a:p>
            <a:pPr lvl="3"/>
            <a:r>
              <a:rPr lang="en-US" sz="1800" dirty="0" smtClean="0"/>
              <a:t>Socket I/O classes: </a:t>
            </a:r>
            <a:r>
              <a:rPr lang="en-US" sz="1800" dirty="0" smtClean="0"/>
              <a:t>Socket.IO</a:t>
            </a:r>
            <a:r>
              <a:rPr lang="en-US" sz="1800" dirty="0"/>
              <a:t> library</a:t>
            </a:r>
            <a:endParaRPr lang="en-US" sz="1800" dirty="0" smtClean="0"/>
          </a:p>
          <a:p>
            <a:pPr lvl="2"/>
            <a:endParaRPr lang="en-US" sz="1400" dirty="0" smtClean="0"/>
          </a:p>
          <a:p>
            <a:pPr lvl="2"/>
            <a:endParaRPr lang="en-US" sz="1400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222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Swift vs. Objective-C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20870"/>
              </p:ext>
            </p:extLst>
          </p:nvPr>
        </p:nvGraphicFramePr>
        <p:xfrm>
          <a:off x="760413" y="1223963"/>
          <a:ext cx="8947149" cy="18622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/>
                <a:gridCol w="2982383"/>
                <a:gridCol w="2982383"/>
              </a:tblGrid>
              <a:tr h="52863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Fact/Feature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Language</a:t>
                      </a:r>
                      <a:r>
                        <a:rPr lang="en-US" sz="1400" baseline="0" dirty="0" smtClean="0"/>
                        <a:t> Design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Built</a:t>
                      </a:r>
                      <a:r>
                        <a:rPr lang="en-US" sz="1400" baseline="0" dirty="0" smtClean="0"/>
                        <a:t> on C/Superset of C.</a:t>
                      </a:r>
                    </a:p>
                    <a:p>
                      <a:r>
                        <a:rPr lang="en-US" sz="1400" baseline="0" dirty="0" smtClean="0"/>
                        <a:t>Lots of ugly syntax with “@” to denote Objective-C objects/functions ( E.g.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@interface,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@property</a:t>
                      </a:r>
                      <a:r>
                        <a:rPr lang="en-US" sz="1400" baseline="0" dirty="0" smtClean="0"/>
                        <a:t>. Very much Apple platforms centric.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Modern</a:t>
                      </a:r>
                      <a:r>
                        <a:rPr lang="en-US" sz="1400" baseline="0" dirty="0" smtClean="0"/>
                        <a:t> language designed from scratch. Inherited features from many modern languages – Java, C#, Python etc. Swift is designed to be platform agnostic which makes it possible to run on non-Apple systems in future.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Maintainability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Separation</a:t>
                      </a:r>
                      <a:r>
                        <a:rPr lang="en-US" sz="1400" baseline="0" dirty="0" smtClean="0"/>
                        <a:t> of code using header file concept like in C. No namespace in Objective-C.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Drops</a:t>
                      </a:r>
                      <a:r>
                        <a:rPr lang="en-US" sz="1400" baseline="0" dirty="0" smtClean="0"/>
                        <a:t> the separation based on header files, better segregation of modules using namespace concept( with class keyword ).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Safety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Inappropriate NULL pointer handling, Using NULL pointers results in</a:t>
                      </a:r>
                      <a:r>
                        <a:rPr lang="en-US" sz="1400" baseline="0" dirty="0" smtClean="0"/>
                        <a:t> No-Op</a:t>
                      </a:r>
                      <a:r>
                        <a:rPr lang="en-US" sz="1400" dirty="0" smtClean="0"/>
                        <a:t>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use Optional Type to trigger Runtime error when accessing NULL pointer.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</a:t>
                      </a:r>
                      <a:r>
                        <a:rPr lang="en-US" sz="1400" baseline="0" dirty="0" smtClean="0"/>
                        <a:t> memory management( using Automatic Reference Counting ) is not available across all frameworks, for example when using Graphics API from Objective-C the programmer should manually free the allocations.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 for ARC is integrated in Swift and is available across</a:t>
                      </a:r>
                      <a:r>
                        <a:rPr lang="en-US" sz="1400" baseline="0" dirty="0" smtClean="0"/>
                        <a:t> all frameworks. Further to that, ARC enhances the overall performance without having to run Garbage Collector as in Java, C# or Go.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Code structure for class declarations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requires</a:t>
                      </a:r>
                      <a:r>
                        <a:rPr lang="en-US" sz="1400" baseline="0" dirty="0" smtClean="0"/>
                        <a:t> separate interface and implementation declaration for each class. This results in code bloating and maintenance problems.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no longer requires separating interface from implementations and the code is much simpler and easy to read.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Structures and Return</a:t>
                      </a:r>
                      <a:r>
                        <a:rPr lang="en-US" sz="1400" baseline="0" dirty="0" smtClean="0"/>
                        <a:t> Types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No support for Dictionaries or</a:t>
                      </a:r>
                      <a:r>
                        <a:rPr lang="en-US" sz="1400" baseline="0" dirty="0" smtClean="0"/>
                        <a:t> Multiple returns. </a:t>
                      </a:r>
                      <a:r>
                        <a:rPr lang="en-US" sz="1400" dirty="0" smtClean="0"/>
                        <a:t>Objective-C</a:t>
                      </a:r>
                      <a:r>
                        <a:rPr lang="en-US" sz="1400" baseline="0" dirty="0" smtClean="0"/>
                        <a:t> enumeration are similar to C, the elements are integers.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Adds Dictionaries,</a:t>
                      </a:r>
                      <a:r>
                        <a:rPr lang="en-US" sz="1400" baseline="0" dirty="0" smtClean="0"/>
                        <a:t> Tuples and functions can return Tuples. Swift also adds an improved version “</a:t>
                      </a:r>
                      <a:r>
                        <a:rPr lang="en-US" sz="1400" baseline="0" dirty="0" err="1" smtClean="0"/>
                        <a:t>enum</a:t>
                      </a:r>
                      <a:r>
                        <a:rPr lang="en-US" sz="1400" baseline="0" dirty="0" smtClean="0"/>
                        <a:t>” which can handle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strings, chars, integer and floats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 elements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Programming Paradigms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/>
                        <a:t>Modelled on Imperative Paradigm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has added many features to the language to support functional programming approach</a:t>
                      </a:r>
                      <a:r>
                        <a:rPr lang="en-US" sz="1400" baseline="0" dirty="0" smtClean="0"/>
                        <a:t> ( E.g. First-class functions, pure functions etc. )</a:t>
                      </a:r>
                      <a:r>
                        <a:rPr lang="en-US" sz="1400" dirty="0" smtClean="0"/>
                        <a:t>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Automatic Type Inference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Objective-C every variable should have</a:t>
                      </a:r>
                      <a:r>
                        <a:rPr lang="en-US" sz="1400" baseline="0" dirty="0" smtClean="0"/>
                        <a:t> its type explicitly declared( E.g. </a:t>
                      </a:r>
                      <a:r>
                        <a:rPr lang="en-US" sz="1400" baseline="0" dirty="0" err="1" smtClean="0"/>
                        <a:t>NSString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=@“this is 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”).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type </a:t>
                      </a:r>
                      <a:r>
                        <a:rPr lang="en-US" sz="1400" dirty="0" err="1" smtClean="0"/>
                        <a:t>inferencing</a:t>
                      </a:r>
                      <a:r>
                        <a:rPr lang="en-US" sz="1400" dirty="0" smtClean="0"/>
                        <a:t> whenever possible. For example you can sat </a:t>
                      </a:r>
                      <a:r>
                        <a:rPr lang="en-US" sz="1400" dirty="0" err="1" smtClean="0"/>
                        <a:t>var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=“this is </a:t>
                      </a:r>
                      <a:r>
                        <a:rPr lang="en-US" sz="1400" dirty="0" err="1" smtClean="0"/>
                        <a:t>str</a:t>
                      </a:r>
                      <a:r>
                        <a:rPr lang="en-US" sz="1400" dirty="0" smtClean="0"/>
                        <a:t>” and </a:t>
                      </a:r>
                      <a:r>
                        <a:rPr lang="en-US" sz="1400" dirty="0" err="1" smtClean="0"/>
                        <a:t>myStr</a:t>
                      </a:r>
                      <a:r>
                        <a:rPr lang="en-US" sz="1400" dirty="0" smtClean="0"/>
                        <a:t> is automatically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yped</a:t>
                      </a:r>
                      <a:r>
                        <a:rPr lang="en-US" sz="1400" dirty="0" smtClean="0"/>
                        <a:t> to String type.</a:t>
                      </a:r>
                      <a:endParaRPr lang="en-US" sz="1400" dirty="0"/>
                    </a:p>
                  </a:txBody>
                  <a:tcPr/>
                </a:tc>
              </a:tr>
              <a:tr h="35242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Control Flow constructs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Objective-C control flow constructs</a:t>
                      </a:r>
                      <a:r>
                        <a:rPr lang="en-US" sz="1400" baseline="0" dirty="0" smtClean="0"/>
                        <a:t> are similar to 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provides a variety</a:t>
                      </a:r>
                      <a:r>
                        <a:rPr lang="en-US" sz="1400" baseline="0" dirty="0" smtClean="0"/>
                        <a:t> of control-flow constructs to simplify the code and to help avoid programmer errors. For example, “break” statement is no longer needed and if a fall through is required it can be explicitly mentioned. It adds a new “guard“ construct to create simple if-then-else constructs. “switch-case” construct is highly improved to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match many different patterns, interval matches, tuples, and casts to a specific type.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Developer</a:t>
                      </a:r>
                      <a:r>
                        <a:rPr lang="en-US" sz="1400" baseline="0" dirty="0" smtClean="0"/>
                        <a:t> Productivity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Objective-C is more like C/C++</a:t>
                      </a:r>
                      <a:r>
                        <a:rPr lang="en-US" sz="1400" baseline="0" dirty="0" smtClean="0"/>
                        <a:t>. Every time the code is changed it requires recompilation in order to execute/test.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</a:t>
                      </a:r>
                      <a:r>
                        <a:rPr lang="en-US" sz="1400" baseline="0" dirty="0" smtClean="0"/>
                        <a:t> adds a new feature called “Playground” to enhance developer productivity and integrated into language implementation. Using this feature code written is compiled and executed in real-time providing faster prototyping of algorithms and individual pieces of software.</a:t>
                      </a:r>
                    </a:p>
                    <a:p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E.g. https://swiftlang.ng.bluemix.net/ 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Variable names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Need to be in </a:t>
                      </a:r>
                      <a:r>
                        <a:rPr lang="en-US" sz="1400" dirty="0" err="1" smtClean="0"/>
                        <a:t>Ascii</a:t>
                      </a:r>
                      <a:r>
                        <a:rPr lang="en-US" sz="1400" baseline="0" dirty="0" smtClean="0"/>
                        <a:t> as in 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Swift files can</a:t>
                      </a:r>
                      <a:r>
                        <a:rPr lang="en-US" sz="1400" baseline="0" dirty="0" smtClean="0"/>
                        <a:t> be written in Unicode and Unicode characters can be used to name variables, this improves internationalization.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3378</TotalTime>
  <Words>1015</Words>
  <Application>Microsoft Office PowerPoint</Application>
  <PresentationFormat>Widescreen</PresentationFormat>
  <Paragraphs>113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Swift</vt:lpstr>
      <vt:lpstr>Language Paradigms</vt:lpstr>
      <vt:lpstr>Language Features</vt:lpstr>
      <vt:lpstr>Where and How its used?</vt:lpstr>
      <vt:lpstr>Why Swift?</vt:lpstr>
      <vt:lpstr>Swift vs. Objective-C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Ramakrishnan, Senthil</dc:creator>
  <cp:lastModifiedBy>Ramakrishnan, Senthil</cp:lastModifiedBy>
  <cp:revision>192</cp:revision>
  <dcterms:created xsi:type="dcterms:W3CDTF">2016-04-03T17:03:25Z</dcterms:created>
  <dcterms:modified xsi:type="dcterms:W3CDTF">2016-04-06T03:05:13Z</dcterms:modified>
</cp:coreProperties>
</file>